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Lst>
  <p:notesMasterIdLst>
    <p:notesMasterId r:id="rId30"/>
  </p:notesMasterIdLst>
  <p:sldIdLst>
    <p:sldId id="256" r:id="rId2"/>
    <p:sldId id="257" r:id="rId3"/>
    <p:sldId id="258" r:id="rId4"/>
    <p:sldId id="285" r:id="rId5"/>
    <p:sldId id="259" r:id="rId6"/>
    <p:sldId id="289" r:id="rId7"/>
    <p:sldId id="260" r:id="rId8"/>
    <p:sldId id="261" r:id="rId9"/>
    <p:sldId id="267" r:id="rId10"/>
    <p:sldId id="264" r:id="rId11"/>
    <p:sldId id="292" r:id="rId12"/>
    <p:sldId id="271" r:id="rId13"/>
    <p:sldId id="272" r:id="rId14"/>
    <p:sldId id="290" r:id="rId15"/>
    <p:sldId id="296" r:id="rId16"/>
    <p:sldId id="287" r:id="rId17"/>
    <p:sldId id="286" r:id="rId18"/>
    <p:sldId id="288" r:id="rId19"/>
    <p:sldId id="293" r:id="rId20"/>
    <p:sldId id="294" r:id="rId21"/>
    <p:sldId id="276" r:id="rId22"/>
    <p:sldId id="295" r:id="rId23"/>
    <p:sldId id="291" r:id="rId24"/>
    <p:sldId id="279" r:id="rId25"/>
    <p:sldId id="280" r:id="rId26"/>
    <p:sldId id="281" r:id="rId27"/>
    <p:sldId id="283" r:id="rId28"/>
    <p:sldId id="284" r:id="rId29"/>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46716"/>
    <a:srgbClr val="B2820A"/>
    <a:srgbClr val="D9D9D9"/>
    <a:srgbClr val="06436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443" autoAdjust="0"/>
    <p:restoredTop sz="91299" autoAdjust="0"/>
  </p:normalViewPr>
  <p:slideViewPr>
    <p:cSldViewPr>
      <p:cViewPr>
        <p:scale>
          <a:sx n="100" d="100"/>
          <a:sy n="100" d="100"/>
        </p:scale>
        <p:origin x="228" y="-16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57" tIns="48328" rIns="96657" bIns="48328" rtlCol="0"/>
          <a:lstStyle>
            <a:lvl1pPr algn="l">
              <a:defRPr sz="1300"/>
            </a:lvl1pPr>
          </a:lstStyle>
          <a:p>
            <a:endParaRPr lang="en-US" dirty="0"/>
          </a:p>
        </p:txBody>
      </p:sp>
      <p:sp>
        <p:nvSpPr>
          <p:cNvPr id="3" name="Date Placeholder 2"/>
          <p:cNvSpPr>
            <a:spLocks noGrp="1"/>
          </p:cNvSpPr>
          <p:nvPr>
            <p:ph type="dt" idx="1"/>
          </p:nvPr>
        </p:nvSpPr>
        <p:spPr>
          <a:xfrm>
            <a:off x="4143587" y="0"/>
            <a:ext cx="3169920" cy="480060"/>
          </a:xfrm>
          <a:prstGeom prst="rect">
            <a:avLst/>
          </a:prstGeom>
        </p:spPr>
        <p:txBody>
          <a:bodyPr vert="horz" lIns="96657" tIns="48328" rIns="96657" bIns="48328" rtlCol="0"/>
          <a:lstStyle>
            <a:lvl1pPr algn="r">
              <a:defRPr sz="1300"/>
            </a:lvl1pPr>
          </a:lstStyle>
          <a:p>
            <a:fld id="{3D6138F4-02AD-4DEA-96BE-ECF992913FA5}" type="datetimeFigureOut">
              <a:rPr lang="en-US" smtClean="0"/>
              <a:t>3/13/2014</a:t>
            </a:fld>
            <a:endParaRPr lang="en-US" dirty="0"/>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57" tIns="48328" rIns="96657" bIns="48328" rtlCol="0" anchor="ctr"/>
          <a:lstStyle/>
          <a:p>
            <a:endParaRPr lang="en-US" dirty="0"/>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57" tIns="48328" rIns="96657" bIns="48328"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4"/>
            <a:ext cx="3169920" cy="480060"/>
          </a:xfrm>
          <a:prstGeom prst="rect">
            <a:avLst/>
          </a:prstGeom>
        </p:spPr>
        <p:txBody>
          <a:bodyPr vert="horz" lIns="96657" tIns="48328" rIns="96657" bIns="48328" rtlCol="0" anchor="b"/>
          <a:lstStyle>
            <a:lvl1pPr algn="l">
              <a:defRPr sz="1300"/>
            </a:lvl1pPr>
          </a:lstStyle>
          <a:p>
            <a:endParaRPr lang="en-US" dirty="0"/>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57" tIns="48328" rIns="96657" bIns="48328" rtlCol="0" anchor="b"/>
          <a:lstStyle>
            <a:lvl1pPr algn="r">
              <a:defRPr sz="1300"/>
            </a:lvl1pPr>
          </a:lstStyle>
          <a:p>
            <a:fld id="{C3FA70ED-79B9-4281-AA15-13365137872A}" type="slidenum">
              <a:rPr lang="en-US" smtClean="0"/>
              <a:t>‹#›</a:t>
            </a:fld>
            <a:endParaRPr lang="en-US" dirty="0"/>
          </a:p>
        </p:txBody>
      </p:sp>
    </p:spTree>
    <p:extLst>
      <p:ext uri="{BB962C8B-B14F-4D97-AF65-F5344CB8AC3E}">
        <p14:creationId xmlns:p14="http://schemas.microsoft.com/office/powerpoint/2010/main" val="5133066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3FA70ED-79B9-4281-AA15-13365137872A}" type="slidenum">
              <a:rPr lang="en-US" smtClean="0"/>
              <a:t>1</a:t>
            </a:fld>
            <a:endParaRPr lang="en-US" dirty="0"/>
          </a:p>
        </p:txBody>
      </p:sp>
    </p:spTree>
    <p:extLst>
      <p:ext uri="{BB962C8B-B14F-4D97-AF65-F5344CB8AC3E}">
        <p14:creationId xmlns:p14="http://schemas.microsoft.com/office/powerpoint/2010/main" val="28334181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564">
              <a:defRPr/>
            </a:pPr>
            <a:endParaRPr lang="en-US" dirty="0" smtClean="0"/>
          </a:p>
          <a:p>
            <a:pPr defTabSz="966564">
              <a:defRPr/>
            </a:pPr>
            <a:endParaRPr lang="en-US" dirty="0" smtClean="0"/>
          </a:p>
          <a:p>
            <a:pPr defTabSz="966564">
              <a:defRPr/>
            </a:pPr>
            <a:r>
              <a:rPr lang="en-US" dirty="0" smtClean="0"/>
              <a:t> </a:t>
            </a:r>
          </a:p>
          <a:p>
            <a:pPr defTabSz="966564">
              <a:defRPr/>
            </a:pPr>
            <a:endParaRPr lang="en-US" dirty="0" smtClean="0"/>
          </a:p>
          <a:p>
            <a:pPr defTabSz="966564">
              <a:defRPr/>
            </a:pPr>
            <a:r>
              <a:rPr lang="en-US" dirty="0" smtClean="0"/>
              <a:t>“Water is the driving force in nature.” ― Leonardo da Vinci </a:t>
            </a:r>
          </a:p>
          <a:p>
            <a:endParaRPr lang="en-US" dirty="0"/>
          </a:p>
        </p:txBody>
      </p:sp>
      <p:sp>
        <p:nvSpPr>
          <p:cNvPr id="4" name="Slide Number Placeholder 3"/>
          <p:cNvSpPr>
            <a:spLocks noGrp="1"/>
          </p:cNvSpPr>
          <p:nvPr>
            <p:ph type="sldNum" sz="quarter" idx="10"/>
          </p:nvPr>
        </p:nvSpPr>
        <p:spPr/>
        <p:txBody>
          <a:bodyPr/>
          <a:lstStyle/>
          <a:p>
            <a:fld id="{C3FA70ED-79B9-4281-AA15-13365137872A}" type="slidenum">
              <a:rPr lang="en-US" smtClean="0"/>
              <a:t>2</a:t>
            </a:fld>
            <a:endParaRPr lang="en-US" dirty="0"/>
          </a:p>
        </p:txBody>
      </p:sp>
    </p:spTree>
    <p:extLst>
      <p:ext uri="{BB962C8B-B14F-4D97-AF65-F5344CB8AC3E}">
        <p14:creationId xmlns:p14="http://schemas.microsoft.com/office/powerpoint/2010/main" val="27356740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3FA70ED-79B9-4281-AA15-13365137872A}" type="slidenum">
              <a:rPr lang="en-US" smtClean="0"/>
              <a:t>3</a:t>
            </a:fld>
            <a:endParaRPr lang="en-US" dirty="0"/>
          </a:p>
        </p:txBody>
      </p:sp>
    </p:spTree>
    <p:extLst>
      <p:ext uri="{BB962C8B-B14F-4D97-AF65-F5344CB8AC3E}">
        <p14:creationId xmlns:p14="http://schemas.microsoft.com/office/powerpoint/2010/main" val="4410079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3FA70ED-79B9-4281-AA15-13365137872A}" type="slidenum">
              <a:rPr lang="en-US" smtClean="0"/>
              <a:t>4</a:t>
            </a:fld>
            <a:endParaRPr lang="en-US" dirty="0"/>
          </a:p>
        </p:txBody>
      </p:sp>
    </p:spTree>
    <p:extLst>
      <p:ext uri="{BB962C8B-B14F-4D97-AF65-F5344CB8AC3E}">
        <p14:creationId xmlns:p14="http://schemas.microsoft.com/office/powerpoint/2010/main" val="4410079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3FA70ED-79B9-4281-AA15-13365137872A}" type="slidenum">
              <a:rPr lang="en-US" smtClean="0"/>
              <a:t>7</a:t>
            </a:fld>
            <a:endParaRPr lang="en-US" dirty="0"/>
          </a:p>
        </p:txBody>
      </p:sp>
    </p:spTree>
    <p:extLst>
      <p:ext uri="{BB962C8B-B14F-4D97-AF65-F5344CB8AC3E}">
        <p14:creationId xmlns:p14="http://schemas.microsoft.com/office/powerpoint/2010/main" val="3115288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3FA70ED-79B9-4281-AA15-13365137872A}" type="slidenum">
              <a:rPr lang="en-US" smtClean="0"/>
              <a:t>8</a:t>
            </a:fld>
            <a:endParaRPr lang="en-US" dirty="0"/>
          </a:p>
        </p:txBody>
      </p:sp>
    </p:spTree>
    <p:extLst>
      <p:ext uri="{BB962C8B-B14F-4D97-AF65-F5344CB8AC3E}">
        <p14:creationId xmlns:p14="http://schemas.microsoft.com/office/powerpoint/2010/main" val="20043615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3FA70ED-79B9-4281-AA15-13365137872A}" type="slidenum">
              <a:rPr lang="en-US" smtClean="0"/>
              <a:t>28</a:t>
            </a:fld>
            <a:endParaRPr lang="en-US" dirty="0"/>
          </a:p>
        </p:txBody>
      </p:sp>
    </p:spTree>
    <p:extLst>
      <p:ext uri="{BB962C8B-B14F-4D97-AF65-F5344CB8AC3E}">
        <p14:creationId xmlns:p14="http://schemas.microsoft.com/office/powerpoint/2010/main" val="28663826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ti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ti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7339348"/>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l="52044" r="23978"/>
          <a:stretch/>
        </p:blipFill>
        <p:spPr>
          <a:xfrm>
            <a:off x="-38101" y="-38100"/>
            <a:ext cx="1752601" cy="6972300"/>
          </a:xfrm>
          <a:prstGeom prst="rect">
            <a:avLst/>
          </a:prstGeom>
        </p:spPr>
      </p:pic>
      <p:cxnSp>
        <p:nvCxnSpPr>
          <p:cNvPr id="8" name="Straight Connector 7"/>
          <p:cNvCxnSpPr/>
          <p:nvPr userDrawn="1"/>
        </p:nvCxnSpPr>
        <p:spPr>
          <a:xfrm>
            <a:off x="1676400" y="762000"/>
            <a:ext cx="7467600" cy="0"/>
          </a:xfrm>
          <a:prstGeom prst="line">
            <a:avLst/>
          </a:prstGeom>
          <a:ln w="3175">
            <a:solidFill>
              <a:srgbClr val="06436B">
                <a:alpha val="63922"/>
              </a:srgb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95893436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a:extLst>
              <a:ext uri="{28A0092B-C50C-407E-A947-70E740481C1C}">
                <a14:useLocalDpi xmlns:a14="http://schemas.microsoft.com/office/drawing/2010/main" val="0"/>
              </a:ext>
            </a:extLst>
          </a:blip>
          <a:srcRect l="52044" r="23978"/>
          <a:stretch/>
        </p:blipFill>
        <p:spPr>
          <a:xfrm>
            <a:off x="-38101" y="-38100"/>
            <a:ext cx="1752601" cy="6972300"/>
          </a:xfrm>
          <a:prstGeom prst="rect">
            <a:avLst/>
          </a:prstGeom>
        </p:spPr>
      </p:pic>
    </p:spTree>
    <p:extLst>
      <p:ext uri="{BB962C8B-B14F-4D97-AF65-F5344CB8AC3E}">
        <p14:creationId xmlns:p14="http://schemas.microsoft.com/office/powerpoint/2010/main" val="749124383"/>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5052778"/>
      </p:ext>
    </p:extLst>
  </p:cSld>
  <p:clrMap bg1="lt1" tx1="dk1" bg2="lt2" tx2="dk2" accent1="accent1" accent2="accent2" accent3="accent3" accent4="accent4" accent5="accent5" accent6="accent6" hlink="hlink" folHlink="folHlink"/>
  <p:sldLayoutIdLst>
    <p:sldLayoutId id="2147483685" r:id="rId1"/>
    <p:sldLayoutId id="2147483680" r:id="rId2"/>
    <p:sldLayoutId id="2147483686" r:id="rId3"/>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tif"/><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32.jpeg"/><Relationship Id="rId13" Type="http://schemas.openxmlformats.org/officeDocument/2006/relationships/image" Target="../media/image36.jpeg"/><Relationship Id="rId3" Type="http://schemas.openxmlformats.org/officeDocument/2006/relationships/image" Target="../media/image27.jpeg"/><Relationship Id="rId7" Type="http://schemas.openxmlformats.org/officeDocument/2006/relationships/image" Target="../media/image31.jpeg"/><Relationship Id="rId12" Type="http://schemas.openxmlformats.org/officeDocument/2006/relationships/hyperlink" Target="6th%20Street%20LID%20-%20Landscape%20Recommendations.pdf" TargetMode="External"/><Relationship Id="rId2" Type="http://schemas.openxmlformats.org/officeDocument/2006/relationships/image" Target="../media/image1.tif"/><Relationship Id="rId1" Type="http://schemas.openxmlformats.org/officeDocument/2006/relationships/slideLayout" Target="../slideLayouts/slideLayout2.xml"/><Relationship Id="rId6" Type="http://schemas.openxmlformats.org/officeDocument/2006/relationships/image" Target="../media/image30.jpeg"/><Relationship Id="rId11" Type="http://schemas.openxmlformats.org/officeDocument/2006/relationships/image" Target="../media/image35.jpeg"/><Relationship Id="rId5" Type="http://schemas.openxmlformats.org/officeDocument/2006/relationships/image" Target="../media/image29.jpeg"/><Relationship Id="rId10" Type="http://schemas.openxmlformats.org/officeDocument/2006/relationships/image" Target="../media/image34.jpeg"/><Relationship Id="rId4" Type="http://schemas.openxmlformats.org/officeDocument/2006/relationships/image" Target="../media/image28.jpeg"/><Relationship Id="rId9" Type="http://schemas.openxmlformats.org/officeDocument/2006/relationships/image" Target="../media/image33.jpeg"/></Relationships>
</file>

<file path=ppt/slides/_rels/slide19.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38.jpeg"/><Relationship Id="rId7" Type="http://schemas.openxmlformats.org/officeDocument/2006/relationships/image" Target="../media/image42.jpeg"/><Relationship Id="rId2" Type="http://schemas.openxmlformats.org/officeDocument/2006/relationships/image" Target="../media/image37.jpeg"/><Relationship Id="rId1" Type="http://schemas.openxmlformats.org/officeDocument/2006/relationships/slideLayout" Target="../slideLayouts/slideLayout2.xml"/><Relationship Id="rId6" Type="http://schemas.openxmlformats.org/officeDocument/2006/relationships/image" Target="../media/image41.jpeg"/><Relationship Id="rId11" Type="http://schemas.openxmlformats.org/officeDocument/2006/relationships/image" Target="../media/image46.tiff"/><Relationship Id="rId5" Type="http://schemas.openxmlformats.org/officeDocument/2006/relationships/image" Target="../media/image40.jpeg"/><Relationship Id="rId10" Type="http://schemas.openxmlformats.org/officeDocument/2006/relationships/image" Target="../media/image45.jpeg"/><Relationship Id="rId4" Type="http://schemas.openxmlformats.org/officeDocument/2006/relationships/image" Target="../media/image39.jpeg"/><Relationship Id="rId9" Type="http://schemas.openxmlformats.org/officeDocument/2006/relationships/image" Target="../media/image44.jpeg"/></Relationships>
</file>

<file path=ppt/slides/_rels/slide2.xml.rels><?xml version="1.0" encoding="UTF-8" standalone="yes"?>
<Relationships xmlns="http://schemas.openxmlformats.org/package/2006/relationships"><Relationship Id="rId3" Type="http://schemas.openxmlformats.org/officeDocument/2006/relationships/image" Target="../media/image1.ti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48.jpeg"/><Relationship Id="rId7" Type="http://schemas.openxmlformats.org/officeDocument/2006/relationships/image" Target="../media/image52.jpeg"/><Relationship Id="rId2" Type="http://schemas.openxmlformats.org/officeDocument/2006/relationships/image" Target="../media/image47.jpeg"/><Relationship Id="rId1" Type="http://schemas.openxmlformats.org/officeDocument/2006/relationships/slideLayout" Target="../slideLayouts/slideLayout2.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 Id="rId9" Type="http://schemas.openxmlformats.org/officeDocument/2006/relationships/image" Target="../media/image54.tiff"/></Relationships>
</file>

<file path=ppt/slides/_rels/slide2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1.tif"/><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hyperlink" Target="6th%20Street%20LID%20-%20Hydrologic%20Modeling%20Justification.pdf"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6th%20Street%20LID%20-%20Hydrologic%20Model.xlsx" TargetMode="External"/><Relationship Id="rId2" Type="http://schemas.openxmlformats.org/officeDocument/2006/relationships/image" Target="../media/image56.tiff"/><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23.xml.rels><?xml version="1.0" encoding="UTF-8" standalone="yes"?>
<Relationships xmlns="http://schemas.openxmlformats.org/package/2006/relationships"><Relationship Id="rId3" Type="http://schemas.openxmlformats.org/officeDocument/2006/relationships/image" Target="../media/image58.tiff"/><Relationship Id="rId2" Type="http://schemas.openxmlformats.org/officeDocument/2006/relationships/image" Target="../media/image1.ti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hyperlink" Target="6th%20Street%20LID%20-%20Cost%20Model.pdf"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eg"/><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26.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jpeg"/><Relationship Id="rId7" Type="http://schemas.openxmlformats.org/officeDocument/2006/relationships/image" Target="../media/image67.png"/><Relationship Id="rId2" Type="http://schemas.openxmlformats.org/officeDocument/2006/relationships/image" Target="../media/image62.jpg"/><Relationship Id="rId1" Type="http://schemas.openxmlformats.org/officeDocument/2006/relationships/slideLayout" Target="../slideLayouts/slideLayout2.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jpeg"/></Relationships>
</file>

<file path=ppt/slides/_rels/slide27.xml.rels><?xml version="1.0" encoding="UTF-8" standalone="yes"?>
<Relationships xmlns="http://schemas.openxmlformats.org/package/2006/relationships"><Relationship Id="rId2" Type="http://schemas.openxmlformats.org/officeDocument/2006/relationships/image" Target="../media/image69.tif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1.ti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3909"/>
            <a:ext cx="9144000" cy="7065817"/>
          </a:xfrm>
          <a:prstGeom prst="rect">
            <a:avLst/>
          </a:prstGeom>
        </p:spPr>
      </p:pic>
    </p:spTree>
    <p:extLst>
      <p:ext uri="{BB962C8B-B14F-4D97-AF65-F5344CB8AC3E}">
        <p14:creationId xmlns:p14="http://schemas.microsoft.com/office/powerpoint/2010/main" val="157486770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52600" y="438090"/>
            <a:ext cx="3124200" cy="400110"/>
          </a:xfrm>
          <a:prstGeom prst="rect">
            <a:avLst/>
          </a:prstGeom>
          <a:noFill/>
        </p:spPr>
        <p:txBody>
          <a:bodyPr wrap="square" rtlCol="0">
            <a:spAutoFit/>
          </a:bodyPr>
          <a:lstStyle/>
          <a:p>
            <a:r>
              <a:rPr lang="en-US" sz="2000" dirty="0" smtClean="0">
                <a:latin typeface="Century Gothic" panose="020B0502020202020204" pitchFamily="34" charset="0"/>
              </a:rPr>
              <a:t>OVERALL PLAN</a:t>
            </a:r>
            <a:endParaRPr lang="en-US" sz="2000" dirty="0">
              <a:latin typeface="Century Gothic" panose="020B0502020202020204" pitchFamily="34" charset="0"/>
            </a:endParaRPr>
          </a:p>
        </p:txBody>
      </p:sp>
      <p:sp>
        <p:nvSpPr>
          <p:cNvPr id="8" name="TextBox 7"/>
          <p:cNvSpPr txBox="1"/>
          <p:nvPr/>
        </p:nvSpPr>
        <p:spPr>
          <a:xfrm>
            <a:off x="295275" y="5715000"/>
            <a:ext cx="1676400" cy="1446550"/>
          </a:xfrm>
          <a:prstGeom prst="rect">
            <a:avLst/>
          </a:prstGeom>
          <a:noFill/>
        </p:spPr>
        <p:txBody>
          <a:bodyPr wrap="square" rtlCol="0">
            <a:spAutoFit/>
          </a:bodyPr>
          <a:lstStyle/>
          <a:p>
            <a:r>
              <a:rPr lang="en-US" sz="8800" b="1" spc="-300" dirty="0" smtClean="0">
                <a:solidFill>
                  <a:schemeClr val="bg2">
                    <a:lumMod val="10000"/>
                  </a:schemeClr>
                </a:solidFill>
                <a:latin typeface="Century Gothic" panose="020B0502020202020204" pitchFamily="34" charset="0"/>
              </a:rPr>
              <a:t>10</a:t>
            </a:r>
            <a:endParaRPr lang="en-US" sz="8800" b="1" spc="-300" dirty="0">
              <a:solidFill>
                <a:schemeClr val="bg2">
                  <a:lumMod val="10000"/>
                </a:schemeClr>
              </a:solidFill>
              <a:latin typeface="Century Gothic" panose="020B0502020202020204" pitchFamily="34" charset="0"/>
            </a:endParaRPr>
          </a:p>
        </p:txBody>
      </p:sp>
      <p:pic>
        <p:nvPicPr>
          <p:cNvPr id="9218" name="Picture 2" descr="\\fbisvr1\Company\01-ACTIVE PROJECTS\ZZZ-LID COMPETITION\00-PRESENTATION BOARD\PLAN view for presentatio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52600" y="838200"/>
            <a:ext cx="7391400" cy="3474336"/>
          </a:xfrm>
          <a:prstGeom prst="rect">
            <a:avLst/>
          </a:prstGeom>
          <a:noFill/>
          <a:extLst>
            <a:ext uri="{909E8E84-426E-40DD-AFC4-6F175D3DCCD1}">
              <a14:hiddenFill xmlns:a14="http://schemas.microsoft.com/office/drawing/2010/main">
                <a:solidFill>
                  <a:srgbClr val="FFFFFF"/>
                </a:solidFill>
              </a14:hiddenFill>
            </a:ext>
          </a:extLst>
        </p:spPr>
      </p:pic>
      <p:pic>
        <p:nvPicPr>
          <p:cNvPr id="9219" name="Picture 3" descr="\\fbisvr1\Company\01-ACTIVE PROJECTS\ZZZ-LID COMPETITION\3D View 11-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52600" y="4419600"/>
            <a:ext cx="2819400" cy="211455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657475" y="6520190"/>
            <a:ext cx="1914525" cy="261610"/>
          </a:xfrm>
          <a:prstGeom prst="rect">
            <a:avLst/>
          </a:prstGeom>
          <a:noFill/>
        </p:spPr>
        <p:txBody>
          <a:bodyPr wrap="square" rtlCol="0">
            <a:spAutoFit/>
          </a:bodyPr>
          <a:lstStyle/>
          <a:p>
            <a:r>
              <a:rPr lang="en-US" sz="1100" dirty="0" smtClean="0">
                <a:latin typeface="Century Gothic" panose="020B0502020202020204" pitchFamily="34" charset="0"/>
              </a:rPr>
              <a:t>Neighborhood Gateway</a:t>
            </a:r>
            <a:endParaRPr lang="en-US" sz="1100" dirty="0">
              <a:latin typeface="Century Gothic" panose="020B0502020202020204" pitchFamily="34" charset="0"/>
            </a:endParaRPr>
          </a:p>
        </p:txBody>
      </p:sp>
      <p:pic>
        <p:nvPicPr>
          <p:cNvPr id="9" name="Picture 2" descr="\\fbisvr1\Company\01-ACTIVE PROJECTS\ZZZ-LID COMPETITION\00-POWERPOINT\VIEW ALONG 6TH STREE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86381" y="4419601"/>
            <a:ext cx="3353584" cy="211455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6520298" y="6520190"/>
            <a:ext cx="1899802" cy="261610"/>
          </a:xfrm>
          <a:prstGeom prst="rect">
            <a:avLst/>
          </a:prstGeom>
          <a:noFill/>
        </p:spPr>
        <p:txBody>
          <a:bodyPr wrap="square" rtlCol="0">
            <a:spAutoFit/>
          </a:bodyPr>
          <a:lstStyle/>
          <a:p>
            <a:r>
              <a:rPr lang="en-US" sz="1100" dirty="0" smtClean="0">
                <a:latin typeface="Century Gothic" panose="020B0502020202020204" pitchFamily="34" charset="0"/>
              </a:rPr>
              <a:t>6</a:t>
            </a:r>
            <a:r>
              <a:rPr lang="en-US" sz="1100" baseline="30000" dirty="0" smtClean="0">
                <a:latin typeface="Century Gothic" panose="020B0502020202020204" pitchFamily="34" charset="0"/>
              </a:rPr>
              <a:t>th</a:t>
            </a:r>
            <a:r>
              <a:rPr lang="en-US" sz="1100" dirty="0" smtClean="0">
                <a:latin typeface="Century Gothic" panose="020B0502020202020204" pitchFamily="34" charset="0"/>
              </a:rPr>
              <a:t> Street Revitalization</a:t>
            </a:r>
            <a:endParaRPr lang="en-US" sz="1100" dirty="0">
              <a:latin typeface="Century Gothic" panose="020B0502020202020204" pitchFamily="34" charset="0"/>
            </a:endParaRPr>
          </a:p>
        </p:txBody>
      </p:sp>
      <p:sp>
        <p:nvSpPr>
          <p:cNvPr id="4" name="TextBox 3"/>
          <p:cNvSpPr txBox="1"/>
          <p:nvPr/>
        </p:nvSpPr>
        <p:spPr>
          <a:xfrm>
            <a:off x="142874" y="304800"/>
            <a:ext cx="1533526" cy="2369880"/>
          </a:xfrm>
          <a:prstGeom prst="rect">
            <a:avLst/>
          </a:prstGeom>
          <a:noFill/>
        </p:spPr>
        <p:txBody>
          <a:bodyPr wrap="square" rtlCol="0">
            <a:spAutoFit/>
          </a:bodyPr>
          <a:lstStyle/>
          <a:p>
            <a:r>
              <a:rPr lang="en-US" sz="1000" dirty="0" smtClean="0">
                <a:solidFill>
                  <a:schemeClr val="bg1"/>
                </a:solidFill>
                <a:latin typeface="Century Gothic" panose="020B0502020202020204" pitchFamily="34" charset="0"/>
              </a:rPr>
              <a:t>1  Centennial Park</a:t>
            </a:r>
          </a:p>
          <a:p>
            <a:r>
              <a:rPr lang="en-US" sz="1000" dirty="0">
                <a:solidFill>
                  <a:schemeClr val="bg1"/>
                </a:solidFill>
                <a:latin typeface="Century Gothic" panose="020B0502020202020204" pitchFamily="34" charset="0"/>
              </a:rPr>
              <a:t> </a:t>
            </a:r>
            <a:r>
              <a:rPr lang="en-US" sz="1000" dirty="0" smtClean="0">
                <a:solidFill>
                  <a:schemeClr val="bg1"/>
                </a:solidFill>
                <a:latin typeface="Century Gothic" panose="020B0502020202020204" pitchFamily="34" charset="0"/>
              </a:rPr>
              <a:t>   Connection</a:t>
            </a:r>
          </a:p>
          <a:p>
            <a:endParaRPr lang="en-US" sz="1000" dirty="0" smtClean="0">
              <a:solidFill>
                <a:schemeClr val="bg1"/>
              </a:solidFill>
              <a:latin typeface="Century Gothic" panose="020B0502020202020204" pitchFamily="34" charset="0"/>
            </a:endParaRPr>
          </a:p>
          <a:p>
            <a:r>
              <a:rPr lang="en-US" sz="1000" dirty="0" smtClean="0">
                <a:solidFill>
                  <a:schemeClr val="bg1"/>
                </a:solidFill>
                <a:latin typeface="Century Gothic" panose="020B0502020202020204" pitchFamily="34" charset="0"/>
              </a:rPr>
              <a:t>2  Neighborhood   </a:t>
            </a:r>
          </a:p>
          <a:p>
            <a:r>
              <a:rPr lang="en-US" sz="1000" dirty="0">
                <a:solidFill>
                  <a:schemeClr val="bg1"/>
                </a:solidFill>
                <a:latin typeface="Century Gothic" panose="020B0502020202020204" pitchFamily="34" charset="0"/>
              </a:rPr>
              <a:t> </a:t>
            </a:r>
            <a:r>
              <a:rPr lang="en-US" sz="1000" dirty="0" smtClean="0">
                <a:solidFill>
                  <a:schemeClr val="bg1"/>
                </a:solidFill>
                <a:latin typeface="Century Gothic" panose="020B0502020202020204" pitchFamily="34" charset="0"/>
              </a:rPr>
              <a:t>   Gateway</a:t>
            </a:r>
          </a:p>
          <a:p>
            <a:endParaRPr lang="en-US" sz="1000" dirty="0" smtClean="0">
              <a:solidFill>
                <a:schemeClr val="bg1"/>
              </a:solidFill>
              <a:latin typeface="Century Gothic" panose="020B0502020202020204" pitchFamily="34" charset="0"/>
            </a:endParaRPr>
          </a:p>
          <a:p>
            <a:r>
              <a:rPr lang="en-US" sz="1000" dirty="0" smtClean="0">
                <a:solidFill>
                  <a:schemeClr val="bg1"/>
                </a:solidFill>
                <a:latin typeface="Century Gothic" panose="020B0502020202020204" pitchFamily="34" charset="0"/>
              </a:rPr>
              <a:t>3  Redeveloped 6</a:t>
            </a:r>
            <a:r>
              <a:rPr lang="en-US" sz="1000" baseline="30000" dirty="0" smtClean="0">
                <a:solidFill>
                  <a:schemeClr val="bg1"/>
                </a:solidFill>
                <a:latin typeface="Century Gothic" panose="020B0502020202020204" pitchFamily="34" charset="0"/>
              </a:rPr>
              <a:t>th</a:t>
            </a:r>
            <a:r>
              <a:rPr lang="en-US" sz="1000" dirty="0" smtClean="0">
                <a:solidFill>
                  <a:schemeClr val="bg1"/>
                </a:solidFill>
                <a:latin typeface="Century Gothic" panose="020B0502020202020204" pitchFamily="34" charset="0"/>
              </a:rPr>
              <a:t> </a:t>
            </a:r>
          </a:p>
          <a:p>
            <a:r>
              <a:rPr lang="en-US" sz="1000" dirty="0">
                <a:solidFill>
                  <a:schemeClr val="bg1"/>
                </a:solidFill>
                <a:latin typeface="Century Gothic" panose="020B0502020202020204" pitchFamily="34" charset="0"/>
              </a:rPr>
              <a:t> </a:t>
            </a:r>
            <a:r>
              <a:rPr lang="en-US" sz="1000" dirty="0" smtClean="0">
                <a:solidFill>
                  <a:schemeClr val="bg1"/>
                </a:solidFill>
                <a:latin typeface="Century Gothic" panose="020B0502020202020204" pitchFamily="34" charset="0"/>
              </a:rPr>
              <a:t>   Street</a:t>
            </a:r>
          </a:p>
          <a:p>
            <a:endParaRPr lang="en-US" sz="1000" dirty="0" smtClean="0">
              <a:solidFill>
                <a:schemeClr val="bg1"/>
              </a:solidFill>
              <a:latin typeface="Century Gothic" panose="020B0502020202020204" pitchFamily="34" charset="0"/>
            </a:endParaRPr>
          </a:p>
          <a:p>
            <a:r>
              <a:rPr lang="en-US" sz="1000" dirty="0" smtClean="0">
                <a:solidFill>
                  <a:schemeClr val="bg1"/>
                </a:solidFill>
                <a:latin typeface="Century Gothic" panose="020B0502020202020204" pitchFamily="34" charset="0"/>
              </a:rPr>
              <a:t>4  Canal (</a:t>
            </a:r>
            <a:r>
              <a:rPr lang="en-US" sz="900" dirty="0" smtClean="0">
                <a:solidFill>
                  <a:schemeClr val="bg1"/>
                </a:solidFill>
                <a:latin typeface="Century Gothic" panose="020B0502020202020204" pitchFamily="34" charset="0"/>
              </a:rPr>
              <a:t>full length</a:t>
            </a:r>
          </a:p>
          <a:p>
            <a:r>
              <a:rPr lang="en-US" sz="900" dirty="0">
                <a:solidFill>
                  <a:schemeClr val="bg1"/>
                </a:solidFill>
                <a:latin typeface="Century Gothic" panose="020B0502020202020204" pitchFamily="34" charset="0"/>
              </a:rPr>
              <a:t> </a:t>
            </a:r>
            <a:r>
              <a:rPr lang="en-US" sz="900" dirty="0" smtClean="0">
                <a:solidFill>
                  <a:schemeClr val="bg1"/>
                </a:solidFill>
                <a:latin typeface="Century Gothic" panose="020B0502020202020204" pitchFamily="34" charset="0"/>
              </a:rPr>
              <a:t>    of 6</a:t>
            </a:r>
            <a:r>
              <a:rPr lang="en-US" sz="900" baseline="30000" dirty="0" smtClean="0">
                <a:solidFill>
                  <a:schemeClr val="bg1"/>
                </a:solidFill>
                <a:latin typeface="Century Gothic" panose="020B0502020202020204" pitchFamily="34" charset="0"/>
              </a:rPr>
              <a:t>th</a:t>
            </a:r>
            <a:r>
              <a:rPr lang="en-US" sz="900" dirty="0" smtClean="0">
                <a:solidFill>
                  <a:schemeClr val="bg1"/>
                </a:solidFill>
                <a:latin typeface="Century Gothic" panose="020B0502020202020204" pitchFamily="34" charset="0"/>
              </a:rPr>
              <a:t> Street from  </a:t>
            </a:r>
          </a:p>
          <a:p>
            <a:r>
              <a:rPr lang="en-US" sz="900" dirty="0">
                <a:solidFill>
                  <a:schemeClr val="bg1"/>
                </a:solidFill>
                <a:latin typeface="Century Gothic" panose="020B0502020202020204" pitchFamily="34" charset="0"/>
              </a:rPr>
              <a:t> </a:t>
            </a:r>
            <a:r>
              <a:rPr lang="en-US" sz="900" dirty="0" smtClean="0">
                <a:solidFill>
                  <a:schemeClr val="bg1"/>
                </a:solidFill>
                <a:latin typeface="Century Gothic" panose="020B0502020202020204" pitchFamily="34" charset="0"/>
              </a:rPr>
              <a:t>    Peoria to Rockford)</a:t>
            </a:r>
          </a:p>
          <a:p>
            <a:endParaRPr lang="en-US" sz="1000" dirty="0" smtClean="0">
              <a:solidFill>
                <a:schemeClr val="bg1"/>
              </a:solidFill>
              <a:latin typeface="Century Gothic" panose="020B0502020202020204" pitchFamily="34" charset="0"/>
            </a:endParaRPr>
          </a:p>
          <a:p>
            <a:r>
              <a:rPr lang="en-US" sz="1000" dirty="0" smtClean="0">
                <a:solidFill>
                  <a:schemeClr val="bg1"/>
                </a:solidFill>
                <a:latin typeface="Century Gothic" panose="020B0502020202020204" pitchFamily="34" charset="0"/>
              </a:rPr>
              <a:t>5  Parking lots at the</a:t>
            </a:r>
          </a:p>
          <a:p>
            <a:r>
              <a:rPr lang="en-US" sz="1000" dirty="0">
                <a:solidFill>
                  <a:schemeClr val="bg1"/>
                </a:solidFill>
                <a:latin typeface="Century Gothic" panose="020B0502020202020204" pitchFamily="34" charset="0"/>
              </a:rPr>
              <a:t> </a:t>
            </a:r>
            <a:r>
              <a:rPr lang="en-US" sz="1000" dirty="0" smtClean="0">
                <a:solidFill>
                  <a:schemeClr val="bg1"/>
                </a:solidFill>
                <a:latin typeface="Century Gothic" panose="020B0502020202020204" pitchFamily="34" charset="0"/>
              </a:rPr>
              <a:t>   rear of buildings</a:t>
            </a:r>
            <a:endParaRPr lang="en-US" sz="1000" dirty="0">
              <a:solidFill>
                <a:schemeClr val="bg1"/>
              </a:solidFill>
              <a:latin typeface="Century Gothic" panose="020B0502020202020204" pitchFamily="34" charset="0"/>
            </a:endParaRPr>
          </a:p>
        </p:txBody>
      </p:sp>
      <p:sp>
        <p:nvSpPr>
          <p:cNvPr id="12" name="TextBox 11"/>
          <p:cNvSpPr txBox="1"/>
          <p:nvPr/>
        </p:nvSpPr>
        <p:spPr>
          <a:xfrm>
            <a:off x="1828800" y="2317376"/>
            <a:ext cx="285750" cy="261610"/>
          </a:xfrm>
          <a:prstGeom prst="rect">
            <a:avLst/>
          </a:prstGeom>
          <a:noFill/>
        </p:spPr>
        <p:txBody>
          <a:bodyPr wrap="square" rtlCol="0">
            <a:spAutoFit/>
          </a:bodyPr>
          <a:lstStyle/>
          <a:p>
            <a:r>
              <a:rPr lang="en-US" sz="1100" b="1" dirty="0" smtClean="0">
                <a:latin typeface="Century Gothic" panose="020B0502020202020204" pitchFamily="34" charset="0"/>
              </a:rPr>
              <a:t>1</a:t>
            </a:r>
            <a:endParaRPr lang="en-US" sz="1100" b="1" dirty="0">
              <a:latin typeface="Century Gothic" panose="020B0502020202020204" pitchFamily="34" charset="0"/>
            </a:endParaRPr>
          </a:p>
        </p:txBody>
      </p:sp>
      <p:sp>
        <p:nvSpPr>
          <p:cNvPr id="13" name="TextBox 12"/>
          <p:cNvSpPr txBox="1"/>
          <p:nvPr/>
        </p:nvSpPr>
        <p:spPr>
          <a:xfrm>
            <a:off x="8197090" y="2444563"/>
            <a:ext cx="285750" cy="261610"/>
          </a:xfrm>
          <a:prstGeom prst="rect">
            <a:avLst/>
          </a:prstGeom>
          <a:noFill/>
        </p:spPr>
        <p:txBody>
          <a:bodyPr wrap="square" rtlCol="0">
            <a:spAutoFit/>
          </a:bodyPr>
          <a:lstStyle/>
          <a:p>
            <a:r>
              <a:rPr lang="en-US" sz="1100" b="1" dirty="0" smtClean="0">
                <a:latin typeface="Century Gothic" panose="020B0502020202020204" pitchFamily="34" charset="0"/>
              </a:rPr>
              <a:t>2</a:t>
            </a:r>
            <a:endParaRPr lang="en-US" sz="1100" b="1" dirty="0">
              <a:latin typeface="Century Gothic" panose="020B0502020202020204" pitchFamily="34" charset="0"/>
            </a:endParaRPr>
          </a:p>
        </p:txBody>
      </p:sp>
      <p:sp>
        <p:nvSpPr>
          <p:cNvPr id="14" name="TextBox 13"/>
          <p:cNvSpPr txBox="1"/>
          <p:nvPr/>
        </p:nvSpPr>
        <p:spPr>
          <a:xfrm>
            <a:off x="4114800" y="2453527"/>
            <a:ext cx="285750" cy="261610"/>
          </a:xfrm>
          <a:prstGeom prst="rect">
            <a:avLst/>
          </a:prstGeom>
          <a:noFill/>
        </p:spPr>
        <p:txBody>
          <a:bodyPr wrap="square" rtlCol="0">
            <a:spAutoFit/>
          </a:bodyPr>
          <a:lstStyle/>
          <a:p>
            <a:r>
              <a:rPr lang="en-US" sz="1100" b="1" dirty="0" smtClean="0">
                <a:latin typeface="Century Gothic" panose="020B0502020202020204" pitchFamily="34" charset="0"/>
              </a:rPr>
              <a:t>3</a:t>
            </a:r>
            <a:endParaRPr lang="en-US" sz="1100" b="1" dirty="0">
              <a:latin typeface="Century Gothic" panose="020B0502020202020204" pitchFamily="34" charset="0"/>
            </a:endParaRPr>
          </a:p>
        </p:txBody>
      </p:sp>
      <p:sp>
        <p:nvSpPr>
          <p:cNvPr id="15" name="TextBox 14"/>
          <p:cNvSpPr txBox="1"/>
          <p:nvPr/>
        </p:nvSpPr>
        <p:spPr>
          <a:xfrm>
            <a:off x="6377423" y="2453527"/>
            <a:ext cx="285750" cy="261610"/>
          </a:xfrm>
          <a:prstGeom prst="rect">
            <a:avLst/>
          </a:prstGeom>
          <a:noFill/>
        </p:spPr>
        <p:txBody>
          <a:bodyPr wrap="square" rtlCol="0">
            <a:spAutoFit/>
          </a:bodyPr>
          <a:lstStyle/>
          <a:p>
            <a:r>
              <a:rPr lang="en-US" sz="1100" b="1" dirty="0" smtClean="0">
                <a:latin typeface="Century Gothic" panose="020B0502020202020204" pitchFamily="34" charset="0"/>
              </a:rPr>
              <a:t>4</a:t>
            </a:r>
            <a:endParaRPr lang="en-US" sz="1100" b="1" dirty="0">
              <a:latin typeface="Century Gothic" panose="020B0502020202020204" pitchFamily="34" charset="0"/>
            </a:endParaRPr>
          </a:p>
        </p:txBody>
      </p:sp>
      <p:sp>
        <p:nvSpPr>
          <p:cNvPr id="16" name="TextBox 15"/>
          <p:cNvSpPr txBox="1"/>
          <p:nvPr/>
        </p:nvSpPr>
        <p:spPr>
          <a:xfrm>
            <a:off x="3609975" y="1447800"/>
            <a:ext cx="285750" cy="261610"/>
          </a:xfrm>
          <a:prstGeom prst="rect">
            <a:avLst/>
          </a:prstGeom>
          <a:noFill/>
        </p:spPr>
        <p:txBody>
          <a:bodyPr wrap="square" rtlCol="0">
            <a:spAutoFit/>
          </a:bodyPr>
          <a:lstStyle/>
          <a:p>
            <a:r>
              <a:rPr lang="en-US" sz="1100" b="1" dirty="0" smtClean="0">
                <a:latin typeface="Century Gothic" panose="020B0502020202020204" pitchFamily="34" charset="0"/>
              </a:rPr>
              <a:t>5</a:t>
            </a:r>
            <a:endParaRPr lang="en-US" sz="1100" b="1" dirty="0">
              <a:latin typeface="Century Gothic" panose="020B0502020202020204" pitchFamily="34" charset="0"/>
            </a:endParaRPr>
          </a:p>
        </p:txBody>
      </p:sp>
      <p:sp>
        <p:nvSpPr>
          <p:cNvPr id="17" name="TextBox 16"/>
          <p:cNvSpPr txBox="1"/>
          <p:nvPr/>
        </p:nvSpPr>
        <p:spPr>
          <a:xfrm>
            <a:off x="4681581" y="3416930"/>
            <a:ext cx="285750" cy="261610"/>
          </a:xfrm>
          <a:prstGeom prst="rect">
            <a:avLst/>
          </a:prstGeom>
          <a:noFill/>
        </p:spPr>
        <p:txBody>
          <a:bodyPr wrap="square" rtlCol="0">
            <a:spAutoFit/>
          </a:bodyPr>
          <a:lstStyle/>
          <a:p>
            <a:r>
              <a:rPr lang="en-US" sz="1100" b="1" dirty="0" smtClean="0">
                <a:latin typeface="Century Gothic" panose="020B0502020202020204" pitchFamily="34" charset="0"/>
              </a:rPr>
              <a:t>5</a:t>
            </a:r>
            <a:endParaRPr lang="en-US" sz="1100" b="1" dirty="0">
              <a:latin typeface="Century Gothic" panose="020B0502020202020204" pitchFamily="34" charset="0"/>
            </a:endParaRPr>
          </a:p>
        </p:txBody>
      </p:sp>
      <p:sp>
        <p:nvSpPr>
          <p:cNvPr id="18" name="TextBox 17"/>
          <p:cNvSpPr txBox="1"/>
          <p:nvPr/>
        </p:nvSpPr>
        <p:spPr>
          <a:xfrm>
            <a:off x="7010400" y="1447800"/>
            <a:ext cx="285750" cy="261610"/>
          </a:xfrm>
          <a:prstGeom prst="rect">
            <a:avLst/>
          </a:prstGeom>
          <a:noFill/>
        </p:spPr>
        <p:txBody>
          <a:bodyPr wrap="square" rtlCol="0">
            <a:spAutoFit/>
          </a:bodyPr>
          <a:lstStyle/>
          <a:p>
            <a:r>
              <a:rPr lang="en-US" sz="1100" b="1" dirty="0" smtClean="0">
                <a:latin typeface="Century Gothic" panose="020B0502020202020204" pitchFamily="34" charset="0"/>
              </a:rPr>
              <a:t>5</a:t>
            </a:r>
            <a:endParaRPr lang="en-US" sz="1100" b="1" dirty="0">
              <a:latin typeface="Century Gothic" panose="020B0502020202020204" pitchFamily="34" charset="0"/>
            </a:endParaRPr>
          </a:p>
        </p:txBody>
      </p:sp>
      <p:sp>
        <p:nvSpPr>
          <p:cNvPr id="19" name="TextBox 18"/>
          <p:cNvSpPr txBox="1"/>
          <p:nvPr/>
        </p:nvSpPr>
        <p:spPr>
          <a:xfrm>
            <a:off x="7010400" y="3014990"/>
            <a:ext cx="285750" cy="261610"/>
          </a:xfrm>
          <a:prstGeom prst="rect">
            <a:avLst/>
          </a:prstGeom>
          <a:noFill/>
        </p:spPr>
        <p:txBody>
          <a:bodyPr wrap="square" rtlCol="0">
            <a:spAutoFit/>
          </a:bodyPr>
          <a:lstStyle/>
          <a:p>
            <a:r>
              <a:rPr lang="en-US" sz="1100" b="1" dirty="0" smtClean="0">
                <a:latin typeface="Century Gothic" panose="020B0502020202020204" pitchFamily="34" charset="0"/>
              </a:rPr>
              <a:t>5</a:t>
            </a:r>
            <a:endParaRPr lang="en-US" sz="1100" b="1" dirty="0">
              <a:latin typeface="Century Gothic" panose="020B0502020202020204" pitchFamily="34" charset="0"/>
            </a:endParaRPr>
          </a:p>
        </p:txBody>
      </p:sp>
      <p:sp>
        <p:nvSpPr>
          <p:cNvPr id="20" name="TextBox 19"/>
          <p:cNvSpPr txBox="1"/>
          <p:nvPr/>
        </p:nvSpPr>
        <p:spPr>
          <a:xfrm>
            <a:off x="2514600" y="2453527"/>
            <a:ext cx="285750" cy="261610"/>
          </a:xfrm>
          <a:prstGeom prst="rect">
            <a:avLst/>
          </a:prstGeom>
          <a:noFill/>
        </p:spPr>
        <p:txBody>
          <a:bodyPr wrap="square" rtlCol="0">
            <a:spAutoFit/>
          </a:bodyPr>
          <a:lstStyle/>
          <a:p>
            <a:r>
              <a:rPr lang="en-US" sz="1100" b="1" dirty="0" smtClean="0">
                <a:latin typeface="Century Gothic" panose="020B0502020202020204" pitchFamily="34" charset="0"/>
              </a:rPr>
              <a:t>2</a:t>
            </a:r>
            <a:endParaRPr lang="en-US" sz="1100" b="1" dirty="0">
              <a:latin typeface="Century Gothic" panose="020B0502020202020204" pitchFamily="34" charset="0"/>
            </a:endParaRPr>
          </a:p>
        </p:txBody>
      </p:sp>
      <p:sp>
        <p:nvSpPr>
          <p:cNvPr id="21" name="TextBox 20"/>
          <p:cNvSpPr txBox="1"/>
          <p:nvPr/>
        </p:nvSpPr>
        <p:spPr>
          <a:xfrm>
            <a:off x="5791200" y="2323539"/>
            <a:ext cx="285750" cy="261610"/>
          </a:xfrm>
          <a:prstGeom prst="rect">
            <a:avLst/>
          </a:prstGeom>
          <a:noFill/>
        </p:spPr>
        <p:txBody>
          <a:bodyPr wrap="square" rtlCol="0">
            <a:spAutoFit/>
          </a:bodyPr>
          <a:lstStyle/>
          <a:p>
            <a:r>
              <a:rPr lang="en-US" sz="1100" b="1" dirty="0" smtClean="0">
                <a:latin typeface="Century Gothic" panose="020B0502020202020204" pitchFamily="34" charset="0"/>
              </a:rPr>
              <a:t>2</a:t>
            </a:r>
            <a:endParaRPr lang="en-US" sz="1100" b="1" dirty="0">
              <a:latin typeface="Century Gothic" panose="020B0502020202020204" pitchFamily="34" charset="0"/>
            </a:endParaRPr>
          </a:p>
        </p:txBody>
      </p:sp>
      <p:sp>
        <p:nvSpPr>
          <p:cNvPr id="22" name="TextBox 21"/>
          <p:cNvSpPr txBox="1"/>
          <p:nvPr/>
        </p:nvSpPr>
        <p:spPr>
          <a:xfrm>
            <a:off x="0" y="6550223"/>
            <a:ext cx="1676400" cy="307777"/>
          </a:xfrm>
          <a:prstGeom prst="rect">
            <a:avLst/>
          </a:prstGeom>
          <a:noFill/>
        </p:spPr>
        <p:txBody>
          <a:bodyPr wrap="square" rtlCol="0">
            <a:spAutoFit/>
          </a:bodyPr>
          <a:lstStyle/>
          <a:p>
            <a:r>
              <a:rPr lang="en-US" sz="1400" b="0" dirty="0" smtClean="0">
                <a:solidFill>
                  <a:schemeClr val="bg1"/>
                </a:solidFill>
                <a:latin typeface="Century Gothic" panose="020B0502020202020204" pitchFamily="34" charset="0"/>
                <a:cs typeface="Arial" panose="020B0604020202020204" pitchFamily="34" charset="0"/>
              </a:rPr>
              <a:t>PEARL DISTRICT</a:t>
            </a:r>
            <a:endParaRPr lang="en-US" sz="1400" b="0" dirty="0">
              <a:solidFill>
                <a:schemeClr val="bg1"/>
              </a:solidFill>
              <a:latin typeface="Century Gothic" panose="020B0502020202020204" pitchFamily="34" charset="0"/>
              <a:cs typeface="Arial" panose="020B0604020202020204" pitchFamily="34" charset="0"/>
            </a:endParaRPr>
          </a:p>
        </p:txBody>
      </p:sp>
    </p:spTree>
    <p:extLst>
      <p:ext uri="{BB962C8B-B14F-4D97-AF65-F5344CB8AC3E}">
        <p14:creationId xmlns:p14="http://schemas.microsoft.com/office/powerpoint/2010/main" val="55134777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52600" y="438090"/>
            <a:ext cx="3124200" cy="400110"/>
          </a:xfrm>
          <a:prstGeom prst="rect">
            <a:avLst/>
          </a:prstGeom>
          <a:noFill/>
        </p:spPr>
        <p:txBody>
          <a:bodyPr wrap="square" rtlCol="0">
            <a:spAutoFit/>
          </a:bodyPr>
          <a:lstStyle/>
          <a:p>
            <a:r>
              <a:rPr lang="en-US" sz="2000" dirty="0" smtClean="0">
                <a:latin typeface="Century Gothic" panose="020B0502020202020204" pitchFamily="34" charset="0"/>
              </a:rPr>
              <a:t>OVERALL PLAN</a:t>
            </a:r>
            <a:endParaRPr lang="en-US" sz="2000" dirty="0">
              <a:latin typeface="Century Gothic" panose="020B0502020202020204" pitchFamily="34" charset="0"/>
            </a:endParaRPr>
          </a:p>
        </p:txBody>
      </p:sp>
      <p:sp>
        <p:nvSpPr>
          <p:cNvPr id="8" name="TextBox 7"/>
          <p:cNvSpPr txBox="1"/>
          <p:nvPr/>
        </p:nvSpPr>
        <p:spPr>
          <a:xfrm>
            <a:off x="304800" y="5705475"/>
            <a:ext cx="1447800" cy="1446550"/>
          </a:xfrm>
          <a:prstGeom prst="rect">
            <a:avLst/>
          </a:prstGeom>
          <a:noFill/>
        </p:spPr>
        <p:txBody>
          <a:bodyPr wrap="square" rtlCol="0">
            <a:spAutoFit/>
          </a:bodyPr>
          <a:lstStyle/>
          <a:p>
            <a:r>
              <a:rPr lang="en-US" sz="8800" b="1" spc="-300" dirty="0" smtClean="0">
                <a:solidFill>
                  <a:schemeClr val="bg2">
                    <a:lumMod val="10000"/>
                  </a:schemeClr>
                </a:solidFill>
                <a:latin typeface="Century Gothic" panose="020B0502020202020204" pitchFamily="34" charset="0"/>
              </a:rPr>
              <a:t>11</a:t>
            </a:r>
            <a:endParaRPr lang="en-US" sz="8800" b="1" spc="-300" dirty="0">
              <a:solidFill>
                <a:schemeClr val="bg2">
                  <a:lumMod val="10000"/>
                </a:schemeClr>
              </a:solidFill>
              <a:latin typeface="Century Gothic" panose="020B0502020202020204" pitchFamily="34" charset="0"/>
            </a:endParaRPr>
          </a:p>
        </p:txBody>
      </p:sp>
      <p:pic>
        <p:nvPicPr>
          <p:cNvPr id="10242" name="Picture 2" descr="\\fbisvr1\Company\01-ACTIVE PROJECTS\ZZZ-LID COMPETITION\00-PRESENTATION BOARD\board 2 - image 1-MIKE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4400" y="914400"/>
            <a:ext cx="8229600" cy="402750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057400" y="5181600"/>
            <a:ext cx="6400800" cy="877163"/>
          </a:xfrm>
          <a:prstGeom prst="rect">
            <a:avLst/>
          </a:prstGeom>
          <a:noFill/>
        </p:spPr>
        <p:txBody>
          <a:bodyPr wrap="square" rtlCol="0">
            <a:spAutoFit/>
          </a:bodyPr>
          <a:lstStyle/>
          <a:p>
            <a:r>
              <a:rPr lang="en-US" dirty="0" smtClean="0">
                <a:latin typeface="Century Gothic" panose="020B0502020202020204" pitchFamily="34" charset="0"/>
              </a:rPr>
              <a:t>6</a:t>
            </a:r>
            <a:r>
              <a:rPr lang="en-US" baseline="30000" dirty="0" smtClean="0">
                <a:latin typeface="Century Gothic" panose="020B0502020202020204" pitchFamily="34" charset="0"/>
              </a:rPr>
              <a:t>th</a:t>
            </a:r>
            <a:r>
              <a:rPr lang="en-US" dirty="0" smtClean="0">
                <a:latin typeface="Century Gothic" panose="020B0502020202020204" pitchFamily="34" charset="0"/>
              </a:rPr>
              <a:t> Street Revitalization</a:t>
            </a:r>
          </a:p>
          <a:p>
            <a:r>
              <a:rPr lang="en-US" sz="1100" dirty="0" smtClean="0">
                <a:latin typeface="Century Gothic" panose="020B0502020202020204" pitchFamily="34" charset="0"/>
              </a:rPr>
              <a:t>The proposed LID design along 6</a:t>
            </a:r>
            <a:r>
              <a:rPr lang="en-US" sz="1100" baseline="30000" dirty="0" smtClean="0">
                <a:latin typeface="Century Gothic" panose="020B0502020202020204" pitchFamily="34" charset="0"/>
              </a:rPr>
              <a:t>th</a:t>
            </a:r>
            <a:r>
              <a:rPr lang="en-US" sz="1100" dirty="0" smtClean="0">
                <a:latin typeface="Century Gothic" panose="020B0502020202020204" pitchFamily="34" charset="0"/>
              </a:rPr>
              <a:t> Street provides a vibrant, pedestrian space.</a:t>
            </a:r>
          </a:p>
          <a:p>
            <a:r>
              <a:rPr lang="en-US" sz="1100" dirty="0" smtClean="0">
                <a:latin typeface="Century Gothic" panose="020B0502020202020204" pitchFamily="34" charset="0"/>
              </a:rPr>
              <a:t>It includes many features to enhance the quality of life and establish a low impact development.</a:t>
            </a:r>
            <a:endParaRPr lang="en-US" sz="1100" dirty="0">
              <a:latin typeface="Century Gothic" panose="020B0502020202020204" pitchFamily="34" charset="0"/>
            </a:endParaRPr>
          </a:p>
        </p:txBody>
      </p:sp>
      <p:sp>
        <p:nvSpPr>
          <p:cNvPr id="6" name="TextBox 5"/>
          <p:cNvSpPr txBox="1"/>
          <p:nvPr/>
        </p:nvSpPr>
        <p:spPr>
          <a:xfrm>
            <a:off x="0" y="6550223"/>
            <a:ext cx="1676400" cy="307777"/>
          </a:xfrm>
          <a:prstGeom prst="rect">
            <a:avLst/>
          </a:prstGeom>
          <a:noFill/>
        </p:spPr>
        <p:txBody>
          <a:bodyPr wrap="square" rtlCol="0">
            <a:spAutoFit/>
          </a:bodyPr>
          <a:lstStyle/>
          <a:p>
            <a:r>
              <a:rPr lang="en-US" sz="1400" b="0" dirty="0" smtClean="0">
                <a:solidFill>
                  <a:schemeClr val="bg1"/>
                </a:solidFill>
                <a:latin typeface="Century Gothic" panose="020B0502020202020204" pitchFamily="34" charset="0"/>
                <a:cs typeface="Arial" panose="020B0604020202020204" pitchFamily="34" charset="0"/>
              </a:rPr>
              <a:t>PEARL DISTRICT</a:t>
            </a:r>
            <a:endParaRPr lang="en-US" sz="1400" b="0" dirty="0">
              <a:solidFill>
                <a:schemeClr val="bg1"/>
              </a:solidFill>
              <a:latin typeface="Century Gothic" panose="020B0502020202020204" pitchFamily="34" charset="0"/>
              <a:cs typeface="Arial" panose="020B0604020202020204" pitchFamily="34" charset="0"/>
            </a:endParaRPr>
          </a:p>
        </p:txBody>
      </p:sp>
    </p:spTree>
    <p:extLst>
      <p:ext uri="{BB962C8B-B14F-4D97-AF65-F5344CB8AC3E}">
        <p14:creationId xmlns:p14="http://schemas.microsoft.com/office/powerpoint/2010/main" val="82642551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fbisvr1\Company\01-ACTIVE PROJECTS\ZZZ-LID COMPETITION\00-POWERPOINT\bioswale.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1602582"/>
            <a:ext cx="7391400" cy="524589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752600" y="381000"/>
            <a:ext cx="5334000" cy="400110"/>
          </a:xfrm>
          <a:prstGeom prst="rect">
            <a:avLst/>
          </a:prstGeom>
          <a:noFill/>
        </p:spPr>
        <p:txBody>
          <a:bodyPr wrap="square" rtlCol="0">
            <a:spAutoFit/>
          </a:bodyPr>
          <a:lstStyle/>
          <a:p>
            <a:r>
              <a:rPr lang="en-US" sz="2000" dirty="0" smtClean="0">
                <a:latin typeface="Century Gothic" panose="020B0502020202020204" pitchFamily="34" charset="0"/>
              </a:rPr>
              <a:t>LOW IMPACT DEVELOPMENT STRATEGY</a:t>
            </a:r>
            <a:endParaRPr lang="en-US" sz="2000" dirty="0">
              <a:latin typeface="Century Gothic" panose="020B0502020202020204" pitchFamily="34" charset="0"/>
            </a:endParaRPr>
          </a:p>
        </p:txBody>
      </p:sp>
      <p:sp>
        <p:nvSpPr>
          <p:cNvPr id="4" name="TextBox 3"/>
          <p:cNvSpPr txBox="1"/>
          <p:nvPr/>
        </p:nvSpPr>
        <p:spPr>
          <a:xfrm>
            <a:off x="1752600" y="771585"/>
            <a:ext cx="7070664" cy="830997"/>
          </a:xfrm>
          <a:prstGeom prst="rect">
            <a:avLst/>
          </a:prstGeom>
          <a:noFill/>
        </p:spPr>
        <p:txBody>
          <a:bodyPr wrap="square" rtlCol="0">
            <a:spAutoFit/>
          </a:bodyPr>
          <a:lstStyle/>
          <a:p>
            <a:r>
              <a:rPr lang="en-US" sz="2400" b="1" dirty="0" smtClean="0">
                <a:effectLst>
                  <a:outerShdw blurRad="38100" dist="38100" dir="2700000" algn="tl">
                    <a:srgbClr val="000000">
                      <a:alpha val="43137"/>
                    </a:srgbClr>
                  </a:outerShdw>
                </a:effectLst>
                <a:latin typeface="Century Gothic" panose="020B0502020202020204" pitchFamily="34" charset="0"/>
              </a:rPr>
              <a:t>Simple</a:t>
            </a:r>
            <a:r>
              <a:rPr lang="en-US" sz="3200" dirty="0" smtClean="0">
                <a:latin typeface="Century Gothic" panose="020B0502020202020204" pitchFamily="34" charset="0"/>
              </a:rPr>
              <a:t> </a:t>
            </a:r>
            <a:r>
              <a:rPr lang="en-US" sz="2400" dirty="0">
                <a:latin typeface="Century Gothic" panose="020B0502020202020204" pitchFamily="34" charset="0"/>
              </a:rPr>
              <a:t>changes</a:t>
            </a:r>
            <a:r>
              <a:rPr lang="en-US" sz="3200" dirty="0" smtClean="0">
                <a:latin typeface="Century Gothic" panose="020B0502020202020204" pitchFamily="34" charset="0"/>
              </a:rPr>
              <a:t> </a:t>
            </a:r>
            <a:r>
              <a:rPr lang="en-US" sz="2400" dirty="0" smtClean="0">
                <a:latin typeface="Century Gothic" panose="020B0502020202020204" pitchFamily="34" charset="0"/>
              </a:rPr>
              <a:t>make a</a:t>
            </a:r>
            <a:r>
              <a:rPr lang="en-US" sz="3200" dirty="0" smtClean="0">
                <a:latin typeface="Century Gothic" panose="020B0502020202020204" pitchFamily="34" charset="0"/>
              </a:rPr>
              <a:t> </a:t>
            </a:r>
            <a:r>
              <a:rPr lang="en-US" sz="4800" b="1" dirty="0" smtClean="0">
                <a:effectLst>
                  <a:outerShdw blurRad="38100" dist="38100" dir="2700000" algn="tl">
                    <a:srgbClr val="000000">
                      <a:alpha val="43137"/>
                    </a:srgbClr>
                  </a:outerShdw>
                </a:effectLst>
                <a:latin typeface="Century Gothic" panose="020B0502020202020204" pitchFamily="34" charset="0"/>
              </a:rPr>
              <a:t>big</a:t>
            </a:r>
            <a:r>
              <a:rPr lang="en-US" dirty="0" smtClean="0">
                <a:latin typeface="Century Gothic" panose="020B0502020202020204" pitchFamily="34" charset="0"/>
              </a:rPr>
              <a:t> </a:t>
            </a:r>
            <a:r>
              <a:rPr lang="en-US" sz="2400" dirty="0" smtClean="0">
                <a:latin typeface="Century Gothic" panose="020B0502020202020204" pitchFamily="34" charset="0"/>
              </a:rPr>
              <a:t>difference.</a:t>
            </a:r>
            <a:endParaRPr lang="en-US" sz="2400" dirty="0">
              <a:latin typeface="Century Gothic" panose="020B0502020202020204" pitchFamily="34" charset="0"/>
            </a:endParaRPr>
          </a:p>
        </p:txBody>
      </p:sp>
      <p:sp>
        <p:nvSpPr>
          <p:cNvPr id="11" name="TextBox 10"/>
          <p:cNvSpPr txBox="1"/>
          <p:nvPr/>
        </p:nvSpPr>
        <p:spPr>
          <a:xfrm>
            <a:off x="381000" y="5715000"/>
            <a:ext cx="1371600" cy="1446550"/>
          </a:xfrm>
          <a:prstGeom prst="rect">
            <a:avLst/>
          </a:prstGeom>
          <a:noFill/>
        </p:spPr>
        <p:txBody>
          <a:bodyPr wrap="square" rtlCol="0">
            <a:spAutoFit/>
          </a:bodyPr>
          <a:lstStyle/>
          <a:p>
            <a:r>
              <a:rPr lang="en-US" sz="8800" b="1" spc="-300" dirty="0" smtClean="0">
                <a:solidFill>
                  <a:schemeClr val="bg2">
                    <a:lumMod val="10000"/>
                  </a:schemeClr>
                </a:solidFill>
                <a:latin typeface="Century Gothic" panose="020B0502020202020204" pitchFamily="34" charset="0"/>
              </a:rPr>
              <a:t>12</a:t>
            </a:r>
            <a:endParaRPr lang="en-US" sz="8800" b="1" spc="-300" dirty="0">
              <a:solidFill>
                <a:schemeClr val="bg2">
                  <a:lumMod val="10000"/>
                </a:schemeClr>
              </a:solidFill>
              <a:latin typeface="Century Gothic" panose="020B0502020202020204" pitchFamily="34" charset="0"/>
            </a:endParaRPr>
          </a:p>
        </p:txBody>
      </p:sp>
      <p:sp>
        <p:nvSpPr>
          <p:cNvPr id="3" name="TextBox 2"/>
          <p:cNvSpPr txBox="1"/>
          <p:nvPr/>
        </p:nvSpPr>
        <p:spPr>
          <a:xfrm>
            <a:off x="2057400" y="2286000"/>
            <a:ext cx="5943600" cy="3108543"/>
          </a:xfrm>
          <a:prstGeom prst="rect">
            <a:avLst/>
          </a:prstGeom>
          <a:noFill/>
        </p:spPr>
        <p:txBody>
          <a:bodyPr wrap="square" rtlCol="0">
            <a:spAutoFit/>
          </a:bodyPr>
          <a:lstStyle/>
          <a:p>
            <a:r>
              <a:rPr lang="en-US" sz="1400" dirty="0" smtClean="0">
                <a:latin typeface="Century Gothic" panose="020B0502020202020204" pitchFamily="34" charset="0"/>
              </a:rPr>
              <a:t>By incorporating some simple, proven details in our plan for 6</a:t>
            </a:r>
            <a:r>
              <a:rPr lang="en-US" sz="1400" baseline="30000" dirty="0" smtClean="0">
                <a:latin typeface="Century Gothic" panose="020B0502020202020204" pitchFamily="34" charset="0"/>
              </a:rPr>
              <a:t>th</a:t>
            </a:r>
            <a:r>
              <a:rPr lang="en-US" sz="1400" dirty="0" smtClean="0">
                <a:latin typeface="Century Gothic" panose="020B0502020202020204" pitchFamily="34" charset="0"/>
              </a:rPr>
              <a:t> Street, big gains can be realized, including:</a:t>
            </a:r>
          </a:p>
          <a:p>
            <a:endParaRPr lang="en-US" sz="1400" dirty="0">
              <a:latin typeface="Century Gothic" panose="020B0502020202020204" pitchFamily="34" charset="0"/>
            </a:endParaRPr>
          </a:p>
          <a:p>
            <a:pPr marL="742950" lvl="1" indent="-285750">
              <a:buFont typeface="Arial" panose="020B0604020202020204" pitchFamily="34" charset="0"/>
              <a:buChar char="•"/>
            </a:pPr>
            <a:r>
              <a:rPr lang="en-US" sz="1400" dirty="0" smtClean="0">
                <a:latin typeface="Century Gothic" panose="020B0502020202020204" pitchFamily="34" charset="0"/>
              </a:rPr>
              <a:t>Reduced infrastructure requirements and cost.</a:t>
            </a:r>
          </a:p>
          <a:p>
            <a:pPr marL="742950" lvl="1" indent="-285750">
              <a:buFont typeface="Arial" panose="020B0604020202020204" pitchFamily="34" charset="0"/>
              <a:buChar char="•"/>
            </a:pPr>
            <a:r>
              <a:rPr lang="en-US" sz="1400" dirty="0" smtClean="0">
                <a:latin typeface="Century Gothic" panose="020B0502020202020204" pitchFamily="34" charset="0"/>
              </a:rPr>
              <a:t>Reduced local flooding.</a:t>
            </a:r>
          </a:p>
          <a:p>
            <a:pPr marL="742950" lvl="1" indent="-285750">
              <a:buFont typeface="Arial" panose="020B0604020202020204" pitchFamily="34" charset="0"/>
              <a:buChar char="•"/>
            </a:pPr>
            <a:r>
              <a:rPr lang="en-US" sz="1400" dirty="0" smtClean="0">
                <a:latin typeface="Century Gothic" panose="020B0502020202020204" pitchFamily="34" charset="0"/>
              </a:rPr>
              <a:t>Improved water quality.</a:t>
            </a:r>
          </a:p>
          <a:p>
            <a:pPr marL="742950" lvl="1" indent="-285750">
              <a:buFont typeface="Arial" panose="020B0604020202020204" pitchFamily="34" charset="0"/>
              <a:buChar char="•"/>
            </a:pPr>
            <a:r>
              <a:rPr lang="en-US" sz="1400" dirty="0" smtClean="0">
                <a:latin typeface="Century Gothic" panose="020B0502020202020204" pitchFamily="34" charset="0"/>
              </a:rPr>
              <a:t>Increased access to nature.</a:t>
            </a:r>
          </a:p>
          <a:p>
            <a:pPr marL="742950" lvl="1" indent="-285750">
              <a:buFont typeface="Arial" panose="020B0604020202020204" pitchFamily="34" charset="0"/>
              <a:buChar char="•"/>
            </a:pPr>
            <a:r>
              <a:rPr lang="en-US" sz="1400" dirty="0" smtClean="0">
                <a:latin typeface="Century Gothic" panose="020B0502020202020204" pitchFamily="34" charset="0"/>
              </a:rPr>
              <a:t>Improved quality of life.</a:t>
            </a:r>
          </a:p>
          <a:p>
            <a:pPr marL="742950" lvl="1" indent="-285750">
              <a:buFont typeface="Arial" panose="020B0604020202020204" pitchFamily="34" charset="0"/>
              <a:buChar char="•"/>
            </a:pPr>
            <a:r>
              <a:rPr lang="en-US" sz="1400" dirty="0" smtClean="0">
                <a:latin typeface="Century Gothic" panose="020B0502020202020204" pitchFamily="34" charset="0"/>
              </a:rPr>
              <a:t>Reduce infrastructure and maintenance costs.</a:t>
            </a:r>
          </a:p>
          <a:p>
            <a:pPr marL="285750" indent="-285750">
              <a:buFont typeface="Arial" panose="020B0604020202020204" pitchFamily="34" charset="0"/>
              <a:buChar char="•"/>
            </a:pPr>
            <a:endParaRPr lang="en-US" sz="1400" dirty="0">
              <a:latin typeface="Century Gothic" panose="020B0502020202020204" pitchFamily="34" charset="0"/>
            </a:endParaRPr>
          </a:p>
          <a:p>
            <a:r>
              <a:rPr lang="en-US" sz="1400" dirty="0" smtClean="0">
                <a:latin typeface="Century Gothic" panose="020B0502020202020204" pitchFamily="34" charset="0"/>
              </a:rPr>
              <a:t>Our proposed project includes bioswales, infiltration trenches, bioretention medians, pervious paving, and flow through planters as part of the LID design.</a:t>
            </a:r>
          </a:p>
          <a:p>
            <a:endParaRPr lang="en-US" sz="1400" dirty="0"/>
          </a:p>
        </p:txBody>
      </p:sp>
      <p:sp>
        <p:nvSpPr>
          <p:cNvPr id="7" name="TextBox 6"/>
          <p:cNvSpPr txBox="1"/>
          <p:nvPr/>
        </p:nvSpPr>
        <p:spPr>
          <a:xfrm>
            <a:off x="0" y="6550223"/>
            <a:ext cx="1676400" cy="307777"/>
          </a:xfrm>
          <a:prstGeom prst="rect">
            <a:avLst/>
          </a:prstGeom>
          <a:noFill/>
        </p:spPr>
        <p:txBody>
          <a:bodyPr wrap="square" rtlCol="0">
            <a:spAutoFit/>
          </a:bodyPr>
          <a:lstStyle/>
          <a:p>
            <a:r>
              <a:rPr lang="en-US" sz="1400" b="0" dirty="0" smtClean="0">
                <a:solidFill>
                  <a:schemeClr val="bg1"/>
                </a:solidFill>
                <a:latin typeface="Century Gothic" panose="020B0502020202020204" pitchFamily="34" charset="0"/>
                <a:cs typeface="Arial" panose="020B0604020202020204" pitchFamily="34" charset="0"/>
              </a:rPr>
              <a:t>PEARL DISTRICT</a:t>
            </a:r>
            <a:endParaRPr lang="en-US" sz="1400" b="0" dirty="0">
              <a:solidFill>
                <a:schemeClr val="bg1"/>
              </a:solidFill>
              <a:latin typeface="Century Gothic" panose="020B0502020202020204" pitchFamily="34" charset="0"/>
              <a:cs typeface="Arial" panose="020B0604020202020204" pitchFamily="34" charset="0"/>
            </a:endParaRPr>
          </a:p>
        </p:txBody>
      </p:sp>
    </p:spTree>
    <p:extLst>
      <p:ext uri="{BB962C8B-B14F-4D97-AF65-F5344CB8AC3E}">
        <p14:creationId xmlns:p14="http://schemas.microsoft.com/office/powerpoint/2010/main" val="262239937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val 9"/>
          <p:cNvSpPr/>
          <p:nvPr/>
        </p:nvSpPr>
        <p:spPr>
          <a:xfrm>
            <a:off x="-685800" y="-590267"/>
            <a:ext cx="2362200" cy="2362200"/>
          </a:xfrm>
          <a:prstGeom prst="ellipse">
            <a:avLst/>
          </a:prstGeom>
          <a:blipFill>
            <a:blip r:embed="rId2"/>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b="1" dirty="0">
              <a:solidFill>
                <a:schemeClr val="bg1">
                  <a:lumMod val="85000"/>
                </a:schemeClr>
              </a:solidFill>
            </a:endParaRPr>
          </a:p>
        </p:txBody>
      </p:sp>
      <p:sp>
        <p:nvSpPr>
          <p:cNvPr id="2" name="TextBox 1"/>
          <p:cNvSpPr txBox="1"/>
          <p:nvPr/>
        </p:nvSpPr>
        <p:spPr>
          <a:xfrm>
            <a:off x="1752600" y="438090"/>
            <a:ext cx="5334000" cy="400110"/>
          </a:xfrm>
          <a:prstGeom prst="rect">
            <a:avLst/>
          </a:prstGeom>
          <a:noFill/>
        </p:spPr>
        <p:txBody>
          <a:bodyPr wrap="square" rtlCol="0">
            <a:spAutoFit/>
          </a:bodyPr>
          <a:lstStyle/>
          <a:p>
            <a:r>
              <a:rPr lang="en-US" sz="2000" dirty="0" smtClean="0">
                <a:latin typeface="Century Gothic" panose="020B0502020202020204" pitchFamily="34" charset="0"/>
              </a:rPr>
              <a:t>LOW IMPACT DEVELOPMENT</a:t>
            </a:r>
            <a:endParaRPr lang="en-US" sz="2000" dirty="0">
              <a:latin typeface="Century Gothic" panose="020B0502020202020204" pitchFamily="34" charset="0"/>
            </a:endParaRPr>
          </a:p>
        </p:txBody>
      </p:sp>
      <p:sp>
        <p:nvSpPr>
          <p:cNvPr id="7" name="TextBox 6"/>
          <p:cNvSpPr txBox="1"/>
          <p:nvPr/>
        </p:nvSpPr>
        <p:spPr>
          <a:xfrm>
            <a:off x="381000" y="5715000"/>
            <a:ext cx="1371600" cy="1446550"/>
          </a:xfrm>
          <a:prstGeom prst="rect">
            <a:avLst/>
          </a:prstGeom>
          <a:noFill/>
        </p:spPr>
        <p:txBody>
          <a:bodyPr wrap="square" rtlCol="0">
            <a:spAutoFit/>
          </a:bodyPr>
          <a:lstStyle/>
          <a:p>
            <a:r>
              <a:rPr lang="en-US" sz="8800" b="1" spc="-300" dirty="0" smtClean="0">
                <a:solidFill>
                  <a:schemeClr val="bg2">
                    <a:lumMod val="10000"/>
                  </a:schemeClr>
                </a:solidFill>
                <a:latin typeface="Century Gothic" panose="020B0502020202020204" pitchFamily="34" charset="0"/>
              </a:rPr>
              <a:t>13</a:t>
            </a:r>
            <a:endParaRPr lang="en-US" sz="8800" b="1" spc="-300" dirty="0">
              <a:solidFill>
                <a:schemeClr val="bg2">
                  <a:lumMod val="10000"/>
                </a:schemeClr>
              </a:solidFill>
              <a:latin typeface="Century Gothic" panose="020B0502020202020204" pitchFamily="34" charset="0"/>
            </a:endParaRPr>
          </a:p>
        </p:txBody>
      </p:sp>
      <p:sp>
        <p:nvSpPr>
          <p:cNvPr id="4" name="TextBox 3"/>
          <p:cNvSpPr txBox="1"/>
          <p:nvPr/>
        </p:nvSpPr>
        <p:spPr>
          <a:xfrm>
            <a:off x="5562600" y="1638300"/>
            <a:ext cx="2743200" cy="2462213"/>
          </a:xfrm>
          <a:prstGeom prst="rect">
            <a:avLst/>
          </a:prstGeom>
          <a:noFill/>
        </p:spPr>
        <p:txBody>
          <a:bodyPr wrap="square" rtlCol="0">
            <a:spAutoFit/>
          </a:bodyPr>
          <a:lstStyle/>
          <a:p>
            <a:r>
              <a:rPr lang="en-US" sz="1100" dirty="0" smtClean="0">
                <a:latin typeface="Century Gothic" panose="020B0502020202020204" pitchFamily="34" charset="0"/>
                <a:cs typeface="Arial" panose="020B0604020202020204" pitchFamily="34" charset="0"/>
              </a:rPr>
              <a:t>Infiltration trenches will be located between the sidewalk and street.  These trenches work in conjunction with other LID elements to reduce water runoff.</a:t>
            </a:r>
          </a:p>
          <a:p>
            <a:endParaRPr lang="en-US" sz="1100" dirty="0">
              <a:latin typeface="Century Gothic" panose="020B0502020202020204" pitchFamily="34" charset="0"/>
              <a:cs typeface="Arial" panose="020B0604020202020204" pitchFamily="34" charset="0"/>
            </a:endParaRPr>
          </a:p>
          <a:p>
            <a:r>
              <a:rPr lang="en-US" sz="1100" dirty="0" smtClean="0">
                <a:latin typeface="Century Gothic" panose="020B0502020202020204" pitchFamily="34" charset="0"/>
                <a:cs typeface="Arial" panose="020B0604020202020204" pitchFamily="34" charset="0"/>
              </a:rPr>
              <a:t>The trenches also improve water quality by receiving the “first flush” and the associated contaminates.</a:t>
            </a:r>
          </a:p>
          <a:p>
            <a:endParaRPr lang="en-US" sz="1100" dirty="0">
              <a:latin typeface="Century Gothic" panose="020B0502020202020204" pitchFamily="34" charset="0"/>
              <a:cs typeface="Arial" panose="020B0604020202020204" pitchFamily="34" charset="0"/>
            </a:endParaRPr>
          </a:p>
          <a:p>
            <a:r>
              <a:rPr lang="en-US" sz="1100" dirty="0" smtClean="0">
                <a:latin typeface="Century Gothic" panose="020B0502020202020204" pitchFamily="34" charset="0"/>
                <a:cs typeface="Arial" panose="020B0604020202020204" pitchFamily="34" charset="0"/>
              </a:rPr>
              <a:t>Pavers at the top of the trench are incorporated into the paving pattern to add color, texture, and interest along the street.</a:t>
            </a:r>
            <a:endParaRPr lang="en-US" sz="1100" dirty="0"/>
          </a:p>
        </p:txBody>
      </p:sp>
      <p:sp>
        <p:nvSpPr>
          <p:cNvPr id="6" name="TextBox 5"/>
          <p:cNvSpPr txBox="1"/>
          <p:nvPr/>
        </p:nvSpPr>
        <p:spPr>
          <a:xfrm>
            <a:off x="5562600" y="1137166"/>
            <a:ext cx="2514600" cy="369332"/>
          </a:xfrm>
          <a:prstGeom prst="rect">
            <a:avLst/>
          </a:prstGeom>
          <a:noFill/>
        </p:spPr>
        <p:txBody>
          <a:bodyPr wrap="square" rtlCol="0">
            <a:spAutoFit/>
          </a:bodyPr>
          <a:lstStyle/>
          <a:p>
            <a:r>
              <a:rPr lang="en-US" b="1" dirty="0" smtClean="0">
                <a:latin typeface="Century Gothic" panose="020B0502020202020204" pitchFamily="34" charset="0"/>
              </a:rPr>
              <a:t>Infiltration Trench</a:t>
            </a:r>
            <a:endParaRPr lang="en-US" b="1" dirty="0">
              <a:latin typeface="Century Gothic" panose="020B0502020202020204" pitchFamily="34" charset="0"/>
            </a:endParaRPr>
          </a:p>
        </p:txBody>
      </p:sp>
      <p:pic>
        <p:nvPicPr>
          <p:cNvPr id="3077" name="Picture 5" descr="\\fbisvr1\Company\01-ACTIVE PROJECTS\ZZZ-LID COMPETITION\00-POWERPOINT\StormwaterTreeTrenchToolsPortlan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7330" y="4685675"/>
            <a:ext cx="4677145" cy="17526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0" y="198418"/>
            <a:ext cx="1371600" cy="707886"/>
          </a:xfrm>
          <a:prstGeom prst="rect">
            <a:avLst/>
          </a:prstGeom>
        </p:spPr>
        <p:txBody>
          <a:bodyPr wrap="square">
            <a:spAutoFit/>
          </a:bodyPr>
          <a:lstStyle/>
          <a:p>
            <a:r>
              <a:rPr lang="en-US" sz="1000" dirty="0">
                <a:solidFill>
                  <a:schemeClr val="bg1"/>
                </a:solidFill>
                <a:latin typeface="Century Gothic" panose="020B0502020202020204" pitchFamily="34" charset="0"/>
              </a:rPr>
              <a:t>We never know the worth of water till the well is dry. ” ― Thomas Fuller</a:t>
            </a:r>
          </a:p>
        </p:txBody>
      </p:sp>
      <p:pic>
        <p:nvPicPr>
          <p:cNvPr id="8194" name="Picture 2" descr="\\fbisvr1\Company\01-ACTIVE PROJECTS\ZZZ-LID COMPETITION\00-PRESENTATION BOARD\board 2 - image 4-colored.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33550" y="807412"/>
            <a:ext cx="3593538" cy="563086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0" y="6550223"/>
            <a:ext cx="1676400" cy="307777"/>
          </a:xfrm>
          <a:prstGeom prst="rect">
            <a:avLst/>
          </a:prstGeom>
          <a:noFill/>
        </p:spPr>
        <p:txBody>
          <a:bodyPr wrap="square" rtlCol="0">
            <a:spAutoFit/>
          </a:bodyPr>
          <a:lstStyle/>
          <a:p>
            <a:r>
              <a:rPr lang="en-US" sz="1400" b="0" dirty="0" smtClean="0">
                <a:solidFill>
                  <a:schemeClr val="bg1"/>
                </a:solidFill>
                <a:latin typeface="Century Gothic" panose="020B0502020202020204" pitchFamily="34" charset="0"/>
                <a:cs typeface="Arial" panose="020B0604020202020204" pitchFamily="34" charset="0"/>
              </a:rPr>
              <a:t>PEARL DISTRICT</a:t>
            </a:r>
            <a:endParaRPr lang="en-US" sz="1400" b="0" dirty="0">
              <a:solidFill>
                <a:schemeClr val="bg1"/>
              </a:solidFill>
              <a:latin typeface="Century Gothic" panose="020B0502020202020204" pitchFamily="34" charset="0"/>
              <a:cs typeface="Arial" panose="020B0604020202020204" pitchFamily="34" charset="0"/>
            </a:endParaRPr>
          </a:p>
        </p:txBody>
      </p:sp>
    </p:spTree>
    <p:extLst>
      <p:ext uri="{BB962C8B-B14F-4D97-AF65-F5344CB8AC3E}">
        <p14:creationId xmlns:p14="http://schemas.microsoft.com/office/powerpoint/2010/main" val="189437315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fbisvr1\Company\01-ACTIVE PROJECTS\ZZZ-LID COMPETITION\00-PRESENTATION BOARD\board 2 - image 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77000" y="1963222"/>
            <a:ext cx="2483364" cy="249729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8" name="Picture 2" descr="F:\531-LID Submission\6th Street\Graphics\Precedent Images\bioswale-by-nydep REVISE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914400"/>
            <a:ext cx="4876800" cy="310199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752600" y="438090"/>
            <a:ext cx="5334000" cy="400110"/>
          </a:xfrm>
          <a:prstGeom prst="rect">
            <a:avLst/>
          </a:prstGeom>
          <a:noFill/>
        </p:spPr>
        <p:txBody>
          <a:bodyPr wrap="square" rtlCol="0">
            <a:spAutoFit/>
          </a:bodyPr>
          <a:lstStyle/>
          <a:p>
            <a:r>
              <a:rPr lang="en-US" sz="2000" dirty="0" smtClean="0">
                <a:latin typeface="Century Gothic" panose="020B0502020202020204" pitchFamily="34" charset="0"/>
              </a:rPr>
              <a:t>LOW IMPACT DEVELOPMENT</a:t>
            </a:r>
            <a:endParaRPr lang="en-US" sz="2000" dirty="0">
              <a:latin typeface="Century Gothic" panose="020B0502020202020204" pitchFamily="34" charset="0"/>
            </a:endParaRPr>
          </a:p>
        </p:txBody>
      </p:sp>
      <p:sp>
        <p:nvSpPr>
          <p:cNvPr id="7" name="TextBox 6"/>
          <p:cNvSpPr txBox="1"/>
          <p:nvPr/>
        </p:nvSpPr>
        <p:spPr>
          <a:xfrm>
            <a:off x="381000" y="5715000"/>
            <a:ext cx="1371600" cy="1446550"/>
          </a:xfrm>
          <a:prstGeom prst="rect">
            <a:avLst/>
          </a:prstGeom>
          <a:noFill/>
        </p:spPr>
        <p:txBody>
          <a:bodyPr wrap="square" rtlCol="0">
            <a:spAutoFit/>
          </a:bodyPr>
          <a:lstStyle/>
          <a:p>
            <a:r>
              <a:rPr lang="en-US" sz="8800" b="1" spc="-300" dirty="0" smtClean="0">
                <a:solidFill>
                  <a:schemeClr val="bg2">
                    <a:lumMod val="10000"/>
                  </a:schemeClr>
                </a:solidFill>
                <a:latin typeface="Century Gothic" panose="020B0502020202020204" pitchFamily="34" charset="0"/>
              </a:rPr>
              <a:t>14</a:t>
            </a:r>
            <a:endParaRPr lang="en-US" sz="8800" b="1" spc="-300" dirty="0">
              <a:solidFill>
                <a:schemeClr val="bg2">
                  <a:lumMod val="10000"/>
                </a:schemeClr>
              </a:solidFill>
              <a:latin typeface="Century Gothic" panose="020B0502020202020204" pitchFamily="34" charset="0"/>
            </a:endParaRPr>
          </a:p>
        </p:txBody>
      </p:sp>
      <p:sp>
        <p:nvSpPr>
          <p:cNvPr id="4" name="TextBox 3"/>
          <p:cNvSpPr txBox="1"/>
          <p:nvPr/>
        </p:nvSpPr>
        <p:spPr>
          <a:xfrm>
            <a:off x="2438400" y="4689129"/>
            <a:ext cx="5410200" cy="1785104"/>
          </a:xfrm>
          <a:prstGeom prst="rect">
            <a:avLst/>
          </a:prstGeom>
          <a:noFill/>
        </p:spPr>
        <p:txBody>
          <a:bodyPr wrap="square" rtlCol="0">
            <a:spAutoFit/>
          </a:bodyPr>
          <a:lstStyle/>
          <a:p>
            <a:r>
              <a:rPr lang="en-US" sz="1100" dirty="0" smtClean="0">
                <a:latin typeface="Century Gothic" panose="020B0502020202020204" pitchFamily="34" charset="0"/>
                <a:cs typeface="Arial" panose="020B0604020202020204" pitchFamily="34" charset="0"/>
              </a:rPr>
              <a:t>Bioretention Medians are an effective  method to collect  and filter runoff.  </a:t>
            </a:r>
          </a:p>
          <a:p>
            <a:r>
              <a:rPr lang="en-US" sz="1100" dirty="0" smtClean="0">
                <a:latin typeface="Century Gothic" panose="020B0502020202020204" pitchFamily="34" charset="0"/>
                <a:cs typeface="Arial" panose="020B0604020202020204" pitchFamily="34" charset="0"/>
              </a:rPr>
              <a:t>We propose that these medians be located along Quaker Avenue, Quincy Avenue, and Rockford Avenue to intercept stormwater runoff before it reaches 6</a:t>
            </a:r>
            <a:r>
              <a:rPr lang="en-US" sz="1100" baseline="30000" dirty="0" smtClean="0">
                <a:latin typeface="Century Gothic" panose="020B0502020202020204" pitchFamily="34" charset="0"/>
                <a:cs typeface="Arial" panose="020B0604020202020204" pitchFamily="34" charset="0"/>
              </a:rPr>
              <a:t>th</a:t>
            </a:r>
            <a:r>
              <a:rPr lang="en-US" sz="1100" dirty="0" smtClean="0">
                <a:latin typeface="Century Gothic" panose="020B0502020202020204" pitchFamily="34" charset="0"/>
                <a:cs typeface="Arial" panose="020B0604020202020204" pitchFamily="34" charset="0"/>
              </a:rPr>
              <a:t> Street.</a:t>
            </a:r>
          </a:p>
          <a:p>
            <a:endParaRPr lang="en-US" sz="1100" dirty="0">
              <a:latin typeface="Century Gothic" panose="020B0502020202020204" pitchFamily="34" charset="0"/>
              <a:cs typeface="Arial" panose="020B0604020202020204" pitchFamily="34" charset="0"/>
            </a:endParaRPr>
          </a:p>
          <a:p>
            <a:r>
              <a:rPr lang="en-US" sz="1100" dirty="0" smtClean="0">
                <a:latin typeface="Century Gothic" panose="020B0502020202020204" pitchFamily="34" charset="0"/>
                <a:cs typeface="Arial" panose="020B0604020202020204" pitchFamily="34" charset="0"/>
              </a:rPr>
              <a:t>Using native plants and decorative pavers, these medians will:</a:t>
            </a:r>
          </a:p>
          <a:p>
            <a:pPr marL="171450" indent="-171450">
              <a:buFont typeface="Arial" panose="020B0604020202020204" pitchFamily="34" charset="0"/>
              <a:buChar char="•"/>
            </a:pPr>
            <a:r>
              <a:rPr lang="en-US" sz="1100" dirty="0" smtClean="0">
                <a:latin typeface="Century Gothic" panose="020B0502020202020204" pitchFamily="34" charset="0"/>
                <a:cs typeface="Arial" panose="020B0604020202020204" pitchFamily="34" charset="0"/>
              </a:rPr>
              <a:t>Reduce total runoff volume.</a:t>
            </a:r>
          </a:p>
          <a:p>
            <a:pPr marL="171450" indent="-171450">
              <a:buFont typeface="Arial" panose="020B0604020202020204" pitchFamily="34" charset="0"/>
              <a:buChar char="•"/>
            </a:pPr>
            <a:r>
              <a:rPr lang="en-US" sz="1100" dirty="0" smtClean="0">
                <a:latin typeface="Century Gothic" panose="020B0502020202020204" pitchFamily="34" charset="0"/>
                <a:cs typeface="Arial" panose="020B0604020202020204" pitchFamily="34" charset="0"/>
              </a:rPr>
              <a:t>Reduce peak discharge rates.</a:t>
            </a:r>
          </a:p>
          <a:p>
            <a:pPr marL="171450" indent="-171450">
              <a:buFont typeface="Arial" panose="020B0604020202020204" pitchFamily="34" charset="0"/>
              <a:buChar char="•"/>
            </a:pPr>
            <a:r>
              <a:rPr lang="en-US" sz="1100" dirty="0" smtClean="0">
                <a:latin typeface="Century Gothic" panose="020B0502020202020204" pitchFamily="34" charset="0"/>
                <a:cs typeface="Arial" panose="020B0604020202020204" pitchFamily="34" charset="0"/>
              </a:rPr>
              <a:t>Improve site landscaping.</a:t>
            </a:r>
          </a:p>
          <a:p>
            <a:pPr marL="171450" indent="-171450">
              <a:buFont typeface="Arial" panose="020B0604020202020204" pitchFamily="34" charset="0"/>
              <a:buChar char="•"/>
            </a:pPr>
            <a:r>
              <a:rPr lang="en-US" sz="1100" dirty="0" smtClean="0">
                <a:latin typeface="Century Gothic" panose="020B0502020202020204" pitchFamily="34" charset="0"/>
                <a:cs typeface="Arial" panose="020B0604020202020204" pitchFamily="34" charset="0"/>
              </a:rPr>
              <a:t>Improve water quality.</a:t>
            </a:r>
          </a:p>
        </p:txBody>
      </p:sp>
      <p:sp>
        <p:nvSpPr>
          <p:cNvPr id="6" name="TextBox 5"/>
          <p:cNvSpPr txBox="1"/>
          <p:nvPr/>
        </p:nvSpPr>
        <p:spPr>
          <a:xfrm>
            <a:off x="2362200" y="4275852"/>
            <a:ext cx="2819400" cy="369332"/>
          </a:xfrm>
          <a:prstGeom prst="rect">
            <a:avLst/>
          </a:prstGeom>
          <a:noFill/>
        </p:spPr>
        <p:txBody>
          <a:bodyPr wrap="square" rtlCol="0">
            <a:spAutoFit/>
          </a:bodyPr>
          <a:lstStyle/>
          <a:p>
            <a:r>
              <a:rPr lang="en-US" b="1" dirty="0" smtClean="0">
                <a:latin typeface="Century Gothic" panose="020B0502020202020204" pitchFamily="34" charset="0"/>
              </a:rPr>
              <a:t>Bioretention Median</a:t>
            </a:r>
            <a:endParaRPr lang="en-US" b="1" dirty="0">
              <a:latin typeface="Century Gothic" panose="020B0502020202020204" pitchFamily="34" charset="0"/>
            </a:endParaRPr>
          </a:p>
        </p:txBody>
      </p:sp>
      <p:sp>
        <p:nvSpPr>
          <p:cNvPr id="9" name="TextBox 8"/>
          <p:cNvSpPr txBox="1"/>
          <p:nvPr/>
        </p:nvSpPr>
        <p:spPr>
          <a:xfrm>
            <a:off x="0" y="6550223"/>
            <a:ext cx="1676400" cy="307777"/>
          </a:xfrm>
          <a:prstGeom prst="rect">
            <a:avLst/>
          </a:prstGeom>
          <a:noFill/>
        </p:spPr>
        <p:txBody>
          <a:bodyPr wrap="square" rtlCol="0">
            <a:spAutoFit/>
          </a:bodyPr>
          <a:lstStyle/>
          <a:p>
            <a:r>
              <a:rPr lang="en-US" sz="1400" b="0" dirty="0" smtClean="0">
                <a:solidFill>
                  <a:schemeClr val="bg1"/>
                </a:solidFill>
                <a:latin typeface="Century Gothic" panose="020B0502020202020204" pitchFamily="34" charset="0"/>
                <a:cs typeface="Arial" panose="020B0604020202020204" pitchFamily="34" charset="0"/>
              </a:rPr>
              <a:t>PEARL DISTRICT</a:t>
            </a:r>
            <a:endParaRPr lang="en-US" sz="1400" b="0" dirty="0">
              <a:solidFill>
                <a:schemeClr val="bg1"/>
              </a:solidFill>
              <a:latin typeface="Century Gothic" panose="020B0502020202020204" pitchFamily="34" charset="0"/>
              <a:cs typeface="Arial" panose="020B0604020202020204" pitchFamily="34" charset="0"/>
            </a:endParaRPr>
          </a:p>
        </p:txBody>
      </p:sp>
    </p:spTree>
    <p:extLst>
      <p:ext uri="{BB962C8B-B14F-4D97-AF65-F5344CB8AC3E}">
        <p14:creationId xmlns:p14="http://schemas.microsoft.com/office/powerpoint/2010/main" val="58253408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52600" y="438090"/>
            <a:ext cx="5334000" cy="400110"/>
          </a:xfrm>
          <a:prstGeom prst="rect">
            <a:avLst/>
          </a:prstGeom>
          <a:noFill/>
        </p:spPr>
        <p:txBody>
          <a:bodyPr wrap="square" rtlCol="0">
            <a:spAutoFit/>
          </a:bodyPr>
          <a:lstStyle/>
          <a:p>
            <a:r>
              <a:rPr lang="en-US" sz="2000" dirty="0" smtClean="0">
                <a:latin typeface="Century Gothic" panose="020B0502020202020204" pitchFamily="34" charset="0"/>
              </a:rPr>
              <a:t>LOW IMPACT DEVELOPMENT</a:t>
            </a:r>
            <a:endParaRPr lang="en-US" sz="2000" dirty="0">
              <a:latin typeface="Century Gothic" panose="020B0502020202020204" pitchFamily="34" charset="0"/>
            </a:endParaRPr>
          </a:p>
        </p:txBody>
      </p:sp>
      <p:sp>
        <p:nvSpPr>
          <p:cNvPr id="7" name="TextBox 6"/>
          <p:cNvSpPr txBox="1"/>
          <p:nvPr/>
        </p:nvSpPr>
        <p:spPr>
          <a:xfrm>
            <a:off x="381000" y="5715000"/>
            <a:ext cx="1371600" cy="1446550"/>
          </a:xfrm>
          <a:prstGeom prst="rect">
            <a:avLst/>
          </a:prstGeom>
          <a:noFill/>
        </p:spPr>
        <p:txBody>
          <a:bodyPr wrap="square" rtlCol="0">
            <a:spAutoFit/>
          </a:bodyPr>
          <a:lstStyle/>
          <a:p>
            <a:r>
              <a:rPr lang="en-US" sz="8800" b="1" spc="-300" dirty="0" smtClean="0">
                <a:solidFill>
                  <a:schemeClr val="bg2">
                    <a:lumMod val="10000"/>
                  </a:schemeClr>
                </a:solidFill>
                <a:latin typeface="Century Gothic" panose="020B0502020202020204" pitchFamily="34" charset="0"/>
              </a:rPr>
              <a:t>15</a:t>
            </a:r>
            <a:endParaRPr lang="en-US" sz="8800" b="1" spc="-300" dirty="0">
              <a:solidFill>
                <a:schemeClr val="bg2">
                  <a:lumMod val="10000"/>
                </a:schemeClr>
              </a:solidFill>
              <a:latin typeface="Century Gothic" panose="020B0502020202020204" pitchFamily="34" charset="0"/>
            </a:endParaRPr>
          </a:p>
        </p:txBody>
      </p:sp>
      <p:sp>
        <p:nvSpPr>
          <p:cNvPr id="4" name="TextBox 3"/>
          <p:cNvSpPr txBox="1"/>
          <p:nvPr/>
        </p:nvSpPr>
        <p:spPr>
          <a:xfrm>
            <a:off x="2362200" y="4354008"/>
            <a:ext cx="5410200" cy="2123658"/>
          </a:xfrm>
          <a:prstGeom prst="rect">
            <a:avLst/>
          </a:prstGeom>
          <a:noFill/>
        </p:spPr>
        <p:txBody>
          <a:bodyPr wrap="square" rtlCol="0">
            <a:spAutoFit/>
          </a:bodyPr>
          <a:lstStyle/>
          <a:p>
            <a:r>
              <a:rPr lang="en-US" sz="1100" dirty="0" smtClean="0">
                <a:latin typeface="Century Gothic" panose="020B0502020202020204" pitchFamily="34" charset="0"/>
                <a:cs typeface="Arial" panose="020B0604020202020204" pitchFamily="34" charset="0"/>
              </a:rPr>
              <a:t>Similar to the bioretention medians, flow thru planters capture rain water from roof downspouts.  Water is collected within the planter and allowed to infiltrate into the soil below.  During heavy rain events, overflow water is discharged directly into the storm sewer system.   We propose that these planters be utilized along 6</a:t>
            </a:r>
            <a:r>
              <a:rPr lang="en-US" sz="1100" baseline="30000" dirty="0" smtClean="0">
                <a:latin typeface="Century Gothic" panose="020B0502020202020204" pitchFamily="34" charset="0"/>
                <a:cs typeface="Arial" panose="020B0604020202020204" pitchFamily="34" charset="0"/>
              </a:rPr>
              <a:t>th</a:t>
            </a:r>
            <a:r>
              <a:rPr lang="en-US" sz="1100" dirty="0" smtClean="0">
                <a:latin typeface="Century Gothic" panose="020B0502020202020204" pitchFamily="34" charset="0"/>
                <a:cs typeface="Arial" panose="020B0604020202020204" pitchFamily="34" charset="0"/>
              </a:rPr>
              <a:t> Street and at all downspout locations.  </a:t>
            </a:r>
          </a:p>
          <a:p>
            <a:endParaRPr lang="en-US" sz="1100" dirty="0">
              <a:latin typeface="Century Gothic" panose="020B0502020202020204" pitchFamily="34" charset="0"/>
              <a:cs typeface="Arial" panose="020B0604020202020204" pitchFamily="34" charset="0"/>
            </a:endParaRPr>
          </a:p>
          <a:p>
            <a:r>
              <a:rPr lang="en-US" sz="1100" dirty="0" smtClean="0">
                <a:latin typeface="Century Gothic" panose="020B0502020202020204" pitchFamily="34" charset="0"/>
                <a:cs typeface="Arial" panose="020B0604020202020204" pitchFamily="34" charset="0"/>
              </a:rPr>
              <a:t>Using native plants, these planters are both LID and functional:</a:t>
            </a:r>
          </a:p>
          <a:p>
            <a:pPr marL="171450" indent="-171450">
              <a:buFont typeface="Arial" panose="020B0604020202020204" pitchFamily="34" charset="0"/>
              <a:buChar char="•"/>
            </a:pPr>
            <a:r>
              <a:rPr lang="en-US" sz="1100" dirty="0" smtClean="0">
                <a:latin typeface="Century Gothic" panose="020B0502020202020204" pitchFamily="34" charset="0"/>
                <a:cs typeface="Arial" panose="020B0604020202020204" pitchFamily="34" charset="0"/>
              </a:rPr>
              <a:t>Reduce total runoff volume.	</a:t>
            </a:r>
          </a:p>
          <a:p>
            <a:pPr marL="171450" indent="-171450">
              <a:buFont typeface="Arial" panose="020B0604020202020204" pitchFamily="34" charset="0"/>
              <a:buChar char="•"/>
            </a:pPr>
            <a:r>
              <a:rPr lang="en-US" sz="1100" dirty="0" smtClean="0">
                <a:latin typeface="Century Gothic" panose="020B0502020202020204" pitchFamily="34" charset="0"/>
                <a:cs typeface="Arial" panose="020B0604020202020204" pitchFamily="34" charset="0"/>
              </a:rPr>
              <a:t>Reduce peak discharge rates.</a:t>
            </a:r>
          </a:p>
          <a:p>
            <a:pPr marL="171450" indent="-171450">
              <a:buFont typeface="Arial" panose="020B0604020202020204" pitchFamily="34" charset="0"/>
              <a:buChar char="•"/>
            </a:pPr>
            <a:r>
              <a:rPr lang="en-US" sz="1100" dirty="0" smtClean="0">
                <a:latin typeface="Century Gothic" panose="020B0502020202020204" pitchFamily="34" charset="0"/>
                <a:cs typeface="Arial" panose="020B0604020202020204" pitchFamily="34" charset="0"/>
              </a:rPr>
              <a:t>Improve site landscaping.</a:t>
            </a:r>
          </a:p>
          <a:p>
            <a:pPr marL="171450" indent="-171450">
              <a:buFont typeface="Arial" panose="020B0604020202020204" pitchFamily="34" charset="0"/>
              <a:buChar char="•"/>
            </a:pPr>
            <a:r>
              <a:rPr lang="en-US" sz="1100" dirty="0" smtClean="0">
                <a:latin typeface="Century Gothic" panose="020B0502020202020204" pitchFamily="34" charset="0"/>
                <a:cs typeface="Arial" panose="020B0604020202020204" pitchFamily="34" charset="0"/>
              </a:rPr>
              <a:t>Improve water quality.</a:t>
            </a:r>
          </a:p>
          <a:p>
            <a:pPr marL="171450" indent="-171450">
              <a:buFont typeface="Arial" panose="020B0604020202020204" pitchFamily="34" charset="0"/>
              <a:buChar char="•"/>
            </a:pPr>
            <a:r>
              <a:rPr lang="en-US" sz="1100" dirty="0">
                <a:latin typeface="Century Gothic" panose="020B0502020202020204" pitchFamily="34" charset="0"/>
                <a:cs typeface="Arial" panose="020B0604020202020204" pitchFamily="34" charset="0"/>
              </a:rPr>
              <a:t>Provide seat walls along the street.</a:t>
            </a:r>
            <a:endParaRPr lang="en-US" sz="1100" dirty="0" smtClean="0">
              <a:latin typeface="Century Gothic" panose="020B0502020202020204" pitchFamily="34" charset="0"/>
              <a:cs typeface="Arial" panose="020B0604020202020204" pitchFamily="34" charset="0"/>
            </a:endParaRPr>
          </a:p>
        </p:txBody>
      </p:sp>
      <p:sp>
        <p:nvSpPr>
          <p:cNvPr id="6" name="TextBox 5"/>
          <p:cNvSpPr txBox="1"/>
          <p:nvPr/>
        </p:nvSpPr>
        <p:spPr>
          <a:xfrm>
            <a:off x="2362200" y="3943747"/>
            <a:ext cx="2819400" cy="369332"/>
          </a:xfrm>
          <a:prstGeom prst="rect">
            <a:avLst/>
          </a:prstGeom>
          <a:noFill/>
        </p:spPr>
        <p:txBody>
          <a:bodyPr wrap="square" rtlCol="0">
            <a:spAutoFit/>
          </a:bodyPr>
          <a:lstStyle/>
          <a:p>
            <a:r>
              <a:rPr lang="en-US" b="1" dirty="0" smtClean="0">
                <a:latin typeface="Century Gothic" panose="020B0502020202020204" pitchFamily="34" charset="0"/>
              </a:rPr>
              <a:t>Flow Thru Planters</a:t>
            </a:r>
            <a:endParaRPr lang="en-US" b="1" dirty="0">
              <a:latin typeface="Century Gothic" panose="020B0502020202020204" pitchFamily="34" charset="0"/>
            </a:endParaRPr>
          </a:p>
        </p:txBody>
      </p:sp>
      <p:pic>
        <p:nvPicPr>
          <p:cNvPr id="17410" name="Picture 2" descr="\\fbisvr1\Company\01-ACTIVE PROJECTS\ZZZ-LID COMPETITION\00-PRESENTATION BOARD\board 2 - image 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00600" y="914400"/>
            <a:ext cx="3429000" cy="3056565"/>
          </a:xfrm>
          <a:prstGeom prst="rect">
            <a:avLst/>
          </a:prstGeom>
          <a:noFill/>
          <a:extLst>
            <a:ext uri="{909E8E84-426E-40DD-AFC4-6F175D3DCCD1}">
              <a14:hiddenFill xmlns:a14="http://schemas.microsoft.com/office/drawing/2010/main">
                <a:solidFill>
                  <a:srgbClr val="FFFFFF"/>
                </a:solidFill>
              </a14:hiddenFill>
            </a:ext>
          </a:extLst>
        </p:spPr>
      </p:pic>
      <p:pic>
        <p:nvPicPr>
          <p:cNvPr id="17411" name="Picture 3" descr="\\fbisvr1\Company\01-ACTIVE PROJECTS\ZZZ-LID COMPETITION\3d planter2.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3387" y="593642"/>
            <a:ext cx="3819525" cy="363653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0" y="6550223"/>
            <a:ext cx="1676400" cy="307777"/>
          </a:xfrm>
          <a:prstGeom prst="rect">
            <a:avLst/>
          </a:prstGeom>
          <a:noFill/>
        </p:spPr>
        <p:txBody>
          <a:bodyPr wrap="square" rtlCol="0">
            <a:spAutoFit/>
          </a:bodyPr>
          <a:lstStyle/>
          <a:p>
            <a:r>
              <a:rPr lang="en-US" sz="1400" b="0" dirty="0" smtClean="0">
                <a:solidFill>
                  <a:schemeClr val="bg1"/>
                </a:solidFill>
                <a:latin typeface="Century Gothic" panose="020B0502020202020204" pitchFamily="34" charset="0"/>
                <a:cs typeface="Arial" panose="020B0604020202020204" pitchFamily="34" charset="0"/>
              </a:rPr>
              <a:t>PEARL DISTRICT</a:t>
            </a:r>
            <a:endParaRPr lang="en-US" sz="1400" b="0" dirty="0">
              <a:solidFill>
                <a:schemeClr val="bg1"/>
              </a:solidFill>
              <a:latin typeface="Century Gothic" panose="020B0502020202020204" pitchFamily="34" charset="0"/>
              <a:cs typeface="Arial" panose="020B0604020202020204" pitchFamily="34" charset="0"/>
            </a:endParaRPr>
          </a:p>
        </p:txBody>
      </p:sp>
    </p:spTree>
    <p:extLst>
      <p:ext uri="{BB962C8B-B14F-4D97-AF65-F5344CB8AC3E}">
        <p14:creationId xmlns:p14="http://schemas.microsoft.com/office/powerpoint/2010/main" val="103297930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52600" y="438090"/>
            <a:ext cx="5334000" cy="400110"/>
          </a:xfrm>
          <a:prstGeom prst="rect">
            <a:avLst/>
          </a:prstGeom>
          <a:noFill/>
        </p:spPr>
        <p:txBody>
          <a:bodyPr wrap="square" rtlCol="0">
            <a:spAutoFit/>
          </a:bodyPr>
          <a:lstStyle/>
          <a:p>
            <a:r>
              <a:rPr lang="en-US" sz="2000" dirty="0" smtClean="0">
                <a:latin typeface="Century Gothic" panose="020B0502020202020204" pitchFamily="34" charset="0"/>
              </a:rPr>
              <a:t>LOW IMPACT DEVELOPMENT</a:t>
            </a:r>
            <a:endParaRPr lang="en-US" sz="2000" dirty="0">
              <a:latin typeface="Century Gothic" panose="020B0502020202020204" pitchFamily="34" charset="0"/>
            </a:endParaRPr>
          </a:p>
        </p:txBody>
      </p:sp>
      <p:sp>
        <p:nvSpPr>
          <p:cNvPr id="7" name="TextBox 6"/>
          <p:cNvSpPr txBox="1"/>
          <p:nvPr/>
        </p:nvSpPr>
        <p:spPr>
          <a:xfrm>
            <a:off x="381000" y="5715000"/>
            <a:ext cx="1371600" cy="1446550"/>
          </a:xfrm>
          <a:prstGeom prst="rect">
            <a:avLst/>
          </a:prstGeom>
          <a:noFill/>
        </p:spPr>
        <p:txBody>
          <a:bodyPr wrap="square" rtlCol="0">
            <a:spAutoFit/>
          </a:bodyPr>
          <a:lstStyle/>
          <a:p>
            <a:r>
              <a:rPr lang="en-US" sz="8800" b="1" spc="-300" dirty="0" smtClean="0">
                <a:solidFill>
                  <a:schemeClr val="bg2">
                    <a:lumMod val="10000"/>
                  </a:schemeClr>
                </a:solidFill>
                <a:latin typeface="Century Gothic" panose="020B0502020202020204" pitchFamily="34" charset="0"/>
              </a:rPr>
              <a:t>16</a:t>
            </a:r>
            <a:endParaRPr lang="en-US" sz="8800" b="1" spc="-300" dirty="0">
              <a:solidFill>
                <a:schemeClr val="bg2">
                  <a:lumMod val="10000"/>
                </a:schemeClr>
              </a:solidFill>
              <a:latin typeface="Century Gothic" panose="020B0502020202020204" pitchFamily="34" charset="0"/>
            </a:endParaRPr>
          </a:p>
        </p:txBody>
      </p:sp>
      <p:sp>
        <p:nvSpPr>
          <p:cNvPr id="3" name="TextBox 2"/>
          <p:cNvSpPr txBox="1"/>
          <p:nvPr/>
        </p:nvSpPr>
        <p:spPr>
          <a:xfrm>
            <a:off x="2286000" y="4933950"/>
            <a:ext cx="5943600" cy="1569660"/>
          </a:xfrm>
          <a:prstGeom prst="rect">
            <a:avLst/>
          </a:prstGeom>
          <a:noFill/>
        </p:spPr>
        <p:txBody>
          <a:bodyPr wrap="square" rtlCol="0">
            <a:spAutoFit/>
          </a:bodyPr>
          <a:lstStyle/>
          <a:p>
            <a:r>
              <a:rPr lang="en-US" sz="1200" dirty="0" smtClean="0">
                <a:latin typeface="Century Gothic" panose="020B0502020202020204" pitchFamily="34" charset="0"/>
                <a:cs typeface="Arial" panose="020B0604020202020204" pitchFamily="34" charset="0"/>
              </a:rPr>
              <a:t>The canal functions as both an inviting water feature and part of the LID storm water system.  Typically, water in the canal is contained in low stone walls that continue the aesthetics of Centennial Park.</a:t>
            </a:r>
          </a:p>
          <a:p>
            <a:endParaRPr lang="en-US" sz="1200" dirty="0">
              <a:latin typeface="Century Gothic" panose="020B0502020202020204" pitchFamily="34" charset="0"/>
              <a:cs typeface="Arial" panose="020B0604020202020204" pitchFamily="34" charset="0"/>
            </a:endParaRPr>
          </a:p>
          <a:p>
            <a:r>
              <a:rPr lang="en-US" sz="1200" dirty="0" smtClean="0">
                <a:latin typeface="Century Gothic" panose="020B0502020202020204" pitchFamily="34" charset="0"/>
                <a:cs typeface="Arial" panose="020B0604020202020204" pitchFamily="34" charset="0"/>
              </a:rPr>
              <a:t>During heavy storm events, the canal can accommodate significant runoff from the street, sidewalks, and buildings.  Water is held in the canal for a period and will slowly re-enter the storm water box and the Centennial Park pond.</a:t>
            </a:r>
            <a:endParaRPr lang="en-US" sz="1200" dirty="0">
              <a:latin typeface="Century Gothic" panose="020B0502020202020204" pitchFamily="34" charset="0"/>
              <a:cs typeface="Arial" panose="020B0604020202020204" pitchFamily="34" charset="0"/>
            </a:endParaRPr>
          </a:p>
        </p:txBody>
      </p:sp>
      <p:sp>
        <p:nvSpPr>
          <p:cNvPr id="4" name="TextBox 3"/>
          <p:cNvSpPr txBox="1"/>
          <p:nvPr/>
        </p:nvSpPr>
        <p:spPr>
          <a:xfrm>
            <a:off x="2286000" y="4552950"/>
            <a:ext cx="2590800" cy="381000"/>
          </a:xfrm>
          <a:prstGeom prst="rect">
            <a:avLst/>
          </a:prstGeom>
          <a:noFill/>
        </p:spPr>
        <p:txBody>
          <a:bodyPr wrap="square" rtlCol="0">
            <a:spAutoFit/>
          </a:bodyPr>
          <a:lstStyle/>
          <a:p>
            <a:r>
              <a:rPr lang="en-US" b="1" dirty="0" smtClean="0">
                <a:latin typeface="Century Gothic" panose="020B0502020202020204" pitchFamily="34" charset="0"/>
              </a:rPr>
              <a:t>Canal Design</a:t>
            </a:r>
            <a:endParaRPr lang="en-US" b="1" dirty="0">
              <a:latin typeface="Century Gothic" panose="020B0502020202020204" pitchFamily="34" charset="0"/>
            </a:endParaRPr>
          </a:p>
        </p:txBody>
      </p:sp>
      <p:pic>
        <p:nvPicPr>
          <p:cNvPr id="5" name="Picture 2" descr="\\fbisvr1\Company\01-ACTIVE PROJECTS\ZZZ-LID COMPETITION\00-PRESENTATION BOARD\3d canal.t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71600" y="890285"/>
            <a:ext cx="7421880" cy="404366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0" y="6550223"/>
            <a:ext cx="1676400" cy="307777"/>
          </a:xfrm>
          <a:prstGeom prst="rect">
            <a:avLst/>
          </a:prstGeom>
          <a:noFill/>
        </p:spPr>
        <p:txBody>
          <a:bodyPr wrap="square" rtlCol="0">
            <a:spAutoFit/>
          </a:bodyPr>
          <a:lstStyle/>
          <a:p>
            <a:r>
              <a:rPr lang="en-US" sz="1400" b="0" dirty="0" smtClean="0">
                <a:solidFill>
                  <a:schemeClr val="bg1"/>
                </a:solidFill>
                <a:latin typeface="Century Gothic" panose="020B0502020202020204" pitchFamily="34" charset="0"/>
                <a:cs typeface="Arial" panose="020B0604020202020204" pitchFamily="34" charset="0"/>
              </a:rPr>
              <a:t>PEARL DISTRICT</a:t>
            </a:r>
            <a:endParaRPr lang="en-US" sz="1400" b="0" dirty="0">
              <a:solidFill>
                <a:schemeClr val="bg1"/>
              </a:solidFill>
              <a:latin typeface="Century Gothic" panose="020B0502020202020204" pitchFamily="34" charset="0"/>
              <a:cs typeface="Arial" panose="020B0604020202020204" pitchFamily="34" charset="0"/>
            </a:endParaRPr>
          </a:p>
        </p:txBody>
      </p:sp>
    </p:spTree>
    <p:extLst>
      <p:ext uri="{BB962C8B-B14F-4D97-AF65-F5344CB8AC3E}">
        <p14:creationId xmlns:p14="http://schemas.microsoft.com/office/powerpoint/2010/main" val="40148963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52600" y="438090"/>
            <a:ext cx="5334000" cy="400110"/>
          </a:xfrm>
          <a:prstGeom prst="rect">
            <a:avLst/>
          </a:prstGeom>
          <a:noFill/>
        </p:spPr>
        <p:txBody>
          <a:bodyPr wrap="square" rtlCol="0">
            <a:spAutoFit/>
          </a:bodyPr>
          <a:lstStyle/>
          <a:p>
            <a:r>
              <a:rPr lang="en-US" sz="2000" dirty="0" smtClean="0">
                <a:latin typeface="Century Gothic" panose="020B0502020202020204" pitchFamily="34" charset="0"/>
              </a:rPr>
              <a:t>LOW IMPACT DEVELOPMENT</a:t>
            </a:r>
            <a:endParaRPr lang="en-US" sz="2000" dirty="0">
              <a:latin typeface="Century Gothic" panose="020B0502020202020204" pitchFamily="34" charset="0"/>
            </a:endParaRPr>
          </a:p>
        </p:txBody>
      </p:sp>
      <p:sp>
        <p:nvSpPr>
          <p:cNvPr id="7" name="TextBox 6"/>
          <p:cNvSpPr txBox="1"/>
          <p:nvPr/>
        </p:nvSpPr>
        <p:spPr>
          <a:xfrm>
            <a:off x="381000" y="5715000"/>
            <a:ext cx="1371600" cy="1446550"/>
          </a:xfrm>
          <a:prstGeom prst="rect">
            <a:avLst/>
          </a:prstGeom>
          <a:noFill/>
        </p:spPr>
        <p:txBody>
          <a:bodyPr wrap="square" rtlCol="0">
            <a:spAutoFit/>
          </a:bodyPr>
          <a:lstStyle/>
          <a:p>
            <a:r>
              <a:rPr lang="en-US" sz="8800" b="1" spc="-300" dirty="0" smtClean="0">
                <a:solidFill>
                  <a:schemeClr val="bg2">
                    <a:lumMod val="10000"/>
                  </a:schemeClr>
                </a:solidFill>
                <a:latin typeface="Century Gothic" panose="020B0502020202020204" pitchFamily="34" charset="0"/>
              </a:rPr>
              <a:t>17</a:t>
            </a:r>
            <a:endParaRPr lang="en-US" sz="8800" b="1" spc="-300" dirty="0">
              <a:solidFill>
                <a:schemeClr val="bg2">
                  <a:lumMod val="10000"/>
                </a:schemeClr>
              </a:solidFill>
              <a:latin typeface="Century Gothic" panose="020B0502020202020204" pitchFamily="34" charset="0"/>
            </a:endParaRPr>
          </a:p>
        </p:txBody>
      </p:sp>
      <p:pic>
        <p:nvPicPr>
          <p:cNvPr id="2052" name="Picture 4" descr="\\fbisvr1\Company\01-ACTIVE PROJECTS\ZZZ-LID COMPETITION\00-POWERPOINT\Pump_Cister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52600" y="857250"/>
            <a:ext cx="7331389" cy="4019550"/>
          </a:xfrm>
          <a:prstGeom prst="rect">
            <a:avLst/>
          </a:prstGeom>
          <a:noFill/>
          <a:effectLst/>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286000" y="4933950"/>
            <a:ext cx="5943600" cy="1200329"/>
          </a:xfrm>
          <a:prstGeom prst="rect">
            <a:avLst/>
          </a:prstGeom>
          <a:noFill/>
        </p:spPr>
        <p:txBody>
          <a:bodyPr wrap="square" rtlCol="0">
            <a:spAutoFit/>
          </a:bodyPr>
          <a:lstStyle/>
          <a:p>
            <a:r>
              <a:rPr lang="en-US" sz="1200" dirty="0" smtClean="0">
                <a:latin typeface="Century Gothic" panose="020B0502020202020204" pitchFamily="34" charset="0"/>
                <a:cs typeface="Arial" panose="020B0604020202020204" pitchFamily="34" charset="0"/>
              </a:rPr>
              <a:t>The </a:t>
            </a:r>
            <a:r>
              <a:rPr lang="en-US" sz="1200" dirty="0">
                <a:latin typeface="Century Gothic" panose="020B0502020202020204" pitchFamily="34" charset="0"/>
                <a:cs typeface="Arial" panose="020B0604020202020204" pitchFamily="34" charset="0"/>
              </a:rPr>
              <a:t>canal will utilize water from the reinforced concrete box.  Water will gravity flow from the storm water system into an adjacent cistern.  Water is then pumped up and discharged into the canal at the east end.  At the west end of the canal, water will then drain back into the storm water system.   This cistern system eliminates the need for domestic water, reduces the size of the pump, and does not require water treatment. </a:t>
            </a:r>
          </a:p>
        </p:txBody>
      </p:sp>
      <p:sp>
        <p:nvSpPr>
          <p:cNvPr id="4" name="TextBox 3"/>
          <p:cNvSpPr txBox="1"/>
          <p:nvPr/>
        </p:nvSpPr>
        <p:spPr>
          <a:xfrm>
            <a:off x="2286000" y="4562475"/>
            <a:ext cx="2590800" cy="381000"/>
          </a:xfrm>
          <a:prstGeom prst="rect">
            <a:avLst/>
          </a:prstGeom>
          <a:noFill/>
        </p:spPr>
        <p:txBody>
          <a:bodyPr wrap="square" rtlCol="0">
            <a:spAutoFit/>
          </a:bodyPr>
          <a:lstStyle/>
          <a:p>
            <a:r>
              <a:rPr lang="en-US" b="1" dirty="0" smtClean="0">
                <a:latin typeface="Century Gothic" panose="020B0502020202020204" pitchFamily="34" charset="0"/>
              </a:rPr>
              <a:t>Canal Hydrology</a:t>
            </a:r>
            <a:endParaRPr lang="en-US" b="1" dirty="0">
              <a:latin typeface="Century Gothic" panose="020B0502020202020204" pitchFamily="34" charset="0"/>
            </a:endParaRPr>
          </a:p>
        </p:txBody>
      </p:sp>
      <p:sp>
        <p:nvSpPr>
          <p:cNvPr id="8" name="TextBox 7"/>
          <p:cNvSpPr txBox="1"/>
          <p:nvPr/>
        </p:nvSpPr>
        <p:spPr>
          <a:xfrm>
            <a:off x="0" y="6550223"/>
            <a:ext cx="1676400" cy="307777"/>
          </a:xfrm>
          <a:prstGeom prst="rect">
            <a:avLst/>
          </a:prstGeom>
          <a:noFill/>
        </p:spPr>
        <p:txBody>
          <a:bodyPr wrap="square" rtlCol="0">
            <a:spAutoFit/>
          </a:bodyPr>
          <a:lstStyle/>
          <a:p>
            <a:r>
              <a:rPr lang="en-US" sz="1400" b="0" dirty="0" smtClean="0">
                <a:solidFill>
                  <a:schemeClr val="bg1"/>
                </a:solidFill>
                <a:latin typeface="Century Gothic" panose="020B0502020202020204" pitchFamily="34" charset="0"/>
                <a:cs typeface="Arial" panose="020B0604020202020204" pitchFamily="34" charset="0"/>
              </a:rPr>
              <a:t>PEARL DISTRICT</a:t>
            </a:r>
            <a:endParaRPr lang="en-US" sz="1400" b="0" dirty="0">
              <a:solidFill>
                <a:schemeClr val="bg1"/>
              </a:solidFill>
              <a:latin typeface="Century Gothic" panose="020B0502020202020204" pitchFamily="34" charset="0"/>
              <a:cs typeface="Arial" panose="020B0604020202020204" pitchFamily="34" charset="0"/>
            </a:endParaRPr>
          </a:p>
        </p:txBody>
      </p:sp>
    </p:spTree>
    <p:extLst>
      <p:ext uri="{BB962C8B-B14F-4D97-AF65-F5344CB8AC3E}">
        <p14:creationId xmlns:p14="http://schemas.microsoft.com/office/powerpoint/2010/main" val="303775955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Oval 20"/>
          <p:cNvSpPr/>
          <p:nvPr/>
        </p:nvSpPr>
        <p:spPr>
          <a:xfrm>
            <a:off x="-800100" y="-1000125"/>
            <a:ext cx="2362200" cy="2362200"/>
          </a:xfrm>
          <a:prstGeom prst="ellipse">
            <a:avLst/>
          </a:prstGeom>
          <a:blipFill>
            <a:blip r:embed="rId2"/>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b="1" dirty="0">
              <a:solidFill>
                <a:schemeClr val="bg1">
                  <a:lumMod val="85000"/>
                </a:schemeClr>
              </a:solidFill>
            </a:endParaRPr>
          </a:p>
        </p:txBody>
      </p:sp>
      <p:sp>
        <p:nvSpPr>
          <p:cNvPr id="2" name="TextBox 1"/>
          <p:cNvSpPr txBox="1"/>
          <p:nvPr/>
        </p:nvSpPr>
        <p:spPr>
          <a:xfrm>
            <a:off x="1752600" y="381000"/>
            <a:ext cx="5334000" cy="400110"/>
          </a:xfrm>
          <a:prstGeom prst="rect">
            <a:avLst/>
          </a:prstGeom>
          <a:noFill/>
        </p:spPr>
        <p:txBody>
          <a:bodyPr wrap="square" rtlCol="0">
            <a:spAutoFit/>
          </a:bodyPr>
          <a:lstStyle/>
          <a:p>
            <a:r>
              <a:rPr lang="en-US" sz="2000" dirty="0" smtClean="0">
                <a:latin typeface="Century Gothic" panose="020B0502020202020204" pitchFamily="34" charset="0"/>
              </a:rPr>
              <a:t>LOW IMPACT DEVELOPMENT</a:t>
            </a:r>
            <a:endParaRPr lang="en-US" sz="2000" dirty="0">
              <a:latin typeface="Century Gothic" panose="020B0502020202020204" pitchFamily="34" charset="0"/>
            </a:endParaRPr>
          </a:p>
        </p:txBody>
      </p:sp>
      <p:sp>
        <p:nvSpPr>
          <p:cNvPr id="11" name="TextBox 10"/>
          <p:cNvSpPr txBox="1"/>
          <p:nvPr/>
        </p:nvSpPr>
        <p:spPr>
          <a:xfrm>
            <a:off x="381000" y="5715000"/>
            <a:ext cx="1371600" cy="1446550"/>
          </a:xfrm>
          <a:prstGeom prst="rect">
            <a:avLst/>
          </a:prstGeom>
          <a:noFill/>
        </p:spPr>
        <p:txBody>
          <a:bodyPr wrap="square" rtlCol="0">
            <a:spAutoFit/>
          </a:bodyPr>
          <a:lstStyle/>
          <a:p>
            <a:r>
              <a:rPr lang="en-US" sz="8800" b="1" spc="-300" dirty="0" smtClean="0">
                <a:solidFill>
                  <a:schemeClr val="bg2">
                    <a:lumMod val="10000"/>
                  </a:schemeClr>
                </a:solidFill>
                <a:latin typeface="Century Gothic" panose="020B0502020202020204" pitchFamily="34" charset="0"/>
              </a:rPr>
              <a:t>18</a:t>
            </a:r>
            <a:endParaRPr lang="en-US" sz="8800" b="1" spc="-300" dirty="0">
              <a:solidFill>
                <a:schemeClr val="bg2">
                  <a:lumMod val="10000"/>
                </a:schemeClr>
              </a:solidFill>
              <a:latin typeface="Century Gothic" panose="020B0502020202020204" pitchFamily="34" charset="0"/>
            </a:endParaRPr>
          </a:p>
        </p:txBody>
      </p:sp>
      <p:sp>
        <p:nvSpPr>
          <p:cNvPr id="10" name="Rectangle 9"/>
          <p:cNvSpPr/>
          <p:nvPr/>
        </p:nvSpPr>
        <p:spPr>
          <a:xfrm>
            <a:off x="5190332" y="813794"/>
            <a:ext cx="4415969" cy="2146742"/>
          </a:xfrm>
          <a:prstGeom prst="rect">
            <a:avLst/>
          </a:prstGeom>
        </p:spPr>
        <p:txBody>
          <a:bodyPr wrap="square">
            <a:spAutoFit/>
          </a:bodyPr>
          <a:lstStyle/>
          <a:p>
            <a:r>
              <a:rPr lang="en-US" b="1" dirty="0" smtClean="0">
                <a:latin typeface="Century Gothic" panose="020B0502020202020204" pitchFamily="34" charset="0"/>
              </a:rPr>
              <a:t>Bioretention Median Plant Species</a:t>
            </a:r>
            <a:endParaRPr lang="en-US" sz="1200" b="1" dirty="0" smtClean="0">
              <a:latin typeface="Century Gothic" panose="020B0502020202020204" pitchFamily="34" charset="0"/>
            </a:endParaRPr>
          </a:p>
          <a:p>
            <a:pPr marL="171450" indent="-171450">
              <a:lnSpc>
                <a:spcPct val="150000"/>
              </a:lnSpc>
              <a:buFont typeface="Arial" panose="020B0604020202020204" pitchFamily="34" charset="0"/>
              <a:buChar char="•"/>
            </a:pPr>
            <a:r>
              <a:rPr lang="en-US" sz="1100" dirty="0" smtClean="0">
                <a:latin typeface="Century Gothic" panose="020B0502020202020204" pitchFamily="34" charset="0"/>
              </a:rPr>
              <a:t>Tolerant of varied moisture conditions (wet and dry). </a:t>
            </a:r>
          </a:p>
          <a:p>
            <a:pPr marL="171450" indent="-171450">
              <a:lnSpc>
                <a:spcPct val="150000"/>
              </a:lnSpc>
              <a:buFont typeface="Arial" panose="020B0604020202020204" pitchFamily="34" charset="0"/>
              <a:buChar char="•"/>
            </a:pPr>
            <a:r>
              <a:rPr lang="en-US" sz="1100" dirty="0">
                <a:latin typeface="Century Gothic" panose="020B0502020202020204" pitchFamily="34" charset="0"/>
              </a:rPr>
              <a:t>T</a:t>
            </a:r>
            <a:r>
              <a:rPr lang="en-US" sz="1100" dirty="0" smtClean="0">
                <a:latin typeface="Century Gothic" panose="020B0502020202020204" pitchFamily="34" charset="0"/>
              </a:rPr>
              <a:t>olerant of varied soil types and growing conditions.</a:t>
            </a:r>
          </a:p>
          <a:p>
            <a:pPr marL="171450" indent="-171450">
              <a:lnSpc>
                <a:spcPct val="150000"/>
              </a:lnSpc>
              <a:buFont typeface="Arial" panose="020B0604020202020204" pitchFamily="34" charset="0"/>
              <a:buChar char="•"/>
            </a:pPr>
            <a:r>
              <a:rPr lang="en-US" sz="1100" dirty="0">
                <a:latin typeface="Century Gothic" panose="020B0502020202020204" pitchFamily="34" charset="0"/>
              </a:rPr>
              <a:t>A</a:t>
            </a:r>
            <a:r>
              <a:rPr lang="en-US" sz="1100" dirty="0" smtClean="0">
                <a:latin typeface="Century Gothic" panose="020B0502020202020204" pitchFamily="34" charset="0"/>
              </a:rPr>
              <a:t>vailable in Oklahoma plant nurseries.</a:t>
            </a:r>
          </a:p>
          <a:p>
            <a:pPr marL="171450" indent="-171450">
              <a:lnSpc>
                <a:spcPct val="150000"/>
              </a:lnSpc>
              <a:buFont typeface="Arial" panose="020B0604020202020204" pitchFamily="34" charset="0"/>
              <a:buChar char="•"/>
            </a:pPr>
            <a:r>
              <a:rPr lang="en-US" sz="1100" dirty="0">
                <a:latin typeface="Century Gothic" panose="020B0502020202020204" pitchFamily="34" charset="0"/>
              </a:rPr>
              <a:t>L</a:t>
            </a:r>
            <a:r>
              <a:rPr lang="en-US" sz="1100" dirty="0" smtClean="0">
                <a:latin typeface="Century Gothic" panose="020B0502020202020204" pitchFamily="34" charset="0"/>
              </a:rPr>
              <a:t>ow maintenance requirements.</a:t>
            </a:r>
          </a:p>
          <a:p>
            <a:pPr marL="171450" indent="-171450">
              <a:lnSpc>
                <a:spcPct val="150000"/>
              </a:lnSpc>
              <a:buFont typeface="Arial" panose="020B0604020202020204" pitchFamily="34" charset="0"/>
              <a:buChar char="•"/>
            </a:pPr>
            <a:r>
              <a:rPr lang="en-US" sz="1100" dirty="0" smtClean="0">
                <a:latin typeface="Century Gothic" panose="020B0502020202020204" pitchFamily="34" charset="0"/>
              </a:rPr>
              <a:t>Not invasive weeds.</a:t>
            </a:r>
          </a:p>
          <a:p>
            <a:pPr marL="171450" indent="-171450">
              <a:lnSpc>
                <a:spcPct val="150000"/>
              </a:lnSpc>
              <a:buFont typeface="Arial" panose="020B0604020202020204" pitchFamily="34" charset="0"/>
              <a:buChar char="•"/>
            </a:pPr>
            <a:r>
              <a:rPr lang="en-US" sz="1100" dirty="0" smtClean="0">
                <a:latin typeface="Century Gothic" panose="020B0502020202020204" pitchFamily="34" charset="0"/>
              </a:rPr>
              <a:t>Do not have aggressive/invasive root systems.</a:t>
            </a:r>
          </a:p>
          <a:p>
            <a:pPr marL="171450" indent="-171450">
              <a:lnSpc>
                <a:spcPct val="150000"/>
              </a:lnSpc>
              <a:buFont typeface="Arial" panose="020B0604020202020204" pitchFamily="34" charset="0"/>
              <a:buChar char="•"/>
            </a:pPr>
            <a:r>
              <a:rPr lang="en-US" sz="1100" dirty="0" smtClean="0">
                <a:latin typeface="Century Gothic" panose="020B0502020202020204" pitchFamily="34" charset="0"/>
              </a:rPr>
              <a:t>Exhibit an attractive appearance. </a:t>
            </a:r>
            <a:endParaRPr lang="en-US" sz="1100" dirty="0">
              <a:latin typeface="Century Gothic" panose="020B0502020202020204" pitchFamily="34" charset="0"/>
            </a:endParaRPr>
          </a:p>
        </p:txBody>
      </p:sp>
      <p:pic>
        <p:nvPicPr>
          <p:cNvPr id="13" name="Picture 11" descr="F:\531-LID Submission\Graphics\Precedent Images\Plants\Bio Retention Median\iris-fiel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25309" y="5380773"/>
            <a:ext cx="2514599" cy="128030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F:\531-LID Submission\Graphics\Precedent Images\Plants\Bio Retention Median\Common Rush.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45565" y="5399823"/>
            <a:ext cx="1193454" cy="128030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 descr="F:\531-LID Submission\Graphics\Precedent Images\Plants\Bio Retention Median\download.jpgCarolina Buckthorn Rhamnus carolinianus.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77684" y="3577203"/>
            <a:ext cx="2133600" cy="169964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5" descr="F:\531-LID Submission\Graphics\Precedent Images\Plants\Bio Retention Median\Blazing Star.jpg"/>
          <p:cNvPicPr>
            <a:picLocks noChangeAspect="1" noChangeArrowheads="1"/>
          </p:cNvPicPr>
          <p:nvPr/>
        </p:nvPicPr>
        <p:blipFill rotWithShape="1">
          <a:blip r:embed="rId6">
            <a:extLst>
              <a:ext uri="{28A0092B-C50C-407E-A947-70E740481C1C}">
                <a14:useLocalDpi xmlns:a14="http://schemas.microsoft.com/office/drawing/2010/main" val="0"/>
              </a:ext>
            </a:extLst>
          </a:blip>
          <a:srcRect l="16874" t="424" r="16874" b="-424"/>
          <a:stretch/>
        </p:blipFill>
        <p:spPr bwMode="auto">
          <a:xfrm>
            <a:off x="4419600" y="3577203"/>
            <a:ext cx="1122692" cy="169453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F:\531-LID Submission\Graphics\Precedent Images\Plants\Bio Retention Median\Lobelia-cardinalis-Cardinal-Flower-caption.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7127"/>
          <a:stretch/>
        </p:blipFill>
        <p:spPr bwMode="auto">
          <a:xfrm>
            <a:off x="5670550" y="3577203"/>
            <a:ext cx="1368425" cy="164895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0" descr="F:\531-LID Submission\Graphics\Precedent Images\Plants\Bio Retention Median\Goldenrod.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55293" y="3544214"/>
            <a:ext cx="1522412" cy="169453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F:\531-LID Submission\Graphics\Precedent Images\Plants\Bio Retention Median\Gaura-lindheimeri-white.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177684" y="5403814"/>
            <a:ext cx="1441703" cy="130577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F:\531-LID Submission\Graphics\Precedent Images\Plants\Bio Retention Median\panicum_virgatum_prairie_fire_awave_lg.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729900" y="5403814"/>
            <a:ext cx="1079486" cy="1305774"/>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fbisvr1\Company\01-ACTIVE PROJECTS\ZZZ-LID COMPETITION\00-POWERPOINT\BIORETENTION MEDIAN.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371653" y="870420"/>
            <a:ext cx="3832209" cy="255858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8100" y="127084"/>
            <a:ext cx="1600200" cy="507831"/>
          </a:xfrm>
          <a:prstGeom prst="rect">
            <a:avLst/>
          </a:prstGeom>
          <a:noFill/>
        </p:spPr>
        <p:txBody>
          <a:bodyPr wrap="square" rtlCol="0">
            <a:spAutoFit/>
          </a:bodyPr>
          <a:lstStyle/>
          <a:p>
            <a:r>
              <a:rPr lang="en-US" sz="900" dirty="0">
                <a:solidFill>
                  <a:schemeClr val="bg1"/>
                </a:solidFill>
                <a:latin typeface="Century Gothic" panose="020B0502020202020204" pitchFamily="34" charset="0"/>
              </a:rPr>
              <a:t>He plants trees to benefit another generation.</a:t>
            </a:r>
          </a:p>
          <a:p>
            <a:r>
              <a:rPr lang="en-US" sz="900" dirty="0" smtClean="0">
                <a:solidFill>
                  <a:schemeClr val="bg1"/>
                </a:solidFill>
                <a:latin typeface="Century Gothic" panose="020B0502020202020204" pitchFamily="34" charset="0"/>
              </a:rPr>
              <a:t>- Caecilius Statius</a:t>
            </a:r>
            <a:endParaRPr lang="en-US" dirty="0"/>
          </a:p>
        </p:txBody>
      </p:sp>
      <p:sp>
        <p:nvSpPr>
          <p:cNvPr id="4" name="TextBox 3"/>
          <p:cNvSpPr txBox="1"/>
          <p:nvPr/>
        </p:nvSpPr>
        <p:spPr>
          <a:xfrm>
            <a:off x="76200" y="2854810"/>
            <a:ext cx="1447800" cy="3277820"/>
          </a:xfrm>
          <a:prstGeom prst="rect">
            <a:avLst/>
          </a:prstGeom>
          <a:noFill/>
        </p:spPr>
        <p:txBody>
          <a:bodyPr wrap="square" rtlCol="0">
            <a:spAutoFit/>
          </a:bodyPr>
          <a:lstStyle/>
          <a:p>
            <a:r>
              <a:rPr lang="en-US" sz="900" u="sng" dirty="0" smtClean="0">
                <a:solidFill>
                  <a:schemeClr val="bg1"/>
                </a:solidFill>
                <a:latin typeface="Century Gothic" panose="020B0502020202020204" pitchFamily="34" charset="0"/>
              </a:rPr>
              <a:t>Plant Species</a:t>
            </a:r>
            <a:r>
              <a:rPr lang="en-US" sz="900" dirty="0" smtClean="0">
                <a:solidFill>
                  <a:schemeClr val="bg1"/>
                </a:solidFill>
                <a:latin typeface="Century Gothic" panose="020B0502020202020204" pitchFamily="34" charset="0"/>
              </a:rPr>
              <a:t>:</a:t>
            </a:r>
          </a:p>
          <a:p>
            <a:r>
              <a:rPr lang="en-US" sz="900" dirty="0" smtClean="0">
                <a:solidFill>
                  <a:schemeClr val="bg1"/>
                </a:solidFill>
                <a:latin typeface="Century Gothic" panose="020B0502020202020204" pitchFamily="34" charset="0"/>
              </a:rPr>
              <a:t>Juncus </a:t>
            </a:r>
            <a:endParaRPr lang="en-US" sz="900" dirty="0">
              <a:solidFill>
                <a:schemeClr val="bg1"/>
              </a:solidFill>
              <a:latin typeface="Century Gothic" panose="020B0502020202020204" pitchFamily="34" charset="0"/>
            </a:endParaRPr>
          </a:p>
          <a:p>
            <a:r>
              <a:rPr lang="en-US" sz="900" dirty="0">
                <a:solidFill>
                  <a:schemeClr val="bg1"/>
                </a:solidFill>
                <a:latin typeface="Century Gothic" panose="020B0502020202020204" pitchFamily="34" charset="0"/>
              </a:rPr>
              <a:t>St Johns Wort </a:t>
            </a:r>
          </a:p>
          <a:p>
            <a:r>
              <a:rPr lang="en-US" sz="900" dirty="0">
                <a:solidFill>
                  <a:schemeClr val="bg1"/>
                </a:solidFill>
                <a:latin typeface="Century Gothic" panose="020B0502020202020204" pitchFamily="34" charset="0"/>
              </a:rPr>
              <a:t>Dwarf Inkberry </a:t>
            </a:r>
          </a:p>
          <a:p>
            <a:r>
              <a:rPr lang="en-US" sz="900" dirty="0">
                <a:solidFill>
                  <a:schemeClr val="bg1"/>
                </a:solidFill>
                <a:latin typeface="Century Gothic" panose="020B0502020202020204" pitchFamily="34" charset="0"/>
              </a:rPr>
              <a:t>Dwarf Virginia Sweetspire</a:t>
            </a:r>
          </a:p>
          <a:p>
            <a:r>
              <a:rPr lang="en-US" sz="900" dirty="0">
                <a:solidFill>
                  <a:schemeClr val="bg1"/>
                </a:solidFill>
                <a:latin typeface="Century Gothic" panose="020B0502020202020204" pitchFamily="34" charset="0"/>
              </a:rPr>
              <a:t>Blackeyed Susans</a:t>
            </a:r>
          </a:p>
          <a:p>
            <a:r>
              <a:rPr lang="en-US" sz="900" dirty="0">
                <a:solidFill>
                  <a:schemeClr val="bg1"/>
                </a:solidFill>
                <a:latin typeface="Century Gothic" panose="020B0502020202020204" pitchFamily="34" charset="0"/>
              </a:rPr>
              <a:t>Gray’s Sedge</a:t>
            </a:r>
          </a:p>
          <a:p>
            <a:r>
              <a:rPr lang="en-US" sz="900" dirty="0">
                <a:solidFill>
                  <a:schemeClr val="bg1"/>
                </a:solidFill>
                <a:latin typeface="Century Gothic" panose="020B0502020202020204" pitchFamily="34" charset="0"/>
              </a:rPr>
              <a:t>Red Switchgrass</a:t>
            </a:r>
          </a:p>
          <a:p>
            <a:r>
              <a:rPr lang="en-US" sz="900" dirty="0">
                <a:solidFill>
                  <a:schemeClr val="bg1"/>
                </a:solidFill>
                <a:latin typeface="Century Gothic" panose="020B0502020202020204" pitchFamily="34" charset="0"/>
              </a:rPr>
              <a:t>Blazing Star</a:t>
            </a:r>
          </a:p>
          <a:p>
            <a:r>
              <a:rPr lang="en-US" sz="900" dirty="0">
                <a:solidFill>
                  <a:schemeClr val="bg1"/>
                </a:solidFill>
                <a:latin typeface="Century Gothic" panose="020B0502020202020204" pitchFamily="34" charset="0"/>
              </a:rPr>
              <a:t>Bushy Bluestem</a:t>
            </a:r>
          </a:p>
          <a:p>
            <a:r>
              <a:rPr lang="en-US" sz="900" dirty="0">
                <a:solidFill>
                  <a:schemeClr val="bg1"/>
                </a:solidFill>
                <a:latin typeface="Century Gothic" panose="020B0502020202020204" pitchFamily="34" charset="0"/>
              </a:rPr>
              <a:t>Butterfly Weed</a:t>
            </a:r>
          </a:p>
          <a:p>
            <a:r>
              <a:rPr lang="en-US" sz="900" dirty="0">
                <a:solidFill>
                  <a:schemeClr val="bg1"/>
                </a:solidFill>
                <a:latin typeface="Century Gothic" panose="020B0502020202020204" pitchFamily="34" charset="0"/>
              </a:rPr>
              <a:t>Cardinal Flower</a:t>
            </a:r>
          </a:p>
          <a:p>
            <a:r>
              <a:rPr lang="en-US" sz="900" dirty="0">
                <a:solidFill>
                  <a:schemeClr val="bg1"/>
                </a:solidFill>
                <a:latin typeface="Century Gothic" panose="020B0502020202020204" pitchFamily="34" charset="0"/>
              </a:rPr>
              <a:t>Carolina Buckthorn</a:t>
            </a:r>
          </a:p>
          <a:p>
            <a:r>
              <a:rPr lang="en-US" sz="900" dirty="0">
                <a:solidFill>
                  <a:schemeClr val="bg1"/>
                </a:solidFill>
                <a:latin typeface="Century Gothic" panose="020B0502020202020204" pitchFamily="34" charset="0"/>
              </a:rPr>
              <a:t>Carolina Snailseed</a:t>
            </a:r>
          </a:p>
          <a:p>
            <a:r>
              <a:rPr lang="en-US" sz="900" dirty="0">
                <a:solidFill>
                  <a:schemeClr val="bg1"/>
                </a:solidFill>
                <a:latin typeface="Century Gothic" panose="020B0502020202020204" pitchFamily="34" charset="0"/>
              </a:rPr>
              <a:t>False Indigo</a:t>
            </a:r>
          </a:p>
          <a:p>
            <a:r>
              <a:rPr lang="en-US" sz="900" dirty="0">
                <a:solidFill>
                  <a:schemeClr val="bg1"/>
                </a:solidFill>
                <a:latin typeface="Century Gothic" panose="020B0502020202020204" pitchFamily="34" charset="0"/>
              </a:rPr>
              <a:t>Gaura</a:t>
            </a:r>
          </a:p>
          <a:p>
            <a:r>
              <a:rPr lang="en-US" sz="900" dirty="0">
                <a:solidFill>
                  <a:schemeClr val="bg1"/>
                </a:solidFill>
                <a:latin typeface="Century Gothic" panose="020B0502020202020204" pitchFamily="34" charset="0"/>
              </a:rPr>
              <a:t>Goldenrod</a:t>
            </a:r>
          </a:p>
          <a:p>
            <a:r>
              <a:rPr lang="en-US" sz="900" dirty="0">
                <a:solidFill>
                  <a:schemeClr val="bg1"/>
                </a:solidFill>
                <a:latin typeface="Century Gothic" panose="020B0502020202020204" pitchFamily="34" charset="0"/>
              </a:rPr>
              <a:t>Indian Blanket</a:t>
            </a:r>
          </a:p>
          <a:p>
            <a:r>
              <a:rPr lang="en-US" sz="900" dirty="0">
                <a:solidFill>
                  <a:schemeClr val="bg1"/>
                </a:solidFill>
                <a:latin typeface="Century Gothic" panose="020B0502020202020204" pitchFamily="34" charset="0"/>
              </a:rPr>
              <a:t>Indian Paintbrush</a:t>
            </a:r>
          </a:p>
          <a:p>
            <a:r>
              <a:rPr lang="en-US" sz="900" dirty="0">
                <a:solidFill>
                  <a:schemeClr val="bg1"/>
                </a:solidFill>
                <a:latin typeface="Century Gothic" panose="020B0502020202020204" pitchFamily="34" charset="0"/>
              </a:rPr>
              <a:t>Joe-Pye Weed </a:t>
            </a:r>
          </a:p>
          <a:p>
            <a:r>
              <a:rPr lang="en-US" sz="900" dirty="0">
                <a:solidFill>
                  <a:schemeClr val="bg1"/>
                </a:solidFill>
                <a:latin typeface="Century Gothic" panose="020B0502020202020204" pitchFamily="34" charset="0"/>
              </a:rPr>
              <a:t>Cockspur Hawthorn </a:t>
            </a:r>
          </a:p>
          <a:p>
            <a:endParaRPr lang="en-US" sz="900" dirty="0"/>
          </a:p>
        </p:txBody>
      </p:sp>
      <p:sp>
        <p:nvSpPr>
          <p:cNvPr id="19" name="TextBox 18"/>
          <p:cNvSpPr txBox="1"/>
          <p:nvPr/>
        </p:nvSpPr>
        <p:spPr>
          <a:xfrm>
            <a:off x="0" y="6550223"/>
            <a:ext cx="1676400" cy="307777"/>
          </a:xfrm>
          <a:prstGeom prst="rect">
            <a:avLst/>
          </a:prstGeom>
          <a:noFill/>
        </p:spPr>
        <p:txBody>
          <a:bodyPr wrap="square" rtlCol="0">
            <a:spAutoFit/>
          </a:bodyPr>
          <a:lstStyle/>
          <a:p>
            <a:r>
              <a:rPr lang="en-US" sz="1400" b="0" dirty="0" smtClean="0">
                <a:solidFill>
                  <a:schemeClr val="bg1"/>
                </a:solidFill>
                <a:latin typeface="Century Gothic" panose="020B0502020202020204" pitchFamily="34" charset="0"/>
                <a:cs typeface="Arial" panose="020B0604020202020204" pitchFamily="34" charset="0"/>
              </a:rPr>
              <a:t>PEARL DISTRICT</a:t>
            </a:r>
            <a:endParaRPr lang="en-US" sz="1400" b="0" dirty="0">
              <a:solidFill>
                <a:schemeClr val="bg1"/>
              </a:solidFill>
              <a:latin typeface="Century Gothic" panose="020B0502020202020204" pitchFamily="34" charset="0"/>
              <a:cs typeface="Arial" panose="020B0604020202020204" pitchFamily="34" charset="0"/>
            </a:endParaRPr>
          </a:p>
        </p:txBody>
      </p:sp>
      <p:pic>
        <p:nvPicPr>
          <p:cNvPr id="23" name="Picture 7" descr="http://www.protoneurope.org/main_images/pdf_logo/view">
            <a:hlinkClick r:id="rId12" action="ppaction://hlinkfile"/>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395913" y="2919413"/>
            <a:ext cx="319088" cy="31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5724526" y="2948152"/>
            <a:ext cx="3310522" cy="261610"/>
          </a:xfrm>
          <a:prstGeom prst="rect">
            <a:avLst/>
          </a:prstGeom>
        </p:spPr>
        <p:txBody>
          <a:bodyPr wrap="none">
            <a:spAutoFit/>
          </a:bodyPr>
          <a:lstStyle/>
          <a:p>
            <a:r>
              <a:rPr lang="en-US" sz="1100" i="1" dirty="0" smtClean="0">
                <a:latin typeface="Century Gothic" panose="020B0502020202020204" pitchFamily="34" charset="0"/>
              </a:rPr>
              <a:t>Link to detailed landscape recommendations</a:t>
            </a:r>
            <a:endParaRPr lang="en-US" sz="1100" dirty="0"/>
          </a:p>
        </p:txBody>
      </p:sp>
    </p:spTree>
    <p:extLst>
      <p:ext uri="{BB962C8B-B14F-4D97-AF65-F5344CB8AC3E}">
        <p14:creationId xmlns:p14="http://schemas.microsoft.com/office/powerpoint/2010/main" val="292107226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52600" y="381000"/>
            <a:ext cx="5334000" cy="400110"/>
          </a:xfrm>
          <a:prstGeom prst="rect">
            <a:avLst/>
          </a:prstGeom>
          <a:noFill/>
        </p:spPr>
        <p:txBody>
          <a:bodyPr wrap="square" rtlCol="0">
            <a:spAutoFit/>
          </a:bodyPr>
          <a:lstStyle/>
          <a:p>
            <a:r>
              <a:rPr lang="en-US" sz="2000" dirty="0" smtClean="0">
                <a:latin typeface="Century Gothic" panose="020B0502020202020204" pitchFamily="34" charset="0"/>
              </a:rPr>
              <a:t>LOW IMPACT DEVELOPMENT</a:t>
            </a:r>
            <a:endParaRPr lang="en-US" sz="2000" dirty="0">
              <a:latin typeface="Century Gothic" panose="020B0502020202020204" pitchFamily="34" charset="0"/>
            </a:endParaRPr>
          </a:p>
        </p:txBody>
      </p:sp>
      <p:sp>
        <p:nvSpPr>
          <p:cNvPr id="11" name="TextBox 10"/>
          <p:cNvSpPr txBox="1"/>
          <p:nvPr/>
        </p:nvSpPr>
        <p:spPr>
          <a:xfrm>
            <a:off x="381000" y="5715000"/>
            <a:ext cx="1371600" cy="1446550"/>
          </a:xfrm>
          <a:prstGeom prst="rect">
            <a:avLst/>
          </a:prstGeom>
          <a:noFill/>
        </p:spPr>
        <p:txBody>
          <a:bodyPr wrap="square" rtlCol="0">
            <a:spAutoFit/>
          </a:bodyPr>
          <a:lstStyle/>
          <a:p>
            <a:r>
              <a:rPr lang="en-US" sz="8800" b="1" spc="-300" dirty="0" smtClean="0">
                <a:solidFill>
                  <a:schemeClr val="bg2">
                    <a:lumMod val="10000"/>
                  </a:schemeClr>
                </a:solidFill>
                <a:latin typeface="Century Gothic" panose="020B0502020202020204" pitchFamily="34" charset="0"/>
              </a:rPr>
              <a:t>19</a:t>
            </a:r>
            <a:endParaRPr lang="en-US" sz="8800" b="1" spc="-300" dirty="0">
              <a:solidFill>
                <a:schemeClr val="bg2">
                  <a:lumMod val="10000"/>
                </a:schemeClr>
              </a:solidFill>
              <a:latin typeface="Century Gothic" panose="020B0502020202020204" pitchFamily="34" charset="0"/>
            </a:endParaRPr>
          </a:p>
        </p:txBody>
      </p:sp>
      <p:sp>
        <p:nvSpPr>
          <p:cNvPr id="5" name="Rectangle 4"/>
          <p:cNvSpPr/>
          <p:nvPr/>
        </p:nvSpPr>
        <p:spPr>
          <a:xfrm>
            <a:off x="4484503" y="790635"/>
            <a:ext cx="4495799" cy="2908489"/>
          </a:xfrm>
          <a:prstGeom prst="rect">
            <a:avLst/>
          </a:prstGeom>
        </p:spPr>
        <p:txBody>
          <a:bodyPr wrap="square">
            <a:spAutoFit/>
          </a:bodyPr>
          <a:lstStyle/>
          <a:p>
            <a:r>
              <a:rPr lang="en-US" b="1" dirty="0" smtClean="0">
                <a:latin typeface="Century Gothic" panose="020B0502020202020204" pitchFamily="34" charset="0"/>
              </a:rPr>
              <a:t>Flow Through Planter Plant </a:t>
            </a:r>
            <a:r>
              <a:rPr lang="en-US" b="1" dirty="0">
                <a:latin typeface="Century Gothic" panose="020B0502020202020204" pitchFamily="34" charset="0"/>
              </a:rPr>
              <a:t>Species </a:t>
            </a:r>
            <a:endParaRPr lang="en-US" b="1" dirty="0" smtClean="0">
              <a:latin typeface="Century Gothic" panose="020B0502020202020204" pitchFamily="34" charset="0"/>
            </a:endParaRPr>
          </a:p>
          <a:p>
            <a:pPr marL="228600" indent="-228600">
              <a:lnSpc>
                <a:spcPct val="150000"/>
              </a:lnSpc>
              <a:buFont typeface="Arial" panose="020B0604020202020204" pitchFamily="34" charset="0"/>
              <a:buChar char="•"/>
            </a:pPr>
            <a:r>
              <a:rPr lang="en-US" sz="1100" dirty="0" smtClean="0">
                <a:latin typeface="Century Gothic" panose="020B0502020202020204" pitchFamily="34" charset="0"/>
              </a:rPr>
              <a:t>Resilient to insects and disease, and are less likely to need pesticides. </a:t>
            </a:r>
          </a:p>
          <a:p>
            <a:pPr marL="228600" indent="-228600">
              <a:lnSpc>
                <a:spcPct val="150000"/>
              </a:lnSpc>
              <a:buFont typeface="Arial" panose="020B0604020202020204" pitchFamily="34" charset="0"/>
              <a:buChar char="•"/>
            </a:pPr>
            <a:r>
              <a:rPr lang="en-US" sz="1100" dirty="0" smtClean="0">
                <a:latin typeface="Century Gothic" panose="020B0502020202020204" pitchFamily="34" charset="0"/>
              </a:rPr>
              <a:t>Best </a:t>
            </a:r>
            <a:r>
              <a:rPr lang="en-US" sz="1100" dirty="0">
                <a:latin typeface="Century Gothic" panose="020B0502020202020204" pitchFamily="34" charset="0"/>
              </a:rPr>
              <a:t>adapted to local conditions, </a:t>
            </a:r>
            <a:r>
              <a:rPr lang="en-US" sz="1100" dirty="0" smtClean="0">
                <a:latin typeface="Century Gothic" panose="020B0502020202020204" pitchFamily="34" charset="0"/>
              </a:rPr>
              <a:t>e.g</a:t>
            </a:r>
            <a:r>
              <a:rPr lang="en-US" sz="1100" dirty="0">
                <a:latin typeface="Century Gothic" panose="020B0502020202020204" pitchFamily="34" charset="0"/>
              </a:rPr>
              <a:t>., no need to use </a:t>
            </a:r>
            <a:r>
              <a:rPr lang="en-US" sz="1100" dirty="0" smtClean="0">
                <a:latin typeface="Century Gothic" panose="020B0502020202020204" pitchFamily="34" charset="0"/>
              </a:rPr>
              <a:t>chemical fertilizers. </a:t>
            </a:r>
            <a:endParaRPr lang="en-US" sz="1100" dirty="0">
              <a:latin typeface="Century Gothic" panose="020B0502020202020204" pitchFamily="34" charset="0"/>
            </a:endParaRPr>
          </a:p>
          <a:p>
            <a:pPr marL="228600" indent="-228600">
              <a:lnSpc>
                <a:spcPct val="150000"/>
              </a:lnSpc>
              <a:buFont typeface="Arial" panose="020B0604020202020204" pitchFamily="34" charset="0"/>
              <a:buChar char="•"/>
            </a:pPr>
            <a:r>
              <a:rPr lang="en-US" sz="1100" dirty="0" smtClean="0">
                <a:latin typeface="Century Gothic" panose="020B0502020202020204" pitchFamily="34" charset="0"/>
              </a:rPr>
              <a:t>Conserving </a:t>
            </a:r>
            <a:r>
              <a:rPr lang="en-US" sz="1100" dirty="0">
                <a:latin typeface="Century Gothic" panose="020B0502020202020204" pitchFamily="34" charset="0"/>
              </a:rPr>
              <a:t>water </a:t>
            </a:r>
            <a:r>
              <a:rPr lang="en-US" sz="1100" dirty="0" smtClean="0">
                <a:latin typeface="Century Gothic" panose="020B0502020202020204" pitchFamily="34" charset="0"/>
              </a:rPr>
              <a:t>once plants </a:t>
            </a:r>
            <a:r>
              <a:rPr lang="en-US" sz="1100" dirty="0">
                <a:latin typeface="Century Gothic" panose="020B0502020202020204" pitchFamily="34" charset="0"/>
              </a:rPr>
              <a:t>are established in the </a:t>
            </a:r>
            <a:r>
              <a:rPr lang="en-US" sz="1100" dirty="0" smtClean="0">
                <a:latin typeface="Century Gothic" panose="020B0502020202020204" pitchFamily="34" charset="0"/>
              </a:rPr>
              <a:t>right </a:t>
            </a:r>
            <a:r>
              <a:rPr lang="en-US" sz="1100" dirty="0">
                <a:latin typeface="Century Gothic" panose="020B0502020202020204" pitchFamily="34" charset="0"/>
              </a:rPr>
              <a:t>place, no need for </a:t>
            </a:r>
            <a:r>
              <a:rPr lang="en-US" sz="1100" dirty="0" smtClean="0">
                <a:latin typeface="Century Gothic" panose="020B0502020202020204" pitchFamily="34" charset="0"/>
              </a:rPr>
              <a:t>supplemental watering. </a:t>
            </a:r>
            <a:endParaRPr lang="en-US" sz="1100" dirty="0">
              <a:latin typeface="Century Gothic" panose="020B0502020202020204" pitchFamily="34" charset="0"/>
            </a:endParaRPr>
          </a:p>
          <a:p>
            <a:pPr marL="228600" indent="-228600">
              <a:lnSpc>
                <a:spcPct val="150000"/>
              </a:lnSpc>
              <a:buFont typeface="Arial" panose="020B0604020202020204" pitchFamily="34" charset="0"/>
              <a:buChar char="•"/>
            </a:pPr>
            <a:r>
              <a:rPr lang="en-US" sz="1100" dirty="0" smtClean="0">
                <a:latin typeface="Century Gothic" panose="020B0502020202020204" pitchFamily="34" charset="0"/>
              </a:rPr>
              <a:t>High </a:t>
            </a:r>
            <a:r>
              <a:rPr lang="en-US" sz="1100" dirty="0">
                <a:latin typeface="Century Gothic" panose="020B0502020202020204" pitchFamily="34" charset="0"/>
              </a:rPr>
              <a:t>habitat value </a:t>
            </a:r>
            <a:r>
              <a:rPr lang="en-US" sz="1100" dirty="0" smtClean="0">
                <a:latin typeface="Century Gothic" panose="020B0502020202020204" pitchFamily="34" charset="0"/>
              </a:rPr>
              <a:t>provides food</a:t>
            </a:r>
            <a:r>
              <a:rPr lang="en-US" sz="1100" dirty="0">
                <a:latin typeface="Century Gothic" panose="020B0502020202020204" pitchFamily="34" charset="0"/>
              </a:rPr>
              <a:t>, shelter, and nesting areas </a:t>
            </a:r>
            <a:r>
              <a:rPr lang="en-US" sz="1100" dirty="0" smtClean="0">
                <a:latin typeface="Century Gothic" panose="020B0502020202020204" pitchFamily="34" charset="0"/>
              </a:rPr>
              <a:t>for birds and bees.</a:t>
            </a:r>
          </a:p>
          <a:p>
            <a:pPr marL="228600" indent="-228600">
              <a:lnSpc>
                <a:spcPct val="150000"/>
              </a:lnSpc>
              <a:buFont typeface="Arial" panose="020B0604020202020204" pitchFamily="34" charset="0"/>
              <a:buChar char="•"/>
            </a:pPr>
            <a:r>
              <a:rPr lang="en-US" sz="1100" dirty="0" smtClean="0">
                <a:latin typeface="Century Gothic" panose="020B0502020202020204" pitchFamily="34" charset="0"/>
              </a:rPr>
              <a:t>Planters on north exposure of buildings require a different plant pallet. </a:t>
            </a:r>
          </a:p>
        </p:txBody>
      </p:sp>
      <p:pic>
        <p:nvPicPr>
          <p:cNvPr id="6" name="Picture 11" descr="F:\531-LID Submission\Graphics\Precedent Images\Plants\Flow Through Planter\cinnamon fer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87947" y="3799758"/>
            <a:ext cx="1197305" cy="159846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F:\531-LID Submission\Graphics\Precedent Images\Plants\Flow Through Planter\Veranda scutellari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40881" y="3799758"/>
            <a:ext cx="1239421" cy="159846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F:\531-LID Submission\Graphics\Precedent Images\Plants\Flow Through Planter\Agastache x Golden Jubile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68724" y="5486399"/>
            <a:ext cx="822875" cy="112185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5" descr="F:\531-LID Submission\Graphics\Precedent Images\Plants\Flow Through Planter\joe-pyeNL.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86206" y="4414523"/>
            <a:ext cx="1481204" cy="9837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F:\531-LID Submission\Graphics\Precedent Images\Plants\Flow Through Planter\maracas brazilian fireworks.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53000" y="4409760"/>
            <a:ext cx="1481204" cy="9837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7" descr="F:\531-LID Submission\Graphics\Precedent Images\Plants\Flow Through Planter\Tussock Sedge.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1465" t="8401"/>
          <a:stretch/>
        </p:blipFill>
        <p:spPr bwMode="auto">
          <a:xfrm>
            <a:off x="1800052" y="5486399"/>
            <a:ext cx="1586154" cy="109403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0" descr="F:\531-LID Submission\Graphics\Precedent Images\Plants\Flow Through Planter\Phlox_divaricata_1.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004" t="10750" r="-1004" b="24766"/>
          <a:stretch/>
        </p:blipFill>
        <p:spPr bwMode="auto">
          <a:xfrm>
            <a:off x="3490291" y="5483017"/>
            <a:ext cx="1658367" cy="111104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descr="F:\531-LID Submission\Graphics\Precedent Images\Plants\Flow Through Planter\Woodland Phlox.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6797" t="-1655" r="6797" b="32749"/>
          <a:stretch/>
        </p:blipFill>
        <p:spPr bwMode="auto">
          <a:xfrm>
            <a:off x="5181600" y="5483016"/>
            <a:ext cx="1401524" cy="111979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9" descr="F:\531-LID Submission\Graphics\Precedent Images\Plants\Flow Through Planter\Beebalm.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t="2648" r="8155" b="3998"/>
          <a:stretch/>
        </p:blipFill>
        <p:spPr bwMode="auto">
          <a:xfrm>
            <a:off x="6656205" y="5486399"/>
            <a:ext cx="1470389" cy="1103564"/>
          </a:xfrm>
          <a:prstGeom prst="rect">
            <a:avLst/>
          </a:prstGeom>
          <a:noFill/>
          <a:extLst>
            <a:ext uri="{909E8E84-426E-40DD-AFC4-6F175D3DCCD1}">
              <a14:hiddenFill xmlns:a14="http://schemas.microsoft.com/office/drawing/2010/main">
                <a:solidFill>
                  <a:srgbClr val="FFFFFF"/>
                </a:solidFill>
              </a14:hiddenFill>
            </a:ext>
          </a:extLst>
        </p:spPr>
      </p:pic>
      <p:pic>
        <p:nvPicPr>
          <p:cNvPr id="12291" name="Picture 3" descr="\\fbisvr1\Company\01-ACTIVE PROJECTS\ZZZ-LID COMPETITION\3d planter.tif"/>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255528" y="907770"/>
            <a:ext cx="3228975" cy="3759479"/>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76200" y="581055"/>
            <a:ext cx="1447800" cy="3277820"/>
          </a:xfrm>
          <a:prstGeom prst="rect">
            <a:avLst/>
          </a:prstGeom>
          <a:noFill/>
        </p:spPr>
        <p:txBody>
          <a:bodyPr wrap="square" rtlCol="0">
            <a:spAutoFit/>
          </a:bodyPr>
          <a:lstStyle/>
          <a:p>
            <a:r>
              <a:rPr lang="en-US" sz="900" u="sng" dirty="0" smtClean="0">
                <a:solidFill>
                  <a:schemeClr val="bg1"/>
                </a:solidFill>
                <a:latin typeface="Century Gothic" panose="020B0502020202020204" pitchFamily="34" charset="0"/>
              </a:rPr>
              <a:t>Plant Species</a:t>
            </a:r>
            <a:r>
              <a:rPr lang="en-US" sz="900" dirty="0" smtClean="0">
                <a:solidFill>
                  <a:schemeClr val="bg1"/>
                </a:solidFill>
                <a:latin typeface="Century Gothic" panose="020B0502020202020204" pitchFamily="34" charset="0"/>
              </a:rPr>
              <a:t>:</a:t>
            </a:r>
          </a:p>
          <a:p>
            <a:r>
              <a:rPr lang="en-US" sz="900" dirty="0">
                <a:solidFill>
                  <a:schemeClr val="bg1"/>
                </a:solidFill>
                <a:latin typeface="Century Gothic" panose="020B0502020202020204" pitchFamily="34" charset="0"/>
              </a:rPr>
              <a:t>Beebalm</a:t>
            </a:r>
          </a:p>
          <a:p>
            <a:r>
              <a:rPr lang="en-US" sz="900" dirty="0">
                <a:solidFill>
                  <a:schemeClr val="bg1"/>
                </a:solidFill>
                <a:latin typeface="Century Gothic" panose="020B0502020202020204" pitchFamily="34" charset="0"/>
              </a:rPr>
              <a:t>Blueflag Iris </a:t>
            </a:r>
          </a:p>
          <a:p>
            <a:r>
              <a:rPr lang="en-US" sz="900" dirty="0">
                <a:solidFill>
                  <a:schemeClr val="bg1"/>
                </a:solidFill>
                <a:latin typeface="Century Gothic" panose="020B0502020202020204" pitchFamily="34" charset="0"/>
              </a:rPr>
              <a:t>Cardinal Flower </a:t>
            </a:r>
          </a:p>
          <a:p>
            <a:r>
              <a:rPr lang="en-US" sz="900" dirty="0">
                <a:solidFill>
                  <a:schemeClr val="bg1"/>
                </a:solidFill>
                <a:latin typeface="Century Gothic" panose="020B0502020202020204" pitchFamily="34" charset="0"/>
              </a:rPr>
              <a:t>Great Blue Lobelia </a:t>
            </a:r>
          </a:p>
          <a:p>
            <a:r>
              <a:rPr lang="en-US" sz="900" dirty="0">
                <a:solidFill>
                  <a:schemeClr val="bg1"/>
                </a:solidFill>
                <a:latin typeface="Century Gothic" panose="020B0502020202020204" pitchFamily="34" charset="0"/>
              </a:rPr>
              <a:t>Broomsedge</a:t>
            </a:r>
          </a:p>
          <a:p>
            <a:r>
              <a:rPr lang="en-US" sz="900" dirty="0">
                <a:solidFill>
                  <a:schemeClr val="bg1"/>
                </a:solidFill>
                <a:latin typeface="Century Gothic" panose="020B0502020202020204" pitchFamily="34" charset="0"/>
              </a:rPr>
              <a:t>Switch Grass </a:t>
            </a:r>
          </a:p>
          <a:p>
            <a:r>
              <a:rPr lang="en-US" sz="900" dirty="0">
                <a:solidFill>
                  <a:schemeClr val="bg1"/>
                </a:solidFill>
                <a:latin typeface="Century Gothic" panose="020B0502020202020204" pitchFamily="34" charset="0"/>
              </a:rPr>
              <a:t>Lyre-Leaf Sage </a:t>
            </a:r>
          </a:p>
          <a:p>
            <a:r>
              <a:rPr lang="en-US" sz="900" dirty="0">
                <a:solidFill>
                  <a:schemeClr val="bg1"/>
                </a:solidFill>
                <a:latin typeface="Century Gothic" panose="020B0502020202020204" pitchFamily="34" charset="0"/>
              </a:rPr>
              <a:t>Spicebush </a:t>
            </a:r>
          </a:p>
          <a:p>
            <a:r>
              <a:rPr lang="en-US" sz="900" dirty="0">
                <a:solidFill>
                  <a:schemeClr val="bg1"/>
                </a:solidFill>
                <a:latin typeface="Century Gothic" panose="020B0502020202020204" pitchFamily="34" charset="0"/>
              </a:rPr>
              <a:t>Virginia Sweetspire </a:t>
            </a:r>
          </a:p>
          <a:p>
            <a:r>
              <a:rPr lang="en-US" sz="900" dirty="0">
                <a:solidFill>
                  <a:schemeClr val="bg1"/>
                </a:solidFill>
                <a:latin typeface="Century Gothic" panose="020B0502020202020204" pitchFamily="34" charset="0"/>
              </a:rPr>
              <a:t>Florida Leucothoe </a:t>
            </a:r>
          </a:p>
          <a:p>
            <a:r>
              <a:rPr lang="en-US" sz="900" dirty="0">
                <a:solidFill>
                  <a:schemeClr val="bg1"/>
                </a:solidFill>
                <a:latin typeface="Century Gothic" panose="020B0502020202020204" pitchFamily="34" charset="0"/>
              </a:rPr>
              <a:t>Spicebush </a:t>
            </a:r>
          </a:p>
          <a:p>
            <a:r>
              <a:rPr lang="en-US" sz="900" dirty="0">
                <a:solidFill>
                  <a:schemeClr val="bg1"/>
                </a:solidFill>
                <a:latin typeface="Century Gothic" panose="020B0502020202020204" pitchFamily="34" charset="0"/>
              </a:rPr>
              <a:t>American Hornbeam </a:t>
            </a:r>
          </a:p>
          <a:p>
            <a:r>
              <a:rPr lang="en-US" sz="900" dirty="0">
                <a:solidFill>
                  <a:schemeClr val="bg1"/>
                </a:solidFill>
                <a:latin typeface="Century Gothic" panose="020B0502020202020204" pitchFamily="34" charset="0"/>
              </a:rPr>
              <a:t>Silky Dogwood </a:t>
            </a:r>
          </a:p>
          <a:p>
            <a:r>
              <a:rPr lang="en-US" sz="900" dirty="0">
                <a:solidFill>
                  <a:schemeClr val="bg1"/>
                </a:solidFill>
                <a:latin typeface="Century Gothic" panose="020B0502020202020204" pitchFamily="34" charset="0"/>
              </a:rPr>
              <a:t>Cinnamon Fern </a:t>
            </a:r>
          </a:p>
          <a:p>
            <a:r>
              <a:rPr lang="en-US" sz="900" dirty="0">
                <a:solidFill>
                  <a:schemeClr val="bg1"/>
                </a:solidFill>
                <a:latin typeface="Century Gothic" panose="020B0502020202020204" pitchFamily="34" charset="0"/>
              </a:rPr>
              <a:t>Royal Fern </a:t>
            </a:r>
          </a:p>
          <a:p>
            <a:r>
              <a:rPr lang="en-US" sz="900" dirty="0">
                <a:solidFill>
                  <a:schemeClr val="bg1"/>
                </a:solidFill>
                <a:latin typeface="Century Gothic" panose="020B0502020202020204" pitchFamily="34" charset="0"/>
              </a:rPr>
              <a:t>Netted Chain Fern </a:t>
            </a:r>
          </a:p>
          <a:p>
            <a:r>
              <a:rPr lang="en-US" sz="900" dirty="0">
                <a:solidFill>
                  <a:schemeClr val="bg1"/>
                </a:solidFill>
                <a:latin typeface="Century Gothic" panose="020B0502020202020204" pitchFamily="34" charset="0"/>
              </a:rPr>
              <a:t>Sensitive Fern </a:t>
            </a:r>
          </a:p>
          <a:p>
            <a:r>
              <a:rPr lang="en-US" sz="900" dirty="0">
                <a:solidFill>
                  <a:schemeClr val="bg1"/>
                </a:solidFill>
                <a:latin typeface="Century Gothic" panose="020B0502020202020204" pitchFamily="34" charset="0"/>
              </a:rPr>
              <a:t>Foamflower </a:t>
            </a:r>
          </a:p>
          <a:p>
            <a:r>
              <a:rPr lang="en-US" sz="900" dirty="0">
                <a:solidFill>
                  <a:schemeClr val="bg1"/>
                </a:solidFill>
                <a:latin typeface="Century Gothic" panose="020B0502020202020204" pitchFamily="34" charset="0"/>
              </a:rPr>
              <a:t>Green And Gold </a:t>
            </a:r>
          </a:p>
          <a:p>
            <a:r>
              <a:rPr lang="en-US" sz="900" dirty="0">
                <a:solidFill>
                  <a:schemeClr val="bg1"/>
                </a:solidFill>
                <a:latin typeface="Century Gothic" panose="020B0502020202020204" pitchFamily="34" charset="0"/>
              </a:rPr>
              <a:t>Cardinal Flower </a:t>
            </a:r>
          </a:p>
          <a:p>
            <a:r>
              <a:rPr lang="en-US" sz="900" dirty="0">
                <a:solidFill>
                  <a:schemeClr val="bg1"/>
                </a:solidFill>
                <a:latin typeface="Century Gothic" panose="020B0502020202020204" pitchFamily="34" charset="0"/>
              </a:rPr>
              <a:t>Jewelweed </a:t>
            </a:r>
            <a:r>
              <a:rPr lang="en-US" sz="900" dirty="0" smtClean="0">
                <a:solidFill>
                  <a:schemeClr val="bg1"/>
                </a:solidFill>
                <a:latin typeface="Century Gothic" panose="020B0502020202020204" pitchFamily="34" charset="0"/>
              </a:rPr>
              <a:t> </a:t>
            </a:r>
            <a:endParaRPr lang="en-US" sz="900" dirty="0">
              <a:solidFill>
                <a:schemeClr val="bg1"/>
              </a:solidFill>
              <a:latin typeface="Century Gothic" panose="020B0502020202020204" pitchFamily="34" charset="0"/>
            </a:endParaRPr>
          </a:p>
          <a:p>
            <a:endParaRPr lang="en-US" sz="900" dirty="0"/>
          </a:p>
        </p:txBody>
      </p:sp>
      <p:sp>
        <p:nvSpPr>
          <p:cNvPr id="17" name="TextBox 16"/>
          <p:cNvSpPr txBox="1"/>
          <p:nvPr/>
        </p:nvSpPr>
        <p:spPr>
          <a:xfrm>
            <a:off x="0" y="6550223"/>
            <a:ext cx="1676400" cy="307777"/>
          </a:xfrm>
          <a:prstGeom prst="rect">
            <a:avLst/>
          </a:prstGeom>
          <a:noFill/>
        </p:spPr>
        <p:txBody>
          <a:bodyPr wrap="square" rtlCol="0">
            <a:spAutoFit/>
          </a:bodyPr>
          <a:lstStyle/>
          <a:p>
            <a:r>
              <a:rPr lang="en-US" sz="1400" b="0" dirty="0" smtClean="0">
                <a:solidFill>
                  <a:schemeClr val="bg1"/>
                </a:solidFill>
                <a:latin typeface="Century Gothic" panose="020B0502020202020204" pitchFamily="34" charset="0"/>
                <a:cs typeface="Arial" panose="020B0604020202020204" pitchFamily="34" charset="0"/>
              </a:rPr>
              <a:t>PEARL DISTRICT</a:t>
            </a:r>
            <a:endParaRPr lang="en-US" sz="1400" b="0" dirty="0">
              <a:solidFill>
                <a:schemeClr val="bg1"/>
              </a:solidFill>
              <a:latin typeface="Century Gothic" panose="020B0502020202020204" pitchFamily="34" charset="0"/>
              <a:cs typeface="Arial" panose="020B0604020202020204" pitchFamily="34" charset="0"/>
            </a:endParaRPr>
          </a:p>
        </p:txBody>
      </p:sp>
    </p:spTree>
    <p:extLst>
      <p:ext uri="{BB962C8B-B14F-4D97-AF65-F5344CB8AC3E}">
        <p14:creationId xmlns:p14="http://schemas.microsoft.com/office/powerpoint/2010/main" val="50358970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1752600" y="438090"/>
            <a:ext cx="4038600" cy="400110"/>
          </a:xfrm>
          <a:prstGeom prst="rect">
            <a:avLst/>
          </a:prstGeom>
          <a:noFill/>
        </p:spPr>
        <p:txBody>
          <a:bodyPr wrap="square" rtlCol="0">
            <a:spAutoFit/>
          </a:bodyPr>
          <a:lstStyle/>
          <a:p>
            <a:r>
              <a:rPr lang="en-US" sz="2000" dirty="0" smtClean="0">
                <a:latin typeface="Century Gothic" panose="020B0502020202020204" pitchFamily="34" charset="0"/>
              </a:rPr>
              <a:t>TABLE OF CONTENTS</a:t>
            </a:r>
            <a:endParaRPr lang="en-US" sz="2000" dirty="0">
              <a:latin typeface="Century Gothic" panose="020B0502020202020204" pitchFamily="34" charset="0"/>
            </a:endParaRPr>
          </a:p>
        </p:txBody>
      </p:sp>
      <p:sp>
        <p:nvSpPr>
          <p:cNvPr id="12" name="TextBox 11"/>
          <p:cNvSpPr txBox="1"/>
          <p:nvPr/>
        </p:nvSpPr>
        <p:spPr>
          <a:xfrm>
            <a:off x="1947862" y="862280"/>
            <a:ext cx="609600" cy="1323439"/>
          </a:xfrm>
          <a:prstGeom prst="rect">
            <a:avLst/>
          </a:prstGeom>
          <a:noFill/>
        </p:spPr>
        <p:txBody>
          <a:bodyPr wrap="square" rtlCol="0">
            <a:spAutoFit/>
          </a:bodyPr>
          <a:lstStyle/>
          <a:p>
            <a:r>
              <a:rPr lang="en-US" sz="8000" b="1" dirty="0" smtClean="0">
                <a:solidFill>
                  <a:schemeClr val="bg1">
                    <a:lumMod val="85000"/>
                  </a:schemeClr>
                </a:solidFill>
                <a:latin typeface="Century Gothic" panose="020B0502020202020204" pitchFamily="34" charset="0"/>
              </a:rPr>
              <a:t>3</a:t>
            </a:r>
            <a:endParaRPr lang="en-US" sz="8000" b="1" dirty="0">
              <a:solidFill>
                <a:schemeClr val="bg1">
                  <a:lumMod val="85000"/>
                </a:schemeClr>
              </a:solidFill>
              <a:latin typeface="Century Gothic" panose="020B0502020202020204" pitchFamily="34" charset="0"/>
            </a:endParaRPr>
          </a:p>
        </p:txBody>
      </p:sp>
      <p:sp>
        <p:nvSpPr>
          <p:cNvPr id="13" name="TextBox 12"/>
          <p:cNvSpPr txBox="1"/>
          <p:nvPr/>
        </p:nvSpPr>
        <p:spPr>
          <a:xfrm>
            <a:off x="1966914" y="2161639"/>
            <a:ext cx="609600" cy="1323439"/>
          </a:xfrm>
          <a:prstGeom prst="rect">
            <a:avLst/>
          </a:prstGeom>
          <a:noFill/>
        </p:spPr>
        <p:txBody>
          <a:bodyPr wrap="square" rtlCol="0">
            <a:spAutoFit/>
          </a:bodyPr>
          <a:lstStyle/>
          <a:p>
            <a:r>
              <a:rPr lang="en-US" sz="8000" b="1" dirty="0" smtClean="0">
                <a:solidFill>
                  <a:schemeClr val="bg1">
                    <a:lumMod val="85000"/>
                  </a:schemeClr>
                </a:solidFill>
                <a:latin typeface="Century Gothic" panose="020B0502020202020204" pitchFamily="34" charset="0"/>
              </a:rPr>
              <a:t>8</a:t>
            </a:r>
            <a:endParaRPr lang="en-US" sz="8000" b="1" dirty="0">
              <a:solidFill>
                <a:schemeClr val="bg1">
                  <a:lumMod val="85000"/>
                </a:schemeClr>
              </a:solidFill>
              <a:latin typeface="Century Gothic" panose="020B0502020202020204" pitchFamily="34" charset="0"/>
            </a:endParaRPr>
          </a:p>
        </p:txBody>
      </p:sp>
      <p:sp>
        <p:nvSpPr>
          <p:cNvPr id="14" name="TextBox 13"/>
          <p:cNvSpPr txBox="1"/>
          <p:nvPr/>
        </p:nvSpPr>
        <p:spPr>
          <a:xfrm>
            <a:off x="1864519" y="3485078"/>
            <a:ext cx="1385886" cy="1323439"/>
          </a:xfrm>
          <a:prstGeom prst="rect">
            <a:avLst/>
          </a:prstGeom>
          <a:noFill/>
        </p:spPr>
        <p:txBody>
          <a:bodyPr wrap="square" rtlCol="0">
            <a:spAutoFit/>
          </a:bodyPr>
          <a:lstStyle/>
          <a:p>
            <a:r>
              <a:rPr lang="en-US" sz="8000" b="1" dirty="0" smtClean="0">
                <a:solidFill>
                  <a:schemeClr val="bg1">
                    <a:lumMod val="85000"/>
                  </a:schemeClr>
                </a:solidFill>
                <a:latin typeface="Century Gothic" panose="020B0502020202020204" pitchFamily="34" charset="0"/>
              </a:rPr>
              <a:t>12</a:t>
            </a:r>
            <a:endParaRPr lang="en-US" sz="8000" b="1" dirty="0">
              <a:solidFill>
                <a:schemeClr val="bg1">
                  <a:lumMod val="85000"/>
                </a:schemeClr>
              </a:solidFill>
              <a:latin typeface="Century Gothic" panose="020B0502020202020204" pitchFamily="34" charset="0"/>
            </a:endParaRPr>
          </a:p>
        </p:txBody>
      </p:sp>
      <p:sp>
        <p:nvSpPr>
          <p:cNvPr id="15" name="TextBox 14"/>
          <p:cNvSpPr txBox="1"/>
          <p:nvPr/>
        </p:nvSpPr>
        <p:spPr>
          <a:xfrm>
            <a:off x="1864518" y="4824680"/>
            <a:ext cx="1590675" cy="1323439"/>
          </a:xfrm>
          <a:prstGeom prst="rect">
            <a:avLst/>
          </a:prstGeom>
          <a:noFill/>
        </p:spPr>
        <p:txBody>
          <a:bodyPr wrap="square" rtlCol="0">
            <a:spAutoFit/>
          </a:bodyPr>
          <a:lstStyle/>
          <a:p>
            <a:r>
              <a:rPr lang="en-US" sz="8000" b="1" dirty="0" smtClean="0">
                <a:solidFill>
                  <a:schemeClr val="bg1">
                    <a:lumMod val="85000"/>
                  </a:schemeClr>
                </a:solidFill>
                <a:latin typeface="Century Gothic" panose="020B0502020202020204" pitchFamily="34" charset="0"/>
              </a:rPr>
              <a:t>27</a:t>
            </a:r>
            <a:endParaRPr lang="en-US" sz="8000" b="1" dirty="0">
              <a:solidFill>
                <a:schemeClr val="bg1">
                  <a:lumMod val="85000"/>
                </a:schemeClr>
              </a:solidFill>
              <a:latin typeface="Century Gothic" panose="020B0502020202020204" pitchFamily="34" charset="0"/>
            </a:endParaRPr>
          </a:p>
        </p:txBody>
      </p:sp>
      <p:sp>
        <p:nvSpPr>
          <p:cNvPr id="16" name="TextBox 15"/>
          <p:cNvSpPr txBox="1"/>
          <p:nvPr/>
        </p:nvSpPr>
        <p:spPr>
          <a:xfrm>
            <a:off x="3048000" y="1524000"/>
            <a:ext cx="2600325" cy="338554"/>
          </a:xfrm>
          <a:prstGeom prst="rect">
            <a:avLst/>
          </a:prstGeom>
          <a:noFill/>
        </p:spPr>
        <p:txBody>
          <a:bodyPr wrap="square" rtlCol="0">
            <a:spAutoFit/>
          </a:bodyPr>
          <a:lstStyle/>
          <a:p>
            <a:r>
              <a:rPr lang="en-US" sz="1600" dirty="0" smtClean="0">
                <a:latin typeface="Century Gothic" panose="020B0502020202020204" pitchFamily="34" charset="0"/>
              </a:rPr>
              <a:t>Project Challenge</a:t>
            </a:r>
            <a:endParaRPr lang="en-US" sz="1600" dirty="0">
              <a:latin typeface="Century Gothic" panose="020B0502020202020204" pitchFamily="34" charset="0"/>
            </a:endParaRPr>
          </a:p>
        </p:txBody>
      </p:sp>
      <p:sp>
        <p:nvSpPr>
          <p:cNvPr id="17" name="TextBox 16"/>
          <p:cNvSpPr txBox="1"/>
          <p:nvPr/>
        </p:nvSpPr>
        <p:spPr>
          <a:xfrm>
            <a:off x="3047999" y="2846366"/>
            <a:ext cx="2600325" cy="338554"/>
          </a:xfrm>
          <a:prstGeom prst="rect">
            <a:avLst/>
          </a:prstGeom>
          <a:noFill/>
        </p:spPr>
        <p:txBody>
          <a:bodyPr wrap="square" rtlCol="0">
            <a:spAutoFit/>
          </a:bodyPr>
          <a:lstStyle/>
          <a:p>
            <a:r>
              <a:rPr lang="en-US" sz="1600" dirty="0" smtClean="0">
                <a:latin typeface="Century Gothic" panose="020B0502020202020204" pitchFamily="34" charset="0"/>
              </a:rPr>
              <a:t>Project Vision</a:t>
            </a:r>
            <a:endParaRPr lang="en-US" sz="1600" dirty="0">
              <a:latin typeface="Century Gothic" panose="020B0502020202020204" pitchFamily="34" charset="0"/>
            </a:endParaRPr>
          </a:p>
        </p:txBody>
      </p:sp>
      <p:sp>
        <p:nvSpPr>
          <p:cNvPr id="18" name="TextBox 17"/>
          <p:cNvSpPr txBox="1"/>
          <p:nvPr/>
        </p:nvSpPr>
        <p:spPr>
          <a:xfrm>
            <a:off x="3048000" y="4199692"/>
            <a:ext cx="2600325" cy="338554"/>
          </a:xfrm>
          <a:prstGeom prst="rect">
            <a:avLst/>
          </a:prstGeom>
          <a:noFill/>
        </p:spPr>
        <p:txBody>
          <a:bodyPr wrap="square" rtlCol="0">
            <a:spAutoFit/>
          </a:bodyPr>
          <a:lstStyle/>
          <a:p>
            <a:r>
              <a:rPr lang="en-US" sz="1600" dirty="0" smtClean="0">
                <a:latin typeface="Century Gothic" panose="020B0502020202020204" pitchFamily="34" charset="0"/>
              </a:rPr>
              <a:t>Low Impact Strategy</a:t>
            </a:r>
            <a:endParaRPr lang="en-US" sz="1600" dirty="0">
              <a:latin typeface="Century Gothic" panose="020B0502020202020204" pitchFamily="34" charset="0"/>
            </a:endParaRPr>
          </a:p>
        </p:txBody>
      </p:sp>
      <p:sp>
        <p:nvSpPr>
          <p:cNvPr id="19" name="TextBox 18"/>
          <p:cNvSpPr txBox="1"/>
          <p:nvPr/>
        </p:nvSpPr>
        <p:spPr>
          <a:xfrm>
            <a:off x="3048000" y="5486400"/>
            <a:ext cx="2600325" cy="338554"/>
          </a:xfrm>
          <a:prstGeom prst="rect">
            <a:avLst/>
          </a:prstGeom>
          <a:noFill/>
        </p:spPr>
        <p:txBody>
          <a:bodyPr wrap="square" rtlCol="0">
            <a:spAutoFit/>
          </a:bodyPr>
          <a:lstStyle/>
          <a:p>
            <a:r>
              <a:rPr lang="en-US" sz="1600" dirty="0" smtClean="0">
                <a:latin typeface="Century Gothic" panose="020B0502020202020204" pitchFamily="34" charset="0"/>
              </a:rPr>
              <a:t>Next Steps</a:t>
            </a:r>
            <a:endParaRPr lang="en-US" sz="1600" dirty="0">
              <a:latin typeface="Century Gothic" panose="020B0502020202020204" pitchFamily="34" charset="0"/>
            </a:endParaRPr>
          </a:p>
        </p:txBody>
      </p:sp>
      <p:sp>
        <p:nvSpPr>
          <p:cNvPr id="27" name="Oval 26"/>
          <p:cNvSpPr/>
          <p:nvPr/>
        </p:nvSpPr>
        <p:spPr>
          <a:xfrm>
            <a:off x="6934200" y="-838200"/>
            <a:ext cx="2362200" cy="2362200"/>
          </a:xfrm>
          <a:prstGeom prst="ellipse">
            <a:avLst/>
          </a:prstGeom>
          <a:blipFill>
            <a:blip r:embed="rId3"/>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b="1" dirty="0">
              <a:solidFill>
                <a:schemeClr val="bg1">
                  <a:lumMod val="85000"/>
                </a:schemeClr>
              </a:solidFill>
            </a:endParaRPr>
          </a:p>
        </p:txBody>
      </p:sp>
      <p:sp>
        <p:nvSpPr>
          <p:cNvPr id="29" name="TextBox 28"/>
          <p:cNvSpPr txBox="1"/>
          <p:nvPr/>
        </p:nvSpPr>
        <p:spPr>
          <a:xfrm>
            <a:off x="7162800" y="76200"/>
            <a:ext cx="1981200" cy="1384995"/>
          </a:xfrm>
          <a:prstGeom prst="rect">
            <a:avLst/>
          </a:prstGeom>
          <a:noFill/>
          <a:ln>
            <a:noFill/>
          </a:ln>
          <a:scene3d>
            <a:camera prst="orthographicFront"/>
            <a:lightRig rig="threePt" dir="t"/>
          </a:scene3d>
          <a:sp3d>
            <a:bevelB w="0" h="0"/>
          </a:sp3d>
        </p:spPr>
        <p:txBody>
          <a:bodyPr wrap="square" rtlCol="0">
            <a:spAutoFit/>
          </a:bodyPr>
          <a:lstStyle/>
          <a:p>
            <a:r>
              <a:rPr lang="en-US" sz="1100" dirty="0">
                <a:solidFill>
                  <a:schemeClr val="bg1">
                    <a:lumMod val="85000"/>
                  </a:schemeClr>
                </a:solidFill>
                <a:latin typeface="Century Gothic" panose="020B0502020202020204" pitchFamily="34" charset="0"/>
              </a:rPr>
              <a:t>If you plan cities for cars and traffic, you get cars and traffic. If you plan for people and </a:t>
            </a:r>
            <a:r>
              <a:rPr lang="en-US" sz="1100" dirty="0" smtClean="0">
                <a:solidFill>
                  <a:schemeClr val="bg1">
                    <a:lumMod val="85000"/>
                  </a:schemeClr>
                </a:solidFill>
                <a:latin typeface="Century Gothic" panose="020B0502020202020204" pitchFamily="34" charset="0"/>
              </a:rPr>
              <a:t>places, </a:t>
            </a:r>
            <a:r>
              <a:rPr lang="en-US" sz="1100" dirty="0">
                <a:solidFill>
                  <a:schemeClr val="bg1">
                    <a:lumMod val="85000"/>
                  </a:schemeClr>
                </a:solidFill>
                <a:latin typeface="Century Gothic" panose="020B0502020202020204" pitchFamily="34" charset="0"/>
              </a:rPr>
              <a:t>you get people and places</a:t>
            </a:r>
            <a:r>
              <a:rPr lang="en-US" sz="1100" dirty="0" smtClean="0">
                <a:solidFill>
                  <a:schemeClr val="bg1">
                    <a:lumMod val="85000"/>
                  </a:schemeClr>
                </a:solidFill>
                <a:latin typeface="Century Gothic" panose="020B0502020202020204" pitchFamily="34" charset="0"/>
              </a:rPr>
              <a:t>.</a:t>
            </a:r>
          </a:p>
          <a:p>
            <a:r>
              <a:rPr lang="en-US" sz="1100" dirty="0">
                <a:solidFill>
                  <a:schemeClr val="bg1">
                    <a:lumMod val="85000"/>
                  </a:schemeClr>
                </a:solidFill>
                <a:latin typeface="Century Gothic" panose="020B0502020202020204" pitchFamily="34" charset="0"/>
              </a:rPr>
              <a:t>	</a:t>
            </a:r>
            <a:r>
              <a:rPr lang="en-US" sz="1100" dirty="0" smtClean="0">
                <a:solidFill>
                  <a:schemeClr val="bg1">
                    <a:lumMod val="85000"/>
                  </a:schemeClr>
                </a:solidFill>
                <a:latin typeface="Century Gothic" panose="020B0502020202020204" pitchFamily="34" charset="0"/>
              </a:rPr>
              <a:t> </a:t>
            </a:r>
            <a:r>
              <a:rPr lang="en-US" sz="1100" dirty="0">
                <a:solidFill>
                  <a:schemeClr val="bg1">
                    <a:lumMod val="85000"/>
                  </a:schemeClr>
                </a:solidFill>
                <a:latin typeface="Century Gothic" panose="020B0502020202020204" pitchFamily="34" charset="0"/>
              </a:rPr>
              <a:t>– Fred Kent</a:t>
            </a:r>
          </a:p>
          <a:p>
            <a:endParaRPr lang="en-US" dirty="0"/>
          </a:p>
        </p:txBody>
      </p:sp>
      <p:sp>
        <p:nvSpPr>
          <p:cNvPr id="20" name="TextBox 19"/>
          <p:cNvSpPr txBox="1"/>
          <p:nvPr/>
        </p:nvSpPr>
        <p:spPr>
          <a:xfrm>
            <a:off x="0" y="6550223"/>
            <a:ext cx="1676400" cy="307777"/>
          </a:xfrm>
          <a:prstGeom prst="rect">
            <a:avLst/>
          </a:prstGeom>
          <a:noFill/>
        </p:spPr>
        <p:txBody>
          <a:bodyPr wrap="square" rtlCol="0">
            <a:spAutoFit/>
          </a:bodyPr>
          <a:lstStyle/>
          <a:p>
            <a:r>
              <a:rPr lang="en-US" sz="1400" b="0" dirty="0" smtClean="0">
                <a:solidFill>
                  <a:schemeClr val="bg1"/>
                </a:solidFill>
                <a:latin typeface="Century Gothic" panose="020B0502020202020204" pitchFamily="34" charset="0"/>
                <a:cs typeface="Arial" panose="020B0604020202020204" pitchFamily="34" charset="0"/>
              </a:rPr>
              <a:t>PEARL DISTRICT</a:t>
            </a:r>
            <a:endParaRPr lang="en-US" sz="1400" b="0" dirty="0">
              <a:solidFill>
                <a:schemeClr val="bg1"/>
              </a:solidFill>
              <a:latin typeface="Century Gothic" panose="020B0502020202020204" pitchFamily="34" charset="0"/>
              <a:cs typeface="Arial" panose="020B0604020202020204" pitchFamily="34" charset="0"/>
            </a:endParaRPr>
          </a:p>
        </p:txBody>
      </p:sp>
    </p:spTree>
    <p:extLst>
      <p:ext uri="{BB962C8B-B14F-4D97-AF65-F5344CB8AC3E}">
        <p14:creationId xmlns:p14="http://schemas.microsoft.com/office/powerpoint/2010/main" val="222618908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52600" y="381000"/>
            <a:ext cx="5334000" cy="400110"/>
          </a:xfrm>
          <a:prstGeom prst="rect">
            <a:avLst/>
          </a:prstGeom>
          <a:noFill/>
        </p:spPr>
        <p:txBody>
          <a:bodyPr wrap="square" rtlCol="0">
            <a:spAutoFit/>
          </a:bodyPr>
          <a:lstStyle/>
          <a:p>
            <a:r>
              <a:rPr lang="en-US" sz="2000" dirty="0" smtClean="0">
                <a:latin typeface="Century Gothic" panose="020B0502020202020204" pitchFamily="34" charset="0"/>
              </a:rPr>
              <a:t>LOW IMPACT DEVELOPMENT</a:t>
            </a:r>
            <a:endParaRPr lang="en-US" sz="2000" dirty="0">
              <a:latin typeface="Century Gothic" panose="020B0502020202020204" pitchFamily="34" charset="0"/>
            </a:endParaRPr>
          </a:p>
        </p:txBody>
      </p:sp>
      <p:sp>
        <p:nvSpPr>
          <p:cNvPr id="11" name="TextBox 10"/>
          <p:cNvSpPr txBox="1"/>
          <p:nvPr/>
        </p:nvSpPr>
        <p:spPr>
          <a:xfrm>
            <a:off x="381000" y="5715000"/>
            <a:ext cx="1371600" cy="1446550"/>
          </a:xfrm>
          <a:prstGeom prst="rect">
            <a:avLst/>
          </a:prstGeom>
          <a:noFill/>
        </p:spPr>
        <p:txBody>
          <a:bodyPr wrap="square" rtlCol="0">
            <a:spAutoFit/>
          </a:bodyPr>
          <a:lstStyle/>
          <a:p>
            <a:r>
              <a:rPr lang="en-US" sz="8800" b="1" spc="-300" dirty="0" smtClean="0">
                <a:solidFill>
                  <a:schemeClr val="bg2">
                    <a:lumMod val="10000"/>
                  </a:schemeClr>
                </a:solidFill>
                <a:latin typeface="Century Gothic" panose="020B0502020202020204" pitchFamily="34" charset="0"/>
              </a:rPr>
              <a:t>20</a:t>
            </a:r>
            <a:endParaRPr lang="en-US" sz="8800" b="1" spc="-300" dirty="0">
              <a:solidFill>
                <a:schemeClr val="bg2">
                  <a:lumMod val="10000"/>
                </a:schemeClr>
              </a:solidFill>
              <a:latin typeface="Century Gothic" panose="020B0502020202020204" pitchFamily="34" charset="0"/>
            </a:endParaRPr>
          </a:p>
        </p:txBody>
      </p:sp>
      <p:sp>
        <p:nvSpPr>
          <p:cNvPr id="4" name="Rectangle 3"/>
          <p:cNvSpPr/>
          <p:nvPr/>
        </p:nvSpPr>
        <p:spPr>
          <a:xfrm>
            <a:off x="4800601" y="820355"/>
            <a:ext cx="4191000" cy="1638910"/>
          </a:xfrm>
          <a:prstGeom prst="rect">
            <a:avLst/>
          </a:prstGeom>
        </p:spPr>
        <p:txBody>
          <a:bodyPr wrap="square">
            <a:spAutoFit/>
          </a:bodyPr>
          <a:lstStyle/>
          <a:p>
            <a:r>
              <a:rPr lang="en-US" b="1" dirty="0" smtClean="0">
                <a:latin typeface="Century Gothic" panose="020B0502020202020204" pitchFamily="34" charset="0"/>
              </a:rPr>
              <a:t>Canal Plant Species</a:t>
            </a:r>
          </a:p>
          <a:p>
            <a:pPr marL="228600" indent="-228600">
              <a:lnSpc>
                <a:spcPct val="150000"/>
              </a:lnSpc>
              <a:buFont typeface="Arial" panose="020B0604020202020204" pitchFamily="34" charset="0"/>
              <a:buChar char="•"/>
            </a:pPr>
            <a:r>
              <a:rPr lang="en-US" sz="1100" dirty="0" smtClean="0">
                <a:latin typeface="Century Gothic" panose="020B0502020202020204" pitchFamily="34" charset="0"/>
              </a:rPr>
              <a:t>Native Oklahoma species</a:t>
            </a:r>
          </a:p>
          <a:p>
            <a:pPr marL="228600" indent="-228600">
              <a:lnSpc>
                <a:spcPct val="150000"/>
              </a:lnSpc>
              <a:buFont typeface="Arial" panose="020B0604020202020204" pitchFamily="34" charset="0"/>
              <a:buChar char="•"/>
            </a:pPr>
            <a:r>
              <a:rPr lang="en-US" sz="1100" dirty="0" smtClean="0">
                <a:latin typeface="Century Gothic" panose="020B0502020202020204" pitchFamily="34" charset="0"/>
              </a:rPr>
              <a:t>Grassland planting and native prairie seed mix</a:t>
            </a:r>
          </a:p>
          <a:p>
            <a:pPr marL="228600" indent="-228600">
              <a:lnSpc>
                <a:spcPct val="150000"/>
              </a:lnSpc>
              <a:buFont typeface="Arial" panose="020B0604020202020204" pitchFamily="34" charset="0"/>
              <a:buChar char="•"/>
            </a:pPr>
            <a:r>
              <a:rPr lang="en-US" sz="1100" dirty="0" smtClean="0">
                <a:latin typeface="Century Gothic" panose="020B0502020202020204" pitchFamily="34" charset="0"/>
              </a:rPr>
              <a:t>Transition from prairie seed mix to native shrubs, ground covers, and flowering plant</a:t>
            </a:r>
          </a:p>
          <a:p>
            <a:pPr marL="228600" indent="-228600">
              <a:lnSpc>
                <a:spcPct val="150000"/>
              </a:lnSpc>
              <a:buFont typeface="Arial" panose="020B0604020202020204" pitchFamily="34" charset="0"/>
              <a:buChar char="•"/>
            </a:pPr>
            <a:r>
              <a:rPr lang="en-US" sz="1100" dirty="0">
                <a:latin typeface="Century Gothic" panose="020B0502020202020204" pitchFamily="34" charset="0"/>
              </a:rPr>
              <a:t>Exhibit an attractive </a:t>
            </a:r>
            <a:r>
              <a:rPr lang="en-US" sz="1100" dirty="0" smtClean="0">
                <a:latin typeface="Century Gothic" panose="020B0502020202020204" pitchFamily="34" charset="0"/>
              </a:rPr>
              <a:t>appearance.</a:t>
            </a:r>
            <a:endParaRPr lang="en-US" sz="1100" dirty="0">
              <a:latin typeface="Century Gothic" panose="020B0502020202020204" pitchFamily="34" charset="0"/>
            </a:endParaRPr>
          </a:p>
        </p:txBody>
      </p:sp>
      <p:pic>
        <p:nvPicPr>
          <p:cNvPr id="5" name="Picture 3" descr="F:\531-LID Submission\Graphics\Precedent Images\Plants\A186-0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57400" y="3976554"/>
            <a:ext cx="1754254" cy="274201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F:\531-LID Submission\Graphics\Precedent Images\Plants\Canal Planting\Switch Grass re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599" y="3995605"/>
            <a:ext cx="1439627" cy="151509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7" descr="F:\531-LID Submission\Graphics\Precedent Images\Plants\Canal Planting\penstemon-digitalis-husker-red-beardtongue-3 (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56907" y="5638845"/>
            <a:ext cx="1551742" cy="107972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F:\531-LID Submission\Graphics\Precedent Images\Plants\Canal Planting\Heart - leaved bergenia.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43600" y="5648371"/>
            <a:ext cx="1439628" cy="107972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9" descr="F:\531-LID Submission\Graphics\Precedent Images\Plants\Canal Planting\river birch.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37740" y="3986080"/>
            <a:ext cx="1956540" cy="274201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0" descr="F:\531-LID Submission\Graphics\Precedent Images\Plants\Canal Planting\wetmeadowwt.jpg"/>
          <p:cNvPicPr>
            <a:picLocks noChangeAspect="1" noChangeArrowheads="1"/>
          </p:cNvPicPr>
          <p:nvPr/>
        </p:nvPicPr>
        <p:blipFill rotWithShape="1">
          <a:blip r:embed="rId7">
            <a:extLst>
              <a:ext uri="{28A0092B-C50C-407E-A947-70E740481C1C}">
                <a14:useLocalDpi xmlns:a14="http://schemas.microsoft.com/office/drawing/2010/main" val="0"/>
              </a:ext>
            </a:extLst>
          </a:blip>
          <a:srcRect t="35746"/>
          <a:stretch/>
        </p:blipFill>
        <p:spPr bwMode="auto">
          <a:xfrm>
            <a:off x="7457093" y="4495800"/>
            <a:ext cx="1553557" cy="99823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descr="F:\531-LID Submission\Graphics\Precedent Images\Plants\Canal Planting\Switch Grass.jpg"/>
          <p:cNvPicPr>
            <a:picLocks noChangeAspect="1" noChangeArrowheads="1"/>
          </p:cNvPicPr>
          <p:nvPr/>
        </p:nvPicPr>
        <p:blipFill rotWithShape="1">
          <a:blip r:embed="rId8">
            <a:extLst>
              <a:ext uri="{28A0092B-C50C-407E-A947-70E740481C1C}">
                <a14:useLocalDpi xmlns:a14="http://schemas.microsoft.com/office/drawing/2010/main" val="0"/>
              </a:ext>
            </a:extLst>
          </a:blip>
          <a:srcRect t="3840" b="4521"/>
          <a:stretch/>
        </p:blipFill>
        <p:spPr bwMode="auto">
          <a:xfrm>
            <a:off x="7457093" y="2590800"/>
            <a:ext cx="1541652" cy="178072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fbisvr1\Company\01-ACTIVE PROJECTS\ZZZ-LID COMPETITION\00-PRESENTATION BOARD\3d canal.tif"/>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257753" y="1236305"/>
            <a:ext cx="5107802" cy="278288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8100" y="3806740"/>
            <a:ext cx="1447800" cy="1892826"/>
          </a:xfrm>
          <a:prstGeom prst="rect">
            <a:avLst/>
          </a:prstGeom>
          <a:noFill/>
        </p:spPr>
        <p:txBody>
          <a:bodyPr wrap="square" rtlCol="0">
            <a:spAutoFit/>
          </a:bodyPr>
          <a:lstStyle/>
          <a:p>
            <a:r>
              <a:rPr lang="en-US" sz="900" u="sng" dirty="0" smtClean="0">
                <a:solidFill>
                  <a:schemeClr val="bg1"/>
                </a:solidFill>
              </a:rPr>
              <a:t>Plant Species</a:t>
            </a:r>
            <a:r>
              <a:rPr lang="en-US" sz="900" dirty="0" smtClean="0">
                <a:solidFill>
                  <a:schemeClr val="bg1"/>
                </a:solidFill>
              </a:rPr>
              <a:t>:</a:t>
            </a:r>
          </a:p>
          <a:p>
            <a:r>
              <a:rPr lang="en-US" sz="900" dirty="0" smtClean="0">
                <a:solidFill>
                  <a:schemeClr val="bg1"/>
                </a:solidFill>
              </a:rPr>
              <a:t>River </a:t>
            </a:r>
            <a:r>
              <a:rPr lang="en-US" sz="900" dirty="0">
                <a:solidFill>
                  <a:schemeClr val="bg1"/>
                </a:solidFill>
              </a:rPr>
              <a:t>Birch</a:t>
            </a:r>
          </a:p>
          <a:p>
            <a:r>
              <a:rPr lang="en-US" sz="900" dirty="0">
                <a:solidFill>
                  <a:schemeClr val="bg1"/>
                </a:solidFill>
              </a:rPr>
              <a:t>Red Maple</a:t>
            </a:r>
          </a:p>
          <a:p>
            <a:r>
              <a:rPr lang="en-US" sz="900" dirty="0">
                <a:solidFill>
                  <a:schemeClr val="bg1"/>
                </a:solidFill>
              </a:rPr>
              <a:t>Big Bluestem </a:t>
            </a:r>
          </a:p>
          <a:p>
            <a:r>
              <a:rPr lang="en-US" sz="900" dirty="0">
                <a:solidFill>
                  <a:schemeClr val="bg1"/>
                </a:solidFill>
              </a:rPr>
              <a:t>Little Bluestem </a:t>
            </a:r>
          </a:p>
          <a:p>
            <a:r>
              <a:rPr lang="en-US" sz="900" dirty="0">
                <a:solidFill>
                  <a:schemeClr val="bg1"/>
                </a:solidFill>
              </a:rPr>
              <a:t>Switchgrass </a:t>
            </a:r>
          </a:p>
          <a:p>
            <a:r>
              <a:rPr lang="en-US" sz="900" dirty="0">
                <a:solidFill>
                  <a:schemeClr val="bg1"/>
                </a:solidFill>
              </a:rPr>
              <a:t>Foxglove Beardtongue </a:t>
            </a:r>
          </a:p>
          <a:p>
            <a:r>
              <a:rPr lang="en-US" sz="900" dirty="0">
                <a:solidFill>
                  <a:schemeClr val="bg1"/>
                </a:solidFill>
              </a:rPr>
              <a:t>Fragrant Sumac </a:t>
            </a:r>
          </a:p>
          <a:p>
            <a:r>
              <a:rPr lang="en-US" sz="900" dirty="0">
                <a:solidFill>
                  <a:schemeClr val="bg1"/>
                </a:solidFill>
              </a:rPr>
              <a:t>Red Beardtongue </a:t>
            </a:r>
          </a:p>
          <a:p>
            <a:r>
              <a:rPr lang="en-US" sz="900" dirty="0">
                <a:solidFill>
                  <a:schemeClr val="bg1"/>
                </a:solidFill>
              </a:rPr>
              <a:t>Blue Wood Aster </a:t>
            </a:r>
          </a:p>
          <a:p>
            <a:r>
              <a:rPr lang="en-US" sz="900" dirty="0">
                <a:solidFill>
                  <a:schemeClr val="bg1"/>
                </a:solidFill>
              </a:rPr>
              <a:t>Heartleaf Bergenias </a:t>
            </a:r>
          </a:p>
          <a:p>
            <a:r>
              <a:rPr lang="en-US" sz="900" dirty="0">
                <a:solidFill>
                  <a:schemeClr val="bg1"/>
                </a:solidFill>
              </a:rPr>
              <a:t>Canna Lily</a:t>
            </a:r>
          </a:p>
          <a:p>
            <a:endParaRPr lang="en-US" sz="900" dirty="0">
              <a:latin typeface="Century Gothic" panose="020B0502020202020204" pitchFamily="34" charset="0"/>
            </a:endParaRPr>
          </a:p>
        </p:txBody>
      </p:sp>
      <p:sp>
        <p:nvSpPr>
          <p:cNvPr id="16" name="TextBox 15"/>
          <p:cNvSpPr txBox="1"/>
          <p:nvPr/>
        </p:nvSpPr>
        <p:spPr>
          <a:xfrm>
            <a:off x="0" y="6550223"/>
            <a:ext cx="1676400" cy="307777"/>
          </a:xfrm>
          <a:prstGeom prst="rect">
            <a:avLst/>
          </a:prstGeom>
          <a:noFill/>
        </p:spPr>
        <p:txBody>
          <a:bodyPr wrap="square" rtlCol="0">
            <a:spAutoFit/>
          </a:bodyPr>
          <a:lstStyle/>
          <a:p>
            <a:r>
              <a:rPr lang="en-US" sz="1400" b="0" dirty="0" smtClean="0">
                <a:solidFill>
                  <a:schemeClr val="bg1"/>
                </a:solidFill>
                <a:latin typeface="Century Gothic" panose="020B0502020202020204" pitchFamily="34" charset="0"/>
                <a:cs typeface="Arial" panose="020B0604020202020204" pitchFamily="34" charset="0"/>
              </a:rPr>
              <a:t>PEARL DISTRICT</a:t>
            </a:r>
            <a:endParaRPr lang="en-US" sz="1400" b="0" dirty="0">
              <a:solidFill>
                <a:schemeClr val="bg1"/>
              </a:solidFill>
              <a:latin typeface="Century Gothic" panose="020B0502020202020204" pitchFamily="34" charset="0"/>
              <a:cs typeface="Arial" panose="020B0604020202020204" pitchFamily="34" charset="0"/>
            </a:endParaRPr>
          </a:p>
        </p:txBody>
      </p:sp>
    </p:spTree>
    <p:extLst>
      <p:ext uri="{BB962C8B-B14F-4D97-AF65-F5344CB8AC3E}">
        <p14:creationId xmlns:p14="http://schemas.microsoft.com/office/powerpoint/2010/main" val="329300028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8"/>
          <p:cNvSpPr/>
          <p:nvPr/>
        </p:nvSpPr>
        <p:spPr>
          <a:xfrm>
            <a:off x="7359119" y="-1428809"/>
            <a:ext cx="2362200" cy="2362200"/>
          </a:xfrm>
          <a:prstGeom prst="ellipse">
            <a:avLst/>
          </a:prstGeom>
          <a:blipFill>
            <a:blip r:embed="rId2"/>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b="1" dirty="0">
              <a:solidFill>
                <a:schemeClr val="bg1">
                  <a:lumMod val="85000"/>
                </a:schemeClr>
              </a:solidFill>
            </a:endParaRPr>
          </a:p>
        </p:txBody>
      </p:sp>
      <p:pic>
        <p:nvPicPr>
          <p:cNvPr id="3074" name="Picture 2" descr="\\fbisvr1\Company\01-ACTIVE PROJECTS\ZZZ-LID COMPETITION\00-POWERPOINT\IMAGE - SLIDE 4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10200" y="2631021"/>
            <a:ext cx="3802588" cy="380725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752600" y="418981"/>
            <a:ext cx="5334000" cy="400110"/>
          </a:xfrm>
          <a:prstGeom prst="rect">
            <a:avLst/>
          </a:prstGeom>
          <a:noFill/>
        </p:spPr>
        <p:txBody>
          <a:bodyPr wrap="square" rtlCol="0">
            <a:spAutoFit/>
          </a:bodyPr>
          <a:lstStyle/>
          <a:p>
            <a:r>
              <a:rPr lang="en-US" sz="2000" dirty="0" smtClean="0">
                <a:latin typeface="Century Gothic" panose="020B0502020202020204" pitchFamily="34" charset="0"/>
              </a:rPr>
              <a:t>HYDROLOGIC METHODOLOGY</a:t>
            </a:r>
            <a:endParaRPr lang="en-US" sz="2000" dirty="0">
              <a:latin typeface="Century Gothic" panose="020B0502020202020204" pitchFamily="34" charset="0"/>
            </a:endParaRPr>
          </a:p>
        </p:txBody>
      </p:sp>
      <p:sp>
        <p:nvSpPr>
          <p:cNvPr id="7" name="TextBox 6"/>
          <p:cNvSpPr txBox="1"/>
          <p:nvPr/>
        </p:nvSpPr>
        <p:spPr>
          <a:xfrm>
            <a:off x="381000" y="5715000"/>
            <a:ext cx="1371600" cy="1446550"/>
          </a:xfrm>
          <a:prstGeom prst="rect">
            <a:avLst/>
          </a:prstGeom>
          <a:noFill/>
        </p:spPr>
        <p:txBody>
          <a:bodyPr wrap="square" rtlCol="0">
            <a:spAutoFit/>
          </a:bodyPr>
          <a:lstStyle/>
          <a:p>
            <a:r>
              <a:rPr lang="en-US" sz="8800" b="1" spc="-300" dirty="0" smtClean="0">
                <a:solidFill>
                  <a:schemeClr val="bg2">
                    <a:lumMod val="10000"/>
                  </a:schemeClr>
                </a:solidFill>
                <a:latin typeface="Century Gothic" panose="020B0502020202020204" pitchFamily="34" charset="0"/>
              </a:rPr>
              <a:t>21</a:t>
            </a:r>
            <a:endParaRPr lang="en-US" sz="8800" b="1" spc="-300" dirty="0">
              <a:solidFill>
                <a:schemeClr val="bg2">
                  <a:lumMod val="10000"/>
                </a:schemeClr>
              </a:solidFill>
              <a:latin typeface="Century Gothic" panose="020B0502020202020204" pitchFamily="34" charset="0"/>
            </a:endParaRPr>
          </a:p>
        </p:txBody>
      </p:sp>
      <p:sp>
        <p:nvSpPr>
          <p:cNvPr id="4" name="TextBox 3"/>
          <p:cNvSpPr txBox="1"/>
          <p:nvPr/>
        </p:nvSpPr>
        <p:spPr>
          <a:xfrm>
            <a:off x="1905000" y="876241"/>
            <a:ext cx="6781800" cy="5586145"/>
          </a:xfrm>
          <a:prstGeom prst="rect">
            <a:avLst/>
          </a:prstGeom>
          <a:noFill/>
        </p:spPr>
        <p:txBody>
          <a:bodyPr wrap="square" rtlCol="0">
            <a:spAutoFit/>
          </a:bodyPr>
          <a:lstStyle/>
          <a:p>
            <a:r>
              <a:rPr lang="en-US" sz="1100" dirty="0">
                <a:latin typeface="Century Gothic" panose="020B0502020202020204" pitchFamily="34" charset="0"/>
              </a:rPr>
              <a:t>The hydrological analysis of the Pearl District development compares our proposed LID design with the existing conditions and with </a:t>
            </a:r>
            <a:r>
              <a:rPr lang="en-US" sz="1100" dirty="0" smtClean="0">
                <a:latin typeface="Century Gothic" panose="020B0502020202020204" pitchFamily="34" charset="0"/>
              </a:rPr>
              <a:t>the site </a:t>
            </a:r>
            <a:r>
              <a:rPr lang="en-US" sz="1100" dirty="0">
                <a:latin typeface="Century Gothic" panose="020B0502020202020204" pitchFamily="34" charset="0"/>
              </a:rPr>
              <a:t>if it was in its natural, pre-developed state.</a:t>
            </a:r>
          </a:p>
          <a:p>
            <a:r>
              <a:rPr lang="en-US" sz="1100" dirty="0">
                <a:latin typeface="Century Gothic" panose="020B0502020202020204" pitchFamily="34" charset="0"/>
              </a:rPr>
              <a:t> </a:t>
            </a:r>
          </a:p>
          <a:p>
            <a:r>
              <a:rPr lang="en-US" sz="1100" dirty="0">
                <a:latin typeface="Century Gothic" panose="020B0502020202020204" pitchFamily="34" charset="0"/>
              </a:rPr>
              <a:t>The goal of our LID design is to achieve a fully developed site that reduces stormwater runoff flow rates to near pre-development rates while remaining economically feasible and providing opportunities for a vibrant, mixed use development. </a:t>
            </a:r>
          </a:p>
          <a:p>
            <a:r>
              <a:rPr lang="en-US" sz="1100" dirty="0">
                <a:latin typeface="Century Gothic" panose="020B0502020202020204" pitchFamily="34" charset="0"/>
              </a:rPr>
              <a:t> </a:t>
            </a:r>
          </a:p>
          <a:p>
            <a:r>
              <a:rPr lang="en-US" sz="1100" dirty="0">
                <a:latin typeface="Century Gothic" panose="020B0502020202020204" pitchFamily="34" charset="0"/>
              </a:rPr>
              <a:t>The site was analyzed using Natural Resources Conservation Services (NRCS) formulas to calculate storm runoff volume, peak rates of discharge, and storage volumes.</a:t>
            </a:r>
          </a:p>
          <a:p>
            <a:r>
              <a:rPr lang="en-US" sz="1100" dirty="0">
                <a:latin typeface="Century Gothic" panose="020B0502020202020204" pitchFamily="34" charset="0"/>
              </a:rPr>
              <a:t> </a:t>
            </a:r>
          </a:p>
          <a:p>
            <a:r>
              <a:rPr lang="en-US" sz="1100" dirty="0">
                <a:latin typeface="Century Gothic" panose="020B0502020202020204" pitchFamily="34" charset="0"/>
              </a:rPr>
              <a:t>Stormwater Depths (from City of Tulsa)</a:t>
            </a:r>
          </a:p>
          <a:p>
            <a:pPr lvl="1"/>
            <a:r>
              <a:rPr lang="en-US" sz="1100" u="sng" dirty="0">
                <a:latin typeface="Century Gothic" panose="020B0502020202020204" pitchFamily="34" charset="0"/>
              </a:rPr>
              <a:t>24 Hour Precipitation</a:t>
            </a:r>
            <a:endParaRPr lang="en-US" sz="1100" dirty="0">
              <a:latin typeface="Century Gothic" panose="020B0502020202020204" pitchFamily="34" charset="0"/>
            </a:endParaRPr>
          </a:p>
          <a:p>
            <a:pPr lvl="1"/>
            <a:r>
              <a:rPr lang="en-US" sz="1100" dirty="0">
                <a:latin typeface="Century Gothic" panose="020B0502020202020204" pitchFamily="34" charset="0"/>
              </a:rPr>
              <a:t>5-year 	4.98”</a:t>
            </a:r>
          </a:p>
          <a:p>
            <a:pPr lvl="1"/>
            <a:r>
              <a:rPr lang="en-US" sz="1100" dirty="0">
                <a:latin typeface="Century Gothic" panose="020B0502020202020204" pitchFamily="34" charset="0"/>
              </a:rPr>
              <a:t>10-year	6.04”</a:t>
            </a:r>
          </a:p>
          <a:p>
            <a:pPr lvl="1"/>
            <a:r>
              <a:rPr lang="en-US" sz="1100" dirty="0">
                <a:latin typeface="Century Gothic" panose="020B0502020202020204" pitchFamily="34" charset="0"/>
              </a:rPr>
              <a:t>100-year	8.75”</a:t>
            </a:r>
          </a:p>
          <a:p>
            <a:r>
              <a:rPr lang="en-US" sz="1100" dirty="0">
                <a:latin typeface="Century Gothic" panose="020B0502020202020204" pitchFamily="34" charset="0"/>
              </a:rPr>
              <a:t> </a:t>
            </a:r>
          </a:p>
          <a:p>
            <a:r>
              <a:rPr lang="en-US" sz="1100" b="1" u="sng" dirty="0" smtClean="0">
                <a:latin typeface="Century Gothic" panose="020B0502020202020204" pitchFamily="34" charset="0"/>
              </a:rPr>
              <a:t>SCS </a:t>
            </a:r>
            <a:r>
              <a:rPr lang="en-US" sz="1100" b="1" u="sng" dirty="0">
                <a:latin typeface="Century Gothic" panose="020B0502020202020204" pitchFamily="34" charset="0"/>
              </a:rPr>
              <a:t>EQUATION</a:t>
            </a:r>
            <a:endParaRPr lang="en-US" sz="1100" dirty="0">
              <a:latin typeface="Century Gothic" panose="020B0502020202020204" pitchFamily="34" charset="0"/>
            </a:endParaRPr>
          </a:p>
          <a:p>
            <a:r>
              <a:rPr lang="en-US" sz="1100" b="1" dirty="0">
                <a:latin typeface="Century Gothic" panose="020B0502020202020204" pitchFamily="34" charset="0"/>
              </a:rPr>
              <a:t>P</a:t>
            </a:r>
            <a:r>
              <a:rPr lang="en-US" sz="900" b="1" dirty="0">
                <a:latin typeface="Century Gothic" panose="020B0502020202020204" pitchFamily="34" charset="0"/>
              </a:rPr>
              <a:t>e</a:t>
            </a:r>
            <a:r>
              <a:rPr lang="en-US" sz="1100" b="1" dirty="0">
                <a:latin typeface="Century Gothic" panose="020B0502020202020204" pitchFamily="34" charset="0"/>
              </a:rPr>
              <a:t> = (P – 0.2 S)2 / (P + 0.85)</a:t>
            </a:r>
            <a:endParaRPr lang="en-US" sz="1100" dirty="0">
              <a:latin typeface="Century Gothic" panose="020B0502020202020204" pitchFamily="34" charset="0"/>
            </a:endParaRPr>
          </a:p>
          <a:p>
            <a:r>
              <a:rPr lang="en-US" sz="1100" b="1" dirty="0">
                <a:latin typeface="Century Gothic" panose="020B0502020202020204" pitchFamily="34" charset="0"/>
              </a:rPr>
              <a:t>S   = (1000 /  CN) – 10</a:t>
            </a:r>
            <a:endParaRPr lang="en-US" sz="1100" dirty="0">
              <a:latin typeface="Century Gothic" panose="020B0502020202020204" pitchFamily="34" charset="0"/>
            </a:endParaRPr>
          </a:p>
          <a:p>
            <a:r>
              <a:rPr lang="en-US" sz="800" dirty="0">
                <a:latin typeface="Century Gothic" panose="020B0502020202020204" pitchFamily="34" charset="0"/>
              </a:rPr>
              <a:t> </a:t>
            </a:r>
          </a:p>
          <a:p>
            <a:pPr marL="457200" indent="-457200"/>
            <a:r>
              <a:rPr lang="en-US" sz="1100" dirty="0">
                <a:latin typeface="Century Gothic" panose="020B0502020202020204" pitchFamily="34" charset="0"/>
              </a:rPr>
              <a:t>P </a:t>
            </a:r>
            <a:r>
              <a:rPr lang="en-US" sz="1100" dirty="0" smtClean="0">
                <a:latin typeface="Century Gothic" panose="020B0502020202020204" pitchFamily="34" charset="0"/>
              </a:rPr>
              <a:t>	</a:t>
            </a:r>
            <a:r>
              <a:rPr lang="en-US" sz="1100" i="1" dirty="0" smtClean="0">
                <a:latin typeface="Century Gothic" panose="020B0502020202020204" pitchFamily="34" charset="0"/>
              </a:rPr>
              <a:t>the </a:t>
            </a:r>
            <a:r>
              <a:rPr lang="en-US" sz="1100" i="1" dirty="0">
                <a:latin typeface="Century Gothic" panose="020B0502020202020204" pitchFamily="34" charset="0"/>
              </a:rPr>
              <a:t>magnitude of the storm event (inches)</a:t>
            </a:r>
            <a:endParaRPr lang="en-US" sz="1100" dirty="0">
              <a:latin typeface="Century Gothic" panose="020B0502020202020204" pitchFamily="34" charset="0"/>
            </a:endParaRPr>
          </a:p>
          <a:p>
            <a:pPr marL="457200" indent="-457200"/>
            <a:r>
              <a:rPr lang="en-US" sz="1100" dirty="0">
                <a:latin typeface="Century Gothic" panose="020B0502020202020204" pitchFamily="34" charset="0"/>
              </a:rPr>
              <a:t>P</a:t>
            </a:r>
            <a:r>
              <a:rPr lang="en-US" sz="900" dirty="0">
                <a:latin typeface="Century Gothic" panose="020B0502020202020204" pitchFamily="34" charset="0"/>
              </a:rPr>
              <a:t>e</a:t>
            </a:r>
            <a:r>
              <a:rPr lang="en-US" sz="1100" dirty="0">
                <a:latin typeface="Century Gothic" panose="020B0502020202020204" pitchFamily="34" charset="0"/>
              </a:rPr>
              <a:t> 	</a:t>
            </a:r>
            <a:r>
              <a:rPr lang="en-US" sz="1100" i="1" dirty="0">
                <a:latin typeface="Century Gothic" panose="020B0502020202020204" pitchFamily="34" charset="0"/>
              </a:rPr>
              <a:t>the runoff </a:t>
            </a:r>
            <a:r>
              <a:rPr lang="en-US" sz="1100" i="1" dirty="0" smtClean="0">
                <a:latin typeface="Century Gothic" panose="020B0502020202020204" pitchFamily="34" charset="0"/>
              </a:rPr>
              <a:t>from </a:t>
            </a:r>
            <a:r>
              <a:rPr lang="en-US" sz="1100" i="1" dirty="0">
                <a:latin typeface="Century Gothic" panose="020B0502020202020204" pitchFamily="34" charset="0"/>
              </a:rPr>
              <a:t>the storm event (inches)</a:t>
            </a:r>
            <a:endParaRPr lang="en-US" sz="1100" dirty="0">
              <a:latin typeface="Century Gothic" panose="020B0502020202020204" pitchFamily="34" charset="0"/>
            </a:endParaRPr>
          </a:p>
          <a:p>
            <a:pPr marL="457200" indent="-457200"/>
            <a:r>
              <a:rPr lang="en-US" sz="1100" dirty="0">
                <a:latin typeface="Century Gothic" panose="020B0502020202020204" pitchFamily="34" charset="0"/>
              </a:rPr>
              <a:t>S 	</a:t>
            </a:r>
            <a:r>
              <a:rPr lang="en-US" sz="1100" i="1" dirty="0">
                <a:latin typeface="Century Gothic" panose="020B0502020202020204" pitchFamily="34" charset="0"/>
              </a:rPr>
              <a:t>the potential maximum retention (inches)</a:t>
            </a:r>
            <a:endParaRPr lang="en-US" sz="1100" dirty="0">
              <a:latin typeface="Century Gothic" panose="020B0502020202020204" pitchFamily="34" charset="0"/>
            </a:endParaRPr>
          </a:p>
          <a:p>
            <a:pPr marL="457200" indent="-457200"/>
            <a:r>
              <a:rPr lang="en-US" sz="1100" dirty="0">
                <a:latin typeface="Century Gothic" panose="020B0502020202020204" pitchFamily="34" charset="0"/>
              </a:rPr>
              <a:t>CN 	</a:t>
            </a:r>
            <a:r>
              <a:rPr lang="en-US" sz="1100" i="1" dirty="0">
                <a:latin typeface="Century Gothic" panose="020B0502020202020204" pitchFamily="34" charset="0"/>
              </a:rPr>
              <a:t>the site curve number</a:t>
            </a:r>
            <a:endParaRPr lang="en-US" sz="1100" dirty="0">
              <a:latin typeface="Century Gothic" panose="020B0502020202020204" pitchFamily="34" charset="0"/>
            </a:endParaRPr>
          </a:p>
          <a:p>
            <a:pPr marL="457200" indent="-457200"/>
            <a:r>
              <a:rPr lang="en-US" sz="1100" b="1" dirty="0">
                <a:latin typeface="Century Gothic" panose="020B0502020202020204" pitchFamily="34" charset="0"/>
              </a:rPr>
              <a:t> </a:t>
            </a:r>
            <a:endParaRPr lang="en-US" sz="1100" b="1" dirty="0" smtClean="0">
              <a:latin typeface="Century Gothic" panose="020B0502020202020204" pitchFamily="34" charset="0"/>
            </a:endParaRPr>
          </a:p>
          <a:p>
            <a:pPr marL="457200" indent="-457200"/>
            <a:endParaRPr lang="en-US" sz="1100" dirty="0">
              <a:latin typeface="Century Gothic" panose="020B0502020202020204" pitchFamily="34" charset="0"/>
            </a:endParaRPr>
          </a:p>
          <a:p>
            <a:pPr marL="457200" indent="-457200"/>
            <a:r>
              <a:rPr lang="en-US" sz="1100" b="1" u="sng" dirty="0">
                <a:latin typeface="Century Gothic" panose="020B0502020202020204" pitchFamily="34" charset="0"/>
              </a:rPr>
              <a:t>CURVE NUMBER EQUATION</a:t>
            </a:r>
            <a:endParaRPr lang="en-US" sz="1100" dirty="0">
              <a:latin typeface="Century Gothic" panose="020B0502020202020204" pitchFamily="34" charset="0"/>
            </a:endParaRPr>
          </a:p>
          <a:p>
            <a:pPr marL="457200" indent="-457200"/>
            <a:r>
              <a:rPr lang="en-US" sz="1100" b="1" dirty="0">
                <a:latin typeface="Century Gothic" panose="020B0502020202020204" pitchFamily="34" charset="0"/>
              </a:rPr>
              <a:t>CNC = (CN1 A1 + CN2 A2 … + CNj Aj) / (A1 + A2 … + Aj)</a:t>
            </a:r>
            <a:endParaRPr lang="en-US" sz="1100" dirty="0">
              <a:latin typeface="Century Gothic" panose="020B0502020202020204" pitchFamily="34" charset="0"/>
            </a:endParaRPr>
          </a:p>
          <a:p>
            <a:pPr marL="457200" indent="-457200"/>
            <a:endParaRPr lang="en-US" sz="800" dirty="0" smtClean="0">
              <a:latin typeface="Century Gothic" panose="020B0502020202020204" pitchFamily="34" charset="0"/>
            </a:endParaRPr>
          </a:p>
          <a:p>
            <a:pPr marL="457200" indent="-457200"/>
            <a:r>
              <a:rPr lang="en-US" sz="1100" dirty="0" smtClean="0">
                <a:latin typeface="Century Gothic" panose="020B0502020202020204" pitchFamily="34" charset="0"/>
              </a:rPr>
              <a:t>CNC </a:t>
            </a:r>
            <a:r>
              <a:rPr lang="en-US" sz="1100" dirty="0">
                <a:latin typeface="Century Gothic" panose="020B0502020202020204" pitchFamily="34" charset="0"/>
              </a:rPr>
              <a:t>	</a:t>
            </a:r>
            <a:r>
              <a:rPr lang="en-US" sz="1100" i="1" dirty="0">
                <a:latin typeface="Century Gothic" panose="020B0502020202020204" pitchFamily="34" charset="0"/>
              </a:rPr>
              <a:t>the Composite Curve Number (CN)</a:t>
            </a:r>
            <a:endParaRPr lang="en-US" sz="1100" dirty="0">
              <a:latin typeface="Century Gothic" panose="020B0502020202020204" pitchFamily="34" charset="0"/>
            </a:endParaRPr>
          </a:p>
          <a:p>
            <a:pPr marL="457200" indent="-457200"/>
            <a:r>
              <a:rPr lang="en-US" sz="1100" dirty="0">
                <a:latin typeface="Century Gothic" panose="020B0502020202020204" pitchFamily="34" charset="0"/>
              </a:rPr>
              <a:t>Aj 	</a:t>
            </a:r>
            <a:r>
              <a:rPr lang="en-US" sz="1100" i="1" dirty="0">
                <a:latin typeface="Century Gothic" panose="020B0502020202020204" pitchFamily="34" charset="0"/>
              </a:rPr>
              <a:t>the area of each land cover</a:t>
            </a:r>
            <a:endParaRPr lang="en-US" sz="1100" dirty="0">
              <a:latin typeface="Century Gothic" panose="020B0502020202020204" pitchFamily="34" charset="0"/>
            </a:endParaRPr>
          </a:p>
          <a:p>
            <a:pPr marL="457200" indent="-457200"/>
            <a:r>
              <a:rPr lang="en-US" sz="1100" dirty="0">
                <a:latin typeface="Century Gothic" panose="020B0502020202020204" pitchFamily="34" charset="0"/>
              </a:rPr>
              <a:t>CNj 	</a:t>
            </a:r>
            <a:r>
              <a:rPr lang="en-US" sz="1100" i="1" dirty="0">
                <a:latin typeface="Century Gothic" panose="020B0502020202020204" pitchFamily="34" charset="0"/>
              </a:rPr>
              <a:t>the curve number for each land </a:t>
            </a:r>
            <a:r>
              <a:rPr lang="en-US" sz="1100" i="1" dirty="0" smtClean="0">
                <a:latin typeface="Century Gothic" panose="020B0502020202020204" pitchFamily="34" charset="0"/>
              </a:rPr>
              <a:t>curve</a:t>
            </a:r>
            <a:endParaRPr lang="en-US" dirty="0">
              <a:latin typeface="Century Gothic" panose="020B0502020202020204" pitchFamily="34" charset="0"/>
            </a:endParaRPr>
          </a:p>
        </p:txBody>
      </p:sp>
      <p:sp>
        <p:nvSpPr>
          <p:cNvPr id="6" name="TextBox 5"/>
          <p:cNvSpPr txBox="1"/>
          <p:nvPr/>
        </p:nvSpPr>
        <p:spPr>
          <a:xfrm>
            <a:off x="7764988" y="10061"/>
            <a:ext cx="1447800" cy="923330"/>
          </a:xfrm>
          <a:prstGeom prst="rect">
            <a:avLst/>
          </a:prstGeom>
          <a:noFill/>
        </p:spPr>
        <p:txBody>
          <a:bodyPr wrap="square" rtlCol="0">
            <a:spAutoFit/>
          </a:bodyPr>
          <a:lstStyle/>
          <a:p>
            <a:r>
              <a:rPr lang="en-US" sz="900" dirty="0">
                <a:solidFill>
                  <a:schemeClr val="bg1"/>
                </a:solidFill>
                <a:latin typeface="Century Gothic" panose="020B0502020202020204" pitchFamily="34" charset="0"/>
              </a:rPr>
              <a:t>We won't have a society if we destroy the environment.</a:t>
            </a:r>
          </a:p>
          <a:p>
            <a:r>
              <a:rPr lang="en-US" sz="900" dirty="0" smtClean="0">
                <a:solidFill>
                  <a:schemeClr val="bg1"/>
                </a:solidFill>
                <a:latin typeface="Century Gothic" panose="020B0502020202020204" pitchFamily="34" charset="0"/>
              </a:rPr>
              <a:t>- Margaret </a:t>
            </a:r>
            <a:r>
              <a:rPr lang="en-US" sz="900" dirty="0">
                <a:solidFill>
                  <a:schemeClr val="bg1"/>
                </a:solidFill>
                <a:latin typeface="Century Gothic" panose="020B0502020202020204" pitchFamily="34" charset="0"/>
              </a:rPr>
              <a:t>Mead</a:t>
            </a:r>
          </a:p>
          <a:p>
            <a:endParaRPr lang="en-US" dirty="0"/>
          </a:p>
        </p:txBody>
      </p:sp>
      <p:sp>
        <p:nvSpPr>
          <p:cNvPr id="8" name="TextBox 7"/>
          <p:cNvSpPr txBox="1"/>
          <p:nvPr/>
        </p:nvSpPr>
        <p:spPr>
          <a:xfrm>
            <a:off x="0" y="6550223"/>
            <a:ext cx="1676400" cy="307777"/>
          </a:xfrm>
          <a:prstGeom prst="rect">
            <a:avLst/>
          </a:prstGeom>
          <a:noFill/>
        </p:spPr>
        <p:txBody>
          <a:bodyPr wrap="square" rtlCol="0">
            <a:spAutoFit/>
          </a:bodyPr>
          <a:lstStyle/>
          <a:p>
            <a:r>
              <a:rPr lang="en-US" sz="1400" b="0" dirty="0" smtClean="0">
                <a:solidFill>
                  <a:schemeClr val="bg1"/>
                </a:solidFill>
                <a:latin typeface="Century Gothic" panose="020B0502020202020204" pitchFamily="34" charset="0"/>
                <a:cs typeface="Arial" panose="020B0604020202020204" pitchFamily="34" charset="0"/>
              </a:rPr>
              <a:t>PEARL DISTRICT</a:t>
            </a:r>
            <a:endParaRPr lang="en-US" sz="1400" b="0" dirty="0">
              <a:solidFill>
                <a:schemeClr val="bg1"/>
              </a:solidFill>
              <a:latin typeface="Century Gothic" panose="020B0502020202020204" pitchFamily="34" charset="0"/>
              <a:cs typeface="Arial" panose="020B0604020202020204" pitchFamily="34" charset="0"/>
            </a:endParaRPr>
          </a:p>
        </p:txBody>
      </p:sp>
      <p:pic>
        <p:nvPicPr>
          <p:cNvPr id="10" name="Picture 7" descr="http://www.protoneurope.org/main_images/pdf_logo/view">
            <a:hlinkClick r:id="rId4" action="ppaction://hlinkfile"/>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21933" y="6343215"/>
            <a:ext cx="360896" cy="360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2311404" y="6419418"/>
            <a:ext cx="2839239" cy="261610"/>
          </a:xfrm>
          <a:prstGeom prst="rect">
            <a:avLst/>
          </a:prstGeom>
        </p:spPr>
        <p:txBody>
          <a:bodyPr wrap="none">
            <a:spAutoFit/>
          </a:bodyPr>
          <a:lstStyle/>
          <a:p>
            <a:r>
              <a:rPr lang="en-US" sz="1100" i="1" dirty="0" smtClean="0">
                <a:latin typeface="Century Gothic" panose="020B0502020202020204" pitchFamily="34" charset="0"/>
              </a:rPr>
              <a:t>Link to detailed hydrologic justification.</a:t>
            </a:r>
            <a:endParaRPr lang="en-US" sz="1100" dirty="0"/>
          </a:p>
        </p:txBody>
      </p:sp>
    </p:spTree>
    <p:extLst>
      <p:ext uri="{BB962C8B-B14F-4D97-AF65-F5344CB8AC3E}">
        <p14:creationId xmlns:p14="http://schemas.microsoft.com/office/powerpoint/2010/main" val="307601054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52600" y="418981"/>
            <a:ext cx="5334000" cy="400110"/>
          </a:xfrm>
          <a:prstGeom prst="rect">
            <a:avLst/>
          </a:prstGeom>
          <a:noFill/>
        </p:spPr>
        <p:txBody>
          <a:bodyPr wrap="square" rtlCol="0">
            <a:spAutoFit/>
          </a:bodyPr>
          <a:lstStyle/>
          <a:p>
            <a:r>
              <a:rPr lang="en-US" sz="2000" dirty="0" smtClean="0">
                <a:latin typeface="Century Gothic" panose="020B0502020202020204" pitchFamily="34" charset="0"/>
              </a:rPr>
              <a:t>HYDROLOGIC </a:t>
            </a:r>
            <a:r>
              <a:rPr lang="en-US" sz="2000" dirty="0">
                <a:latin typeface="Century Gothic" panose="020B0502020202020204" pitchFamily="34" charset="0"/>
              </a:rPr>
              <a:t>R</a:t>
            </a:r>
            <a:r>
              <a:rPr lang="en-US" sz="2000" dirty="0" smtClean="0">
                <a:latin typeface="Century Gothic" panose="020B0502020202020204" pitchFamily="34" charset="0"/>
              </a:rPr>
              <a:t>ESULTS</a:t>
            </a:r>
            <a:endParaRPr lang="en-US" sz="2000" dirty="0">
              <a:latin typeface="Century Gothic" panose="020B0502020202020204" pitchFamily="34" charset="0"/>
            </a:endParaRPr>
          </a:p>
        </p:txBody>
      </p:sp>
      <p:sp>
        <p:nvSpPr>
          <p:cNvPr id="7" name="TextBox 6"/>
          <p:cNvSpPr txBox="1"/>
          <p:nvPr/>
        </p:nvSpPr>
        <p:spPr>
          <a:xfrm>
            <a:off x="381000" y="5715000"/>
            <a:ext cx="1371600" cy="1446550"/>
          </a:xfrm>
          <a:prstGeom prst="rect">
            <a:avLst/>
          </a:prstGeom>
          <a:noFill/>
        </p:spPr>
        <p:txBody>
          <a:bodyPr wrap="square" rtlCol="0">
            <a:spAutoFit/>
          </a:bodyPr>
          <a:lstStyle/>
          <a:p>
            <a:r>
              <a:rPr lang="en-US" sz="8800" b="1" spc="-300" dirty="0" smtClean="0">
                <a:solidFill>
                  <a:schemeClr val="bg2">
                    <a:lumMod val="10000"/>
                  </a:schemeClr>
                </a:solidFill>
                <a:latin typeface="Century Gothic" panose="020B0502020202020204" pitchFamily="34" charset="0"/>
              </a:rPr>
              <a:t>22</a:t>
            </a:r>
            <a:endParaRPr lang="en-US" sz="8800" b="1" spc="-300" dirty="0">
              <a:solidFill>
                <a:schemeClr val="bg2">
                  <a:lumMod val="10000"/>
                </a:schemeClr>
              </a:solidFill>
              <a:latin typeface="Century Gothic" panose="020B0502020202020204" pitchFamily="34" charset="0"/>
            </a:endParaRPr>
          </a:p>
        </p:txBody>
      </p:sp>
      <p:sp>
        <p:nvSpPr>
          <p:cNvPr id="6" name="TextBox 5"/>
          <p:cNvSpPr txBox="1"/>
          <p:nvPr/>
        </p:nvSpPr>
        <p:spPr>
          <a:xfrm>
            <a:off x="1905000" y="819090"/>
            <a:ext cx="6400800" cy="1277273"/>
          </a:xfrm>
          <a:prstGeom prst="rect">
            <a:avLst/>
          </a:prstGeom>
          <a:noFill/>
        </p:spPr>
        <p:txBody>
          <a:bodyPr wrap="square" rtlCol="0">
            <a:spAutoFit/>
          </a:bodyPr>
          <a:lstStyle/>
          <a:p>
            <a:r>
              <a:rPr lang="en-US" sz="1200" dirty="0" smtClean="0">
                <a:latin typeface="Century Gothic" panose="020B0502020202020204" pitchFamily="34" charset="0"/>
              </a:rPr>
              <a:t>The </a:t>
            </a:r>
            <a:r>
              <a:rPr lang="en-US" sz="1200" dirty="0">
                <a:latin typeface="Century Gothic" panose="020B0502020202020204" pitchFamily="34" charset="0"/>
              </a:rPr>
              <a:t>100-year Flow Rate Comparison indicates that the proposed LID design is significantly lower than the existing conditions (88.2 cfs versus 116 cfs), representing a flow rate reduction of approximately 74%.  The values of the LID are slightly less than they are under natural conditions.</a:t>
            </a:r>
          </a:p>
          <a:p>
            <a:r>
              <a:rPr lang="en-US" sz="1100" dirty="0"/>
              <a:t> </a:t>
            </a:r>
          </a:p>
          <a:p>
            <a:endParaRPr lang="en-US" dirty="0"/>
          </a:p>
        </p:txBody>
      </p:sp>
      <p:pic>
        <p:nvPicPr>
          <p:cNvPr id="2050" name="Picture 2" descr="C:\Users\RSAY\Desktop\Picture1.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1808162"/>
            <a:ext cx="6504586" cy="436403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124450" y="2488043"/>
            <a:ext cx="762000" cy="307777"/>
          </a:xfrm>
          <a:prstGeom prst="rect">
            <a:avLst/>
          </a:prstGeom>
          <a:noFill/>
        </p:spPr>
        <p:txBody>
          <a:bodyPr wrap="square" rtlCol="0">
            <a:spAutoFit/>
          </a:bodyPr>
          <a:lstStyle/>
          <a:p>
            <a:r>
              <a:rPr lang="en-US" sz="1400" dirty="0" smtClean="0">
                <a:latin typeface="Arial" panose="020B0604020202020204" pitchFamily="34" charset="0"/>
                <a:cs typeface="Arial" panose="020B0604020202020204" pitchFamily="34" charset="0"/>
              </a:rPr>
              <a:t>116.0</a:t>
            </a:r>
            <a:endParaRPr lang="en-US" sz="1400" dirty="0">
              <a:latin typeface="Arial" panose="020B0604020202020204" pitchFamily="34" charset="0"/>
              <a:cs typeface="Arial" panose="020B0604020202020204" pitchFamily="34" charset="0"/>
            </a:endParaRPr>
          </a:p>
        </p:txBody>
      </p:sp>
      <p:sp>
        <p:nvSpPr>
          <p:cNvPr id="8" name="TextBox 7"/>
          <p:cNvSpPr txBox="1"/>
          <p:nvPr/>
        </p:nvSpPr>
        <p:spPr>
          <a:xfrm>
            <a:off x="7010400" y="3257014"/>
            <a:ext cx="762000" cy="307777"/>
          </a:xfrm>
          <a:prstGeom prst="rect">
            <a:avLst/>
          </a:prstGeom>
          <a:noFill/>
        </p:spPr>
        <p:txBody>
          <a:bodyPr wrap="square" rtlCol="0">
            <a:spAutoFit/>
          </a:bodyPr>
          <a:lstStyle/>
          <a:p>
            <a:r>
              <a:rPr lang="en-US" sz="1400" dirty="0" smtClean="0">
                <a:latin typeface="Arial" panose="020B0604020202020204" pitchFamily="34" charset="0"/>
                <a:cs typeface="Arial" panose="020B0604020202020204" pitchFamily="34" charset="0"/>
              </a:rPr>
              <a:t>88.2</a:t>
            </a:r>
            <a:endParaRPr lang="en-US" sz="1400" dirty="0">
              <a:latin typeface="Arial" panose="020B0604020202020204" pitchFamily="34" charset="0"/>
              <a:cs typeface="Arial" panose="020B0604020202020204" pitchFamily="34" charset="0"/>
            </a:endParaRPr>
          </a:p>
        </p:txBody>
      </p:sp>
      <p:sp>
        <p:nvSpPr>
          <p:cNvPr id="9" name="TextBox 8"/>
          <p:cNvSpPr txBox="1"/>
          <p:nvPr/>
        </p:nvSpPr>
        <p:spPr>
          <a:xfrm>
            <a:off x="3276600" y="3254008"/>
            <a:ext cx="762000" cy="307777"/>
          </a:xfrm>
          <a:prstGeom prst="rect">
            <a:avLst/>
          </a:prstGeom>
          <a:noFill/>
        </p:spPr>
        <p:txBody>
          <a:bodyPr wrap="square" rtlCol="0">
            <a:spAutoFit/>
          </a:bodyPr>
          <a:lstStyle/>
          <a:p>
            <a:r>
              <a:rPr lang="en-US" sz="1400" dirty="0" smtClean="0">
                <a:latin typeface="Arial" panose="020B0604020202020204" pitchFamily="34" charset="0"/>
                <a:cs typeface="Arial" panose="020B0604020202020204" pitchFamily="34" charset="0"/>
              </a:rPr>
              <a:t>89.6</a:t>
            </a:r>
            <a:endParaRPr lang="en-US" sz="1400" dirty="0">
              <a:latin typeface="Arial" panose="020B0604020202020204" pitchFamily="34" charset="0"/>
              <a:cs typeface="Arial" panose="020B0604020202020204" pitchFamily="34" charset="0"/>
            </a:endParaRPr>
          </a:p>
        </p:txBody>
      </p:sp>
      <p:sp>
        <p:nvSpPr>
          <p:cNvPr id="10" name="TextBox 9"/>
          <p:cNvSpPr txBox="1"/>
          <p:nvPr/>
        </p:nvSpPr>
        <p:spPr>
          <a:xfrm>
            <a:off x="0" y="6550223"/>
            <a:ext cx="1676400" cy="307777"/>
          </a:xfrm>
          <a:prstGeom prst="rect">
            <a:avLst/>
          </a:prstGeom>
          <a:noFill/>
        </p:spPr>
        <p:txBody>
          <a:bodyPr wrap="square" rtlCol="0">
            <a:spAutoFit/>
          </a:bodyPr>
          <a:lstStyle/>
          <a:p>
            <a:r>
              <a:rPr lang="en-US" sz="1400" b="0" dirty="0" smtClean="0">
                <a:solidFill>
                  <a:schemeClr val="bg1"/>
                </a:solidFill>
                <a:latin typeface="Century Gothic" panose="020B0502020202020204" pitchFamily="34" charset="0"/>
                <a:cs typeface="Arial" panose="020B0604020202020204" pitchFamily="34" charset="0"/>
              </a:rPr>
              <a:t>PEARL DISTRICT</a:t>
            </a:r>
            <a:endParaRPr lang="en-US" sz="1400" b="0" dirty="0">
              <a:solidFill>
                <a:schemeClr val="bg1"/>
              </a:solidFill>
              <a:latin typeface="Century Gothic" panose="020B0502020202020204" pitchFamily="34" charset="0"/>
              <a:cs typeface="Arial" panose="020B0604020202020204" pitchFamily="34" charset="0"/>
            </a:endParaRPr>
          </a:p>
        </p:txBody>
      </p:sp>
      <p:pic>
        <p:nvPicPr>
          <p:cNvPr id="11" name="Picture 5" descr="http://www.astudentoftherealestategame.com/?p=1524">
            <a:hlinkClick r:id="rId3" action="ppaction://hlinkfile"/>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09800" y="6271587"/>
            <a:ext cx="333375"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p:nvPr/>
        </p:nvSpPr>
        <p:spPr>
          <a:xfrm>
            <a:off x="2594978" y="6312590"/>
            <a:ext cx="2545890" cy="261610"/>
          </a:xfrm>
          <a:prstGeom prst="rect">
            <a:avLst/>
          </a:prstGeom>
        </p:spPr>
        <p:txBody>
          <a:bodyPr wrap="none">
            <a:spAutoFit/>
          </a:bodyPr>
          <a:lstStyle/>
          <a:p>
            <a:r>
              <a:rPr lang="en-US" sz="1100" i="1" dirty="0" smtClean="0">
                <a:latin typeface="Century Gothic" panose="020B0502020202020204" pitchFamily="34" charset="0"/>
              </a:rPr>
              <a:t>Link to detailed hydrologic graphs.</a:t>
            </a:r>
            <a:endParaRPr lang="en-US" sz="1100" dirty="0"/>
          </a:p>
        </p:txBody>
      </p:sp>
    </p:spTree>
    <p:extLst>
      <p:ext uri="{BB962C8B-B14F-4D97-AF65-F5344CB8AC3E}">
        <p14:creationId xmlns:p14="http://schemas.microsoft.com/office/powerpoint/2010/main" val="379171382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8"/>
          <p:cNvSpPr/>
          <p:nvPr/>
        </p:nvSpPr>
        <p:spPr>
          <a:xfrm>
            <a:off x="-685800" y="-762119"/>
            <a:ext cx="2362200" cy="2362200"/>
          </a:xfrm>
          <a:prstGeom prst="ellipse">
            <a:avLst/>
          </a:prstGeom>
          <a:blipFill>
            <a:blip r:embed="rId2"/>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b="1" dirty="0">
              <a:solidFill>
                <a:schemeClr val="bg1">
                  <a:lumMod val="85000"/>
                </a:schemeClr>
              </a:solidFill>
            </a:endParaRPr>
          </a:p>
        </p:txBody>
      </p:sp>
      <p:sp>
        <p:nvSpPr>
          <p:cNvPr id="2" name="TextBox 1"/>
          <p:cNvSpPr txBox="1"/>
          <p:nvPr/>
        </p:nvSpPr>
        <p:spPr>
          <a:xfrm>
            <a:off x="1752600" y="418981"/>
            <a:ext cx="5334000" cy="400110"/>
          </a:xfrm>
          <a:prstGeom prst="rect">
            <a:avLst/>
          </a:prstGeom>
          <a:noFill/>
        </p:spPr>
        <p:txBody>
          <a:bodyPr wrap="square" rtlCol="0">
            <a:spAutoFit/>
          </a:bodyPr>
          <a:lstStyle/>
          <a:p>
            <a:r>
              <a:rPr lang="en-US" sz="2000" dirty="0" smtClean="0">
                <a:latin typeface="Century Gothic" panose="020B0502020202020204" pitchFamily="34" charset="0"/>
              </a:rPr>
              <a:t>HYDROLOGIC </a:t>
            </a:r>
            <a:r>
              <a:rPr lang="en-US" sz="2000" dirty="0">
                <a:latin typeface="Century Gothic" panose="020B0502020202020204" pitchFamily="34" charset="0"/>
              </a:rPr>
              <a:t>R</a:t>
            </a:r>
            <a:r>
              <a:rPr lang="en-US" sz="2000" dirty="0" smtClean="0">
                <a:latin typeface="Century Gothic" panose="020B0502020202020204" pitchFamily="34" charset="0"/>
              </a:rPr>
              <a:t>ESULTS</a:t>
            </a:r>
            <a:endParaRPr lang="en-US" sz="2000" dirty="0">
              <a:latin typeface="Century Gothic" panose="020B0502020202020204" pitchFamily="34" charset="0"/>
            </a:endParaRPr>
          </a:p>
        </p:txBody>
      </p:sp>
      <p:sp>
        <p:nvSpPr>
          <p:cNvPr id="7" name="TextBox 6"/>
          <p:cNvSpPr txBox="1"/>
          <p:nvPr/>
        </p:nvSpPr>
        <p:spPr>
          <a:xfrm>
            <a:off x="381000" y="5715000"/>
            <a:ext cx="1371600" cy="1446550"/>
          </a:xfrm>
          <a:prstGeom prst="rect">
            <a:avLst/>
          </a:prstGeom>
          <a:noFill/>
        </p:spPr>
        <p:txBody>
          <a:bodyPr wrap="square" rtlCol="0">
            <a:spAutoFit/>
          </a:bodyPr>
          <a:lstStyle/>
          <a:p>
            <a:r>
              <a:rPr lang="en-US" sz="8800" b="1" spc="-300" dirty="0" smtClean="0">
                <a:solidFill>
                  <a:schemeClr val="bg2">
                    <a:lumMod val="10000"/>
                  </a:schemeClr>
                </a:solidFill>
                <a:latin typeface="Century Gothic" panose="020B0502020202020204" pitchFamily="34" charset="0"/>
              </a:rPr>
              <a:t>23</a:t>
            </a:r>
            <a:endParaRPr lang="en-US" sz="8800" b="1" spc="-300" dirty="0">
              <a:solidFill>
                <a:schemeClr val="bg2">
                  <a:lumMod val="10000"/>
                </a:schemeClr>
              </a:solidFill>
              <a:latin typeface="Century Gothic" panose="020B0502020202020204" pitchFamily="34" charset="0"/>
            </a:endParaRPr>
          </a:p>
        </p:txBody>
      </p:sp>
      <p:sp>
        <p:nvSpPr>
          <p:cNvPr id="5" name="TextBox 4"/>
          <p:cNvSpPr txBox="1"/>
          <p:nvPr/>
        </p:nvSpPr>
        <p:spPr>
          <a:xfrm>
            <a:off x="1905000" y="819091"/>
            <a:ext cx="6400800" cy="1384995"/>
          </a:xfrm>
          <a:prstGeom prst="rect">
            <a:avLst/>
          </a:prstGeom>
          <a:noFill/>
        </p:spPr>
        <p:txBody>
          <a:bodyPr wrap="square" rtlCol="0">
            <a:spAutoFit/>
          </a:bodyPr>
          <a:lstStyle/>
          <a:p>
            <a:r>
              <a:rPr lang="en-US" sz="1100" dirty="0" smtClean="0">
                <a:latin typeface="Century Gothic" panose="020B0502020202020204" pitchFamily="34" charset="0"/>
              </a:rPr>
              <a:t>The weighted Curve Numbers indicate that the proposed LID design is approximately 15% less than the Existing Conditions and slightly less than the natural or pre-existing conditions.</a:t>
            </a:r>
          </a:p>
          <a:p>
            <a:r>
              <a:rPr lang="en-US" sz="1100" dirty="0" smtClean="0">
                <a:latin typeface="Century Gothic" panose="020B0502020202020204" pitchFamily="34" charset="0"/>
              </a:rPr>
              <a:t> </a:t>
            </a:r>
          </a:p>
          <a:p>
            <a:r>
              <a:rPr lang="en-US" sz="1100" dirty="0" smtClean="0">
                <a:latin typeface="Century Gothic" panose="020B0502020202020204" pitchFamily="34" charset="0"/>
              </a:rPr>
              <a:t>Based on these calculations, the LID design will require less infrastructure to achieve greater stormwater control.  In addition, construction and maintenance costs of the stormwater system are reduced and water quality and control are improved.</a:t>
            </a:r>
          </a:p>
          <a:p>
            <a:endParaRPr lang="en-US" dirty="0"/>
          </a:p>
        </p:txBody>
      </p:sp>
      <p:sp>
        <p:nvSpPr>
          <p:cNvPr id="3" name="TextBox 2"/>
          <p:cNvSpPr txBox="1"/>
          <p:nvPr/>
        </p:nvSpPr>
        <p:spPr>
          <a:xfrm>
            <a:off x="19050" y="165065"/>
            <a:ext cx="1676400" cy="907941"/>
          </a:xfrm>
          <a:prstGeom prst="rect">
            <a:avLst/>
          </a:prstGeom>
          <a:noFill/>
        </p:spPr>
        <p:txBody>
          <a:bodyPr wrap="square" rtlCol="0">
            <a:spAutoFit/>
          </a:bodyPr>
          <a:lstStyle/>
          <a:p>
            <a:pPr defTabSz="923087">
              <a:defRPr/>
            </a:pPr>
            <a:endParaRPr lang="en-US" sz="900" dirty="0">
              <a:latin typeface="Century Gothic" panose="020B0502020202020204" pitchFamily="34" charset="0"/>
            </a:endParaRPr>
          </a:p>
          <a:p>
            <a:pPr defTabSz="923087">
              <a:defRPr/>
            </a:pPr>
            <a:r>
              <a:rPr lang="en-US" sz="1100" dirty="0">
                <a:solidFill>
                  <a:schemeClr val="bg1"/>
                </a:solidFill>
                <a:latin typeface="Century Gothic" panose="020B0502020202020204" pitchFamily="34" charset="0"/>
              </a:rPr>
              <a:t>“Water is the driving force in nature</a:t>
            </a:r>
            <a:r>
              <a:rPr lang="en-US" sz="1100" dirty="0" smtClean="0">
                <a:solidFill>
                  <a:schemeClr val="bg1"/>
                </a:solidFill>
                <a:latin typeface="Century Gothic" panose="020B0502020202020204" pitchFamily="34" charset="0"/>
              </a:rPr>
              <a:t>.”</a:t>
            </a:r>
          </a:p>
          <a:p>
            <a:pPr defTabSz="923087">
              <a:defRPr/>
            </a:pPr>
            <a:r>
              <a:rPr lang="en-US" sz="1100" dirty="0" smtClean="0">
                <a:solidFill>
                  <a:schemeClr val="bg1"/>
                </a:solidFill>
                <a:latin typeface="Century Gothic" panose="020B0502020202020204" pitchFamily="34" charset="0"/>
              </a:rPr>
              <a:t> </a:t>
            </a:r>
            <a:r>
              <a:rPr lang="en-US" sz="1100" dirty="0">
                <a:solidFill>
                  <a:schemeClr val="bg1"/>
                </a:solidFill>
                <a:latin typeface="Century Gothic" panose="020B0502020202020204" pitchFamily="34" charset="0"/>
              </a:rPr>
              <a:t>― Leonardo da Vinci </a:t>
            </a:r>
          </a:p>
          <a:p>
            <a:endParaRPr lang="en-US" sz="1100" dirty="0">
              <a:latin typeface="Century Gothic" panose="020B0502020202020204" pitchFamily="34" charset="0"/>
            </a:endParaRPr>
          </a:p>
        </p:txBody>
      </p:sp>
      <p:pic>
        <p:nvPicPr>
          <p:cNvPr id="1026" name="Picture 2" descr="\\fbisvr1\Company\01-ACTIVE PROJECTS\ZZZ-LID COMPETITION\00-POWERPOINT\7 Updated 031314.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2232660"/>
            <a:ext cx="6838357" cy="378713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0" y="6550223"/>
            <a:ext cx="1676400" cy="307777"/>
          </a:xfrm>
          <a:prstGeom prst="rect">
            <a:avLst/>
          </a:prstGeom>
          <a:noFill/>
        </p:spPr>
        <p:txBody>
          <a:bodyPr wrap="square" rtlCol="0">
            <a:spAutoFit/>
          </a:bodyPr>
          <a:lstStyle/>
          <a:p>
            <a:r>
              <a:rPr lang="en-US" sz="1400" b="0" dirty="0" smtClean="0">
                <a:solidFill>
                  <a:schemeClr val="bg1"/>
                </a:solidFill>
                <a:latin typeface="Century Gothic" panose="020B0502020202020204" pitchFamily="34" charset="0"/>
                <a:cs typeface="Arial" panose="020B0604020202020204" pitchFamily="34" charset="0"/>
              </a:rPr>
              <a:t>PEARL DISTRICT</a:t>
            </a:r>
            <a:endParaRPr lang="en-US" sz="1400" b="0" dirty="0">
              <a:solidFill>
                <a:schemeClr val="bg1"/>
              </a:solidFill>
              <a:latin typeface="Century Gothic" panose="020B0502020202020204" pitchFamily="34" charset="0"/>
              <a:cs typeface="Arial" panose="020B0604020202020204" pitchFamily="34" charset="0"/>
            </a:endParaRPr>
          </a:p>
        </p:txBody>
      </p:sp>
    </p:spTree>
    <p:extLst>
      <p:ext uri="{BB962C8B-B14F-4D97-AF65-F5344CB8AC3E}">
        <p14:creationId xmlns:p14="http://schemas.microsoft.com/office/powerpoint/2010/main" val="210519230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52600" y="421719"/>
            <a:ext cx="5334000" cy="400110"/>
          </a:xfrm>
          <a:prstGeom prst="rect">
            <a:avLst/>
          </a:prstGeom>
          <a:noFill/>
        </p:spPr>
        <p:txBody>
          <a:bodyPr wrap="square" rtlCol="0">
            <a:spAutoFit/>
          </a:bodyPr>
          <a:lstStyle/>
          <a:p>
            <a:r>
              <a:rPr lang="en-US" sz="2000" b="1" dirty="0" smtClean="0">
                <a:latin typeface="Century Gothic" panose="020B0502020202020204" pitchFamily="34" charset="0"/>
              </a:rPr>
              <a:t>ECONOMIC EVALUATION</a:t>
            </a:r>
            <a:endParaRPr lang="en-US" sz="2000" b="1" dirty="0">
              <a:latin typeface="Century Gothic" panose="020B0502020202020204" pitchFamily="34" charset="0"/>
            </a:endParaRPr>
          </a:p>
        </p:txBody>
      </p:sp>
      <p:sp>
        <p:nvSpPr>
          <p:cNvPr id="3" name="TextBox 2"/>
          <p:cNvSpPr txBox="1"/>
          <p:nvPr/>
        </p:nvSpPr>
        <p:spPr>
          <a:xfrm>
            <a:off x="1828800" y="878919"/>
            <a:ext cx="7162800" cy="2492990"/>
          </a:xfrm>
          <a:prstGeom prst="rect">
            <a:avLst/>
          </a:prstGeom>
          <a:noFill/>
        </p:spPr>
        <p:txBody>
          <a:bodyPr wrap="square" rtlCol="0">
            <a:spAutoFit/>
          </a:bodyPr>
          <a:lstStyle/>
          <a:p>
            <a:r>
              <a:rPr lang="en-US" i="1" dirty="0" smtClean="0">
                <a:latin typeface="Century Gothic" panose="020B0502020202020204" pitchFamily="34" charset="0"/>
              </a:rPr>
              <a:t>CONVENTIONAL DESIGN versus LID</a:t>
            </a:r>
          </a:p>
          <a:p>
            <a:endParaRPr lang="en-US" sz="1200" i="1" dirty="0">
              <a:latin typeface="Century Gothic" panose="020B0502020202020204" pitchFamily="34" charset="0"/>
            </a:endParaRPr>
          </a:p>
          <a:p>
            <a:r>
              <a:rPr lang="en-US" sz="1200" b="1" i="1" dirty="0" smtClean="0">
                <a:latin typeface="Century Gothic" panose="020B0502020202020204" pitchFamily="34" charset="0"/>
              </a:rPr>
              <a:t>Additional Economic Factors:</a:t>
            </a:r>
          </a:p>
          <a:p>
            <a:pPr marL="171450" indent="-171450">
              <a:lnSpc>
                <a:spcPct val="200000"/>
              </a:lnSpc>
              <a:buFont typeface="Arial" panose="020B0604020202020204" pitchFamily="34" charset="0"/>
              <a:buChar char="•"/>
            </a:pPr>
            <a:r>
              <a:rPr lang="en-US" sz="1100" i="1" dirty="0" smtClean="0">
                <a:latin typeface="Century Gothic" panose="020B0502020202020204" pitchFamily="34" charset="0"/>
              </a:rPr>
              <a:t>Reduces downstream drainage infrastructure requirements.</a:t>
            </a:r>
          </a:p>
          <a:p>
            <a:pPr marL="171450" indent="-171450">
              <a:lnSpc>
                <a:spcPct val="200000"/>
              </a:lnSpc>
              <a:buFont typeface="Arial" panose="020B0604020202020204" pitchFamily="34" charset="0"/>
              <a:buChar char="•"/>
            </a:pPr>
            <a:r>
              <a:rPr lang="en-US" sz="1100" i="1" dirty="0" smtClean="0">
                <a:latin typeface="Century Gothic" panose="020B0502020202020204" pitchFamily="34" charset="0"/>
              </a:rPr>
              <a:t>Reduces potential for localized flooding within the watershed area.</a:t>
            </a:r>
          </a:p>
          <a:p>
            <a:pPr marL="171450" indent="-171450">
              <a:lnSpc>
                <a:spcPct val="200000"/>
              </a:lnSpc>
              <a:buFont typeface="Arial" panose="020B0604020202020204" pitchFamily="34" charset="0"/>
              <a:buChar char="•"/>
            </a:pPr>
            <a:r>
              <a:rPr lang="en-US" sz="1100" i="1" dirty="0" smtClean="0">
                <a:latin typeface="Century Gothic" panose="020B0502020202020204" pitchFamily="34" charset="0"/>
              </a:rPr>
              <a:t>Reduces use of potable water used for irrigation.</a:t>
            </a:r>
          </a:p>
          <a:p>
            <a:pPr marL="171450" indent="-171450">
              <a:lnSpc>
                <a:spcPct val="200000"/>
              </a:lnSpc>
              <a:buFont typeface="Arial" panose="020B0604020202020204" pitchFamily="34" charset="0"/>
              <a:buChar char="•"/>
            </a:pPr>
            <a:r>
              <a:rPr lang="en-US" sz="1100" i="1" dirty="0" smtClean="0">
                <a:latin typeface="Century Gothic" panose="020B0502020202020204" pitchFamily="34" charset="0"/>
              </a:rPr>
              <a:t>Improved health of the ecosystem and connected water bodies.</a:t>
            </a:r>
          </a:p>
          <a:p>
            <a:endParaRPr lang="en-US" sz="1200" dirty="0">
              <a:latin typeface="Century Gothic" panose="020B0502020202020204" pitchFamily="34" charset="0"/>
            </a:endParaRPr>
          </a:p>
          <a:p>
            <a:endParaRPr lang="en-US" sz="1400" dirty="0">
              <a:latin typeface="Raleway" pitchFamily="34" charset="0"/>
            </a:endParaRPr>
          </a:p>
        </p:txBody>
      </p:sp>
      <p:sp>
        <p:nvSpPr>
          <p:cNvPr id="6" name="TextBox 5"/>
          <p:cNvSpPr txBox="1"/>
          <p:nvPr/>
        </p:nvSpPr>
        <p:spPr>
          <a:xfrm>
            <a:off x="381000" y="5715000"/>
            <a:ext cx="1371600" cy="1446550"/>
          </a:xfrm>
          <a:prstGeom prst="rect">
            <a:avLst/>
          </a:prstGeom>
          <a:noFill/>
        </p:spPr>
        <p:txBody>
          <a:bodyPr wrap="square" rtlCol="0">
            <a:spAutoFit/>
          </a:bodyPr>
          <a:lstStyle/>
          <a:p>
            <a:r>
              <a:rPr lang="en-US" sz="8800" b="1" spc="-300" dirty="0" smtClean="0">
                <a:solidFill>
                  <a:schemeClr val="bg2">
                    <a:lumMod val="10000"/>
                  </a:schemeClr>
                </a:solidFill>
                <a:latin typeface="Century Gothic" panose="020B0502020202020204" pitchFamily="34" charset="0"/>
              </a:rPr>
              <a:t>24</a:t>
            </a:r>
            <a:endParaRPr lang="en-US" sz="8800" b="1" spc="-300" dirty="0">
              <a:solidFill>
                <a:schemeClr val="bg2">
                  <a:lumMod val="10000"/>
                </a:schemeClr>
              </a:solidFill>
              <a:latin typeface="Century Gothic" panose="020B0502020202020204" pitchFamily="34" charset="0"/>
            </a:endParaRPr>
          </a:p>
        </p:txBody>
      </p:sp>
      <p:graphicFrame>
        <p:nvGraphicFramePr>
          <p:cNvPr id="8" name="Table 7"/>
          <p:cNvGraphicFramePr>
            <a:graphicFrameLocks noGrp="1"/>
          </p:cNvGraphicFramePr>
          <p:nvPr>
            <p:extLst>
              <p:ext uri="{D42A27DB-BD31-4B8C-83A1-F6EECF244321}">
                <p14:modId xmlns:p14="http://schemas.microsoft.com/office/powerpoint/2010/main" val="510083758"/>
              </p:ext>
            </p:extLst>
          </p:nvPr>
        </p:nvGraphicFramePr>
        <p:xfrm>
          <a:off x="1879601" y="3124200"/>
          <a:ext cx="5206999" cy="2133600"/>
        </p:xfrm>
        <a:graphic>
          <a:graphicData uri="http://schemas.openxmlformats.org/drawingml/2006/table">
            <a:tbl>
              <a:tblPr>
                <a:effectLst>
                  <a:outerShdw blurRad="50800" dist="38100" dir="2700000" algn="tl" rotWithShape="0">
                    <a:prstClr val="black">
                      <a:alpha val="40000"/>
                    </a:prstClr>
                  </a:outerShdw>
                </a:effectLst>
              </a:tblPr>
              <a:tblGrid>
                <a:gridCol w="2046627"/>
                <a:gridCol w="1383456"/>
                <a:gridCol w="393460"/>
                <a:gridCol w="1383456"/>
              </a:tblGrid>
              <a:tr h="304800">
                <a:tc>
                  <a:txBody>
                    <a:bodyPr/>
                    <a:lstStyle/>
                    <a:p>
                      <a:pPr algn="l" fontAlgn="ctr"/>
                      <a:r>
                        <a:rPr lang="en-US" sz="1200" b="1" i="0" u="none" strike="noStrike" dirty="0">
                          <a:effectLst/>
                          <a:latin typeface="Century Gothic" panose="020B0502020202020204" pitchFamily="34" charset="0"/>
                        </a:rPr>
                        <a:t>ELEMENT</a:t>
                      </a: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ctr"/>
                      <a:r>
                        <a:rPr lang="en-US" sz="1200" b="1" i="0" u="none" strike="noStrike" dirty="0" smtClean="0">
                          <a:effectLst/>
                          <a:latin typeface="Century Gothic" panose="020B0502020202020204" pitchFamily="34" charset="0"/>
                        </a:rPr>
                        <a:t>              LID</a:t>
                      </a:r>
                      <a:endParaRPr lang="en-US" sz="1200" b="1" i="0" u="none" strike="noStrike" dirty="0">
                        <a:effectLst/>
                        <a:latin typeface="Century Gothic" panose="020B0502020202020204" pitchFamily="34" charset="0"/>
                      </a:endParaRP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ctr"/>
                      <a:r>
                        <a:rPr lang="en-US" sz="1200" b="1" i="0" u="none" strike="noStrike" dirty="0">
                          <a:effectLst/>
                          <a:latin typeface="Century Gothic" panose="020B0502020202020204" pitchFamily="34" charset="0"/>
                        </a:rPr>
                        <a:t> </a:t>
                      </a: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ctr"/>
                      <a:r>
                        <a:rPr lang="en-US" sz="1200" b="1" i="0" u="none" strike="noStrike" dirty="0" smtClean="0">
                          <a:effectLst/>
                          <a:latin typeface="Century Gothic" panose="020B0502020202020204" pitchFamily="34" charset="0"/>
                        </a:rPr>
                        <a:t>  CONVENTIONAL</a:t>
                      </a:r>
                      <a:endParaRPr lang="en-US" sz="1200" b="1" i="0" u="none" strike="noStrike" dirty="0">
                        <a:effectLst/>
                        <a:latin typeface="Century Gothic" panose="020B0502020202020204" pitchFamily="34" charset="0"/>
                      </a:endParaRP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tr>
              <a:tr h="304800">
                <a:tc>
                  <a:txBody>
                    <a:bodyPr/>
                    <a:lstStyle/>
                    <a:p>
                      <a:pPr algn="l" fontAlgn="ctr"/>
                      <a:r>
                        <a:rPr lang="en-US" sz="1200" b="0" i="0" u="none" strike="noStrike" dirty="0">
                          <a:effectLst/>
                          <a:latin typeface="Century Gothic" panose="020B0502020202020204" pitchFamily="34" charset="0"/>
                        </a:rPr>
                        <a:t>Storm Drainage</a:t>
                      </a: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ctr"/>
                      <a:r>
                        <a:rPr lang="en-US" sz="1200" b="0" i="0" u="none" strike="noStrike" dirty="0">
                          <a:effectLst/>
                          <a:latin typeface="Century Gothic" panose="020B0502020202020204" pitchFamily="34" charset="0"/>
                        </a:rPr>
                        <a:t>               </a:t>
                      </a:r>
                      <a:r>
                        <a:rPr lang="en-US" sz="1200" b="0" i="0" u="none" strike="noStrike" dirty="0" smtClean="0">
                          <a:effectLst/>
                          <a:latin typeface="Century Gothic" panose="020B0502020202020204" pitchFamily="34" charset="0"/>
                        </a:rPr>
                        <a:t> 4,195,000</a:t>
                      </a:r>
                      <a:endParaRPr lang="en-US" sz="1200" b="0" i="0" u="none" strike="noStrike" dirty="0">
                        <a:effectLst/>
                        <a:latin typeface="Century Gothic" panose="020B0502020202020204" pitchFamily="34" charset="0"/>
                      </a:endParaRP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ctr"/>
                      <a:endParaRPr lang="en-US" sz="1200" b="0" i="0" u="none" strike="noStrike" dirty="0">
                        <a:effectLst/>
                        <a:latin typeface="Century Gothic" panose="020B0502020202020204" pitchFamily="34" charset="0"/>
                      </a:endParaRP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ctr"/>
                      <a:r>
                        <a:rPr lang="en-US" sz="1200" b="0" i="0" u="none" strike="noStrike" dirty="0">
                          <a:effectLst/>
                          <a:latin typeface="Century Gothic" panose="020B0502020202020204" pitchFamily="34" charset="0"/>
                        </a:rPr>
                        <a:t>               </a:t>
                      </a:r>
                      <a:r>
                        <a:rPr lang="en-US" sz="1200" b="0" i="0" u="none" strike="noStrike" dirty="0" smtClean="0">
                          <a:effectLst/>
                          <a:latin typeface="Century Gothic" panose="020B0502020202020204" pitchFamily="34" charset="0"/>
                        </a:rPr>
                        <a:t> 4,202,500 </a:t>
                      </a:r>
                      <a:endParaRPr lang="en-US" sz="1200" b="0" i="0" u="none" strike="noStrike" dirty="0">
                        <a:effectLst/>
                        <a:latin typeface="Century Gothic" panose="020B0502020202020204" pitchFamily="34" charset="0"/>
                      </a:endParaRP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tr>
              <a:tr h="304800">
                <a:tc>
                  <a:txBody>
                    <a:bodyPr/>
                    <a:lstStyle/>
                    <a:p>
                      <a:pPr algn="l" fontAlgn="ctr"/>
                      <a:r>
                        <a:rPr lang="en-US" sz="1200" b="0" i="0" u="none" strike="noStrike" dirty="0">
                          <a:effectLst/>
                          <a:latin typeface="Century Gothic" panose="020B0502020202020204" pitchFamily="34" charset="0"/>
                        </a:rPr>
                        <a:t>Hardscape</a:t>
                      </a:r>
                    </a:p>
                  </a:txBody>
                  <a:tcPr marL="9525" marR="9525" marT="9525" marB="0" anchor="ctr">
                    <a:lnL>
                      <a:noFill/>
                    </a:lnL>
                    <a:lnR>
                      <a:noFill/>
                    </a:lnR>
                    <a:lnT>
                      <a:noFill/>
                    </a:lnT>
                    <a:lnB>
                      <a:noFill/>
                    </a:lnB>
                  </a:tcPr>
                </a:tc>
                <a:tc>
                  <a:txBody>
                    <a:bodyPr/>
                    <a:lstStyle/>
                    <a:p>
                      <a:pPr algn="l" fontAlgn="ctr"/>
                      <a:r>
                        <a:rPr lang="en-US" sz="1200" b="0" i="0" u="none" strike="noStrike" dirty="0">
                          <a:effectLst/>
                          <a:latin typeface="Century Gothic" panose="020B0502020202020204" pitchFamily="34" charset="0"/>
                        </a:rPr>
                        <a:t>                   </a:t>
                      </a:r>
                      <a:r>
                        <a:rPr lang="en-US" sz="1200" b="0" i="0" u="none" strike="noStrike" dirty="0" smtClean="0">
                          <a:effectLst/>
                          <a:latin typeface="Century Gothic" panose="020B0502020202020204" pitchFamily="34" charset="0"/>
                        </a:rPr>
                        <a:t>546,500 </a:t>
                      </a:r>
                      <a:endParaRPr lang="en-US" sz="1200" b="0" i="0" u="none" strike="noStrike" dirty="0">
                        <a:effectLst/>
                        <a:latin typeface="Century Gothic" panose="020B0502020202020204" pitchFamily="34" charset="0"/>
                      </a:endParaRPr>
                    </a:p>
                  </a:txBody>
                  <a:tcPr marL="9525" marR="9525" marT="9525" marB="0" anchor="ctr">
                    <a:lnL>
                      <a:noFill/>
                    </a:lnL>
                    <a:lnR>
                      <a:noFill/>
                    </a:lnR>
                    <a:lnT>
                      <a:noFill/>
                    </a:lnT>
                    <a:lnB>
                      <a:noFill/>
                    </a:lnB>
                  </a:tcPr>
                </a:tc>
                <a:tc>
                  <a:txBody>
                    <a:bodyPr/>
                    <a:lstStyle/>
                    <a:p>
                      <a:pPr algn="l" fontAlgn="ctr"/>
                      <a:endParaRPr lang="en-US" sz="1200" b="0" i="0" u="none" strike="noStrike" dirty="0">
                        <a:effectLst/>
                        <a:latin typeface="Century Gothic" panose="020B0502020202020204" pitchFamily="34" charset="0"/>
                      </a:endParaRPr>
                    </a:p>
                  </a:txBody>
                  <a:tcPr marL="9525" marR="9525" marT="9525" marB="0" anchor="ctr">
                    <a:lnL>
                      <a:noFill/>
                    </a:lnL>
                    <a:lnR>
                      <a:noFill/>
                    </a:lnR>
                    <a:lnT>
                      <a:noFill/>
                    </a:lnT>
                    <a:lnB>
                      <a:noFill/>
                    </a:lnB>
                  </a:tcPr>
                </a:tc>
                <a:tc>
                  <a:txBody>
                    <a:bodyPr/>
                    <a:lstStyle/>
                    <a:p>
                      <a:pPr algn="l" fontAlgn="ctr"/>
                      <a:r>
                        <a:rPr lang="en-US" sz="1200" b="0" i="0" u="none" strike="noStrike" dirty="0">
                          <a:effectLst/>
                          <a:latin typeface="Century Gothic" panose="020B0502020202020204" pitchFamily="34" charset="0"/>
                        </a:rPr>
                        <a:t>               </a:t>
                      </a:r>
                      <a:r>
                        <a:rPr lang="en-US" sz="1200" b="0" i="0" u="none" strike="noStrike" dirty="0" smtClean="0">
                          <a:effectLst/>
                          <a:latin typeface="Century Gothic" panose="020B0502020202020204" pitchFamily="34" charset="0"/>
                        </a:rPr>
                        <a:t> 1,180,500 </a:t>
                      </a:r>
                      <a:endParaRPr lang="en-US" sz="1200" b="0" i="0" u="none" strike="noStrike" dirty="0">
                        <a:effectLst/>
                        <a:latin typeface="Century Gothic" panose="020B0502020202020204" pitchFamily="34" charset="0"/>
                      </a:endParaRPr>
                    </a:p>
                  </a:txBody>
                  <a:tcPr marL="9525" marR="9525" marT="9525" marB="0" anchor="ctr">
                    <a:lnL>
                      <a:noFill/>
                    </a:lnL>
                    <a:lnR>
                      <a:noFill/>
                    </a:lnR>
                    <a:lnT>
                      <a:noFill/>
                    </a:lnT>
                    <a:lnB>
                      <a:noFill/>
                    </a:lnB>
                  </a:tcPr>
                </a:tc>
              </a:tr>
              <a:tr h="304800">
                <a:tc>
                  <a:txBody>
                    <a:bodyPr/>
                    <a:lstStyle/>
                    <a:p>
                      <a:pPr algn="l" fontAlgn="ctr"/>
                      <a:r>
                        <a:rPr lang="en-US" sz="1200" b="0" i="0" u="none" strike="noStrike" dirty="0">
                          <a:effectLst/>
                          <a:latin typeface="Century Gothic" panose="020B0502020202020204" pitchFamily="34" charset="0"/>
                        </a:rPr>
                        <a:t>Softscape</a:t>
                      </a:r>
                    </a:p>
                  </a:txBody>
                  <a:tcPr marL="9525" marR="9525" marT="9525" marB="0" anchor="ctr">
                    <a:lnL>
                      <a:noFill/>
                    </a:lnL>
                    <a:lnR>
                      <a:noFill/>
                    </a:lnR>
                    <a:lnT>
                      <a:noFill/>
                    </a:lnT>
                    <a:lnB>
                      <a:noFill/>
                    </a:lnB>
                  </a:tcPr>
                </a:tc>
                <a:tc>
                  <a:txBody>
                    <a:bodyPr/>
                    <a:lstStyle/>
                    <a:p>
                      <a:pPr algn="l" fontAlgn="ctr"/>
                      <a:r>
                        <a:rPr lang="en-US" sz="1200" b="0" i="0" u="none" strike="noStrike" dirty="0">
                          <a:effectLst/>
                          <a:latin typeface="Century Gothic" panose="020B0502020202020204" pitchFamily="34" charset="0"/>
                        </a:rPr>
                        <a:t>                   </a:t>
                      </a:r>
                      <a:r>
                        <a:rPr lang="en-US" sz="1200" b="0" i="0" u="none" strike="noStrike" dirty="0" smtClean="0">
                          <a:effectLst/>
                          <a:latin typeface="Century Gothic" panose="020B0502020202020204" pitchFamily="34" charset="0"/>
                        </a:rPr>
                        <a:t>282,500 </a:t>
                      </a:r>
                      <a:endParaRPr lang="en-US" sz="1200" b="0" i="0" u="none" strike="noStrike" dirty="0">
                        <a:effectLst/>
                        <a:latin typeface="Century Gothic" panose="020B0502020202020204" pitchFamily="34" charset="0"/>
                      </a:endParaRPr>
                    </a:p>
                  </a:txBody>
                  <a:tcPr marL="9525" marR="9525" marT="9525" marB="0" anchor="ctr">
                    <a:lnL>
                      <a:noFill/>
                    </a:lnL>
                    <a:lnR>
                      <a:noFill/>
                    </a:lnR>
                    <a:lnT>
                      <a:noFill/>
                    </a:lnT>
                    <a:lnB>
                      <a:noFill/>
                    </a:lnB>
                  </a:tcPr>
                </a:tc>
                <a:tc>
                  <a:txBody>
                    <a:bodyPr/>
                    <a:lstStyle/>
                    <a:p>
                      <a:pPr algn="l" fontAlgn="ctr"/>
                      <a:endParaRPr lang="en-US" sz="1200" b="0" i="0" u="none" strike="noStrike" dirty="0">
                        <a:effectLst/>
                        <a:latin typeface="Century Gothic" panose="020B0502020202020204" pitchFamily="34" charset="0"/>
                      </a:endParaRPr>
                    </a:p>
                  </a:txBody>
                  <a:tcPr marL="9525" marR="9525" marT="9525" marB="0" anchor="ctr">
                    <a:lnL>
                      <a:noFill/>
                    </a:lnL>
                    <a:lnR>
                      <a:noFill/>
                    </a:lnR>
                    <a:lnT>
                      <a:noFill/>
                    </a:lnT>
                    <a:lnB>
                      <a:noFill/>
                    </a:lnB>
                  </a:tcPr>
                </a:tc>
                <a:tc>
                  <a:txBody>
                    <a:bodyPr/>
                    <a:lstStyle/>
                    <a:p>
                      <a:pPr algn="l" fontAlgn="ctr"/>
                      <a:r>
                        <a:rPr lang="en-US" sz="1200" b="0" i="0" u="none" strike="noStrike" dirty="0">
                          <a:effectLst/>
                          <a:latin typeface="Century Gothic" panose="020B0502020202020204" pitchFamily="34" charset="0"/>
                        </a:rPr>
                        <a:t>                   </a:t>
                      </a:r>
                      <a:r>
                        <a:rPr lang="en-US" sz="1200" b="0" i="0" u="none" strike="noStrike" dirty="0" smtClean="0">
                          <a:effectLst/>
                          <a:latin typeface="Century Gothic" panose="020B0502020202020204" pitchFamily="34" charset="0"/>
                        </a:rPr>
                        <a:t>207,600 </a:t>
                      </a:r>
                      <a:endParaRPr lang="en-US" sz="1200" b="0" i="0" u="none" strike="noStrike" dirty="0">
                        <a:effectLst/>
                        <a:latin typeface="Century Gothic" panose="020B0502020202020204" pitchFamily="34" charset="0"/>
                      </a:endParaRPr>
                    </a:p>
                  </a:txBody>
                  <a:tcPr marL="9525" marR="9525" marT="9525" marB="0" anchor="ctr">
                    <a:lnL>
                      <a:noFill/>
                    </a:lnL>
                    <a:lnR>
                      <a:noFill/>
                    </a:lnR>
                    <a:lnT>
                      <a:noFill/>
                    </a:lnT>
                    <a:lnB>
                      <a:noFill/>
                    </a:lnB>
                  </a:tcPr>
                </a:tc>
              </a:tr>
              <a:tr h="304800">
                <a:tc>
                  <a:txBody>
                    <a:bodyPr/>
                    <a:lstStyle/>
                    <a:p>
                      <a:pPr algn="l" fontAlgn="ctr"/>
                      <a:r>
                        <a:rPr lang="en-US" sz="1200" b="0" i="0" u="none" strike="noStrike" dirty="0">
                          <a:effectLst/>
                          <a:latin typeface="Century Gothic" panose="020B0502020202020204" pitchFamily="34" charset="0"/>
                        </a:rPr>
                        <a:t>Architectural</a:t>
                      </a:r>
                    </a:p>
                  </a:txBody>
                  <a:tcPr marL="9525" marR="9525" marT="9525" marB="0" anchor="ctr">
                    <a:lnL>
                      <a:noFill/>
                    </a:lnL>
                    <a:lnR>
                      <a:noFill/>
                    </a:lnR>
                    <a:lnT>
                      <a:noFill/>
                    </a:lnT>
                    <a:lnB>
                      <a:noFill/>
                    </a:lnB>
                  </a:tcPr>
                </a:tc>
                <a:tc>
                  <a:txBody>
                    <a:bodyPr/>
                    <a:lstStyle/>
                    <a:p>
                      <a:pPr algn="l" fontAlgn="ctr"/>
                      <a:r>
                        <a:rPr lang="en-US" sz="1200" b="0" i="0" u="none" strike="noStrike" dirty="0">
                          <a:effectLst/>
                          <a:latin typeface="Century Gothic" panose="020B0502020202020204" pitchFamily="34" charset="0"/>
                        </a:rPr>
                        <a:t>                     </a:t>
                      </a:r>
                      <a:r>
                        <a:rPr lang="en-US" sz="1200" b="0" i="0" u="none" strike="noStrike" dirty="0" smtClean="0">
                          <a:effectLst/>
                          <a:latin typeface="Century Gothic" panose="020B0502020202020204" pitchFamily="34" charset="0"/>
                        </a:rPr>
                        <a:t>80,000 </a:t>
                      </a:r>
                      <a:endParaRPr lang="en-US" sz="1200" b="0" i="0" u="none" strike="noStrike" dirty="0">
                        <a:effectLst/>
                        <a:latin typeface="Century Gothic" panose="020B0502020202020204" pitchFamily="34" charset="0"/>
                      </a:endParaRPr>
                    </a:p>
                  </a:txBody>
                  <a:tcPr marL="9525" marR="9525" marT="9525" marB="0" anchor="ctr">
                    <a:lnL>
                      <a:noFill/>
                    </a:lnL>
                    <a:lnR>
                      <a:noFill/>
                    </a:lnR>
                    <a:lnT>
                      <a:noFill/>
                    </a:lnT>
                    <a:lnB>
                      <a:noFill/>
                    </a:lnB>
                  </a:tcPr>
                </a:tc>
                <a:tc>
                  <a:txBody>
                    <a:bodyPr/>
                    <a:lstStyle/>
                    <a:p>
                      <a:pPr algn="l" fontAlgn="ctr"/>
                      <a:endParaRPr lang="en-US" sz="1200" b="0" i="0" u="none" strike="noStrike" dirty="0">
                        <a:effectLst/>
                        <a:latin typeface="Century Gothic" panose="020B0502020202020204" pitchFamily="34" charset="0"/>
                      </a:endParaRPr>
                    </a:p>
                  </a:txBody>
                  <a:tcPr marL="9525" marR="9525" marT="9525" marB="0" anchor="ctr">
                    <a:lnL>
                      <a:noFill/>
                    </a:lnL>
                    <a:lnR>
                      <a:noFill/>
                    </a:lnR>
                    <a:lnT>
                      <a:noFill/>
                    </a:lnT>
                    <a:lnB>
                      <a:noFill/>
                    </a:lnB>
                  </a:tcPr>
                </a:tc>
                <a:tc>
                  <a:txBody>
                    <a:bodyPr/>
                    <a:lstStyle/>
                    <a:p>
                      <a:pPr algn="l" fontAlgn="ctr"/>
                      <a:r>
                        <a:rPr lang="en-US" sz="1200" b="0" i="0" u="none" strike="noStrike" dirty="0">
                          <a:effectLst/>
                          <a:latin typeface="Century Gothic" panose="020B0502020202020204" pitchFamily="34" charset="0"/>
                        </a:rPr>
                        <a:t>                              </a:t>
                      </a:r>
                      <a:r>
                        <a:rPr lang="en-US" sz="1200" b="0" i="0" u="none" strike="noStrike" dirty="0" smtClean="0">
                          <a:effectLst/>
                          <a:latin typeface="Century Gothic" panose="020B0502020202020204" pitchFamily="34" charset="0"/>
                        </a:rPr>
                        <a:t>-   </a:t>
                      </a:r>
                      <a:endParaRPr lang="en-US" sz="1200" b="0" i="0" u="none" strike="noStrike" dirty="0">
                        <a:effectLst/>
                        <a:latin typeface="Century Gothic" panose="020B0502020202020204" pitchFamily="34" charset="0"/>
                      </a:endParaRPr>
                    </a:p>
                  </a:txBody>
                  <a:tcPr marL="9525" marR="9525" marT="9525" marB="0" anchor="ctr">
                    <a:lnL>
                      <a:noFill/>
                    </a:lnL>
                    <a:lnR>
                      <a:noFill/>
                    </a:lnR>
                    <a:lnT>
                      <a:noFill/>
                    </a:lnT>
                    <a:lnB>
                      <a:noFill/>
                    </a:lnB>
                  </a:tcPr>
                </a:tc>
              </a:tr>
              <a:tr h="304800">
                <a:tc>
                  <a:txBody>
                    <a:bodyPr/>
                    <a:lstStyle/>
                    <a:p>
                      <a:pPr algn="l" fontAlgn="ctr"/>
                      <a:r>
                        <a:rPr lang="en-US" sz="1200" b="0" i="0" u="none" strike="noStrike" dirty="0">
                          <a:effectLst/>
                          <a:latin typeface="Century Gothic" panose="020B0502020202020204" pitchFamily="34" charset="0"/>
                        </a:rPr>
                        <a:t>Site Furnishings</a:t>
                      </a:r>
                    </a:p>
                  </a:txBody>
                  <a:tcPr marL="9525" marR="9525" marT="9525" marB="0" anchor="ctr">
                    <a:lnL>
                      <a:noFill/>
                    </a:lnL>
                    <a:lnR>
                      <a:noFill/>
                    </a:lnR>
                    <a:lnT>
                      <a:noFill/>
                    </a:lnT>
                    <a:lnB>
                      <a:noFill/>
                    </a:lnB>
                  </a:tcPr>
                </a:tc>
                <a:tc>
                  <a:txBody>
                    <a:bodyPr/>
                    <a:lstStyle/>
                    <a:p>
                      <a:pPr algn="l" fontAlgn="ctr"/>
                      <a:r>
                        <a:rPr lang="en-US" sz="1200" b="0" i="0" u="none" strike="noStrike" dirty="0">
                          <a:effectLst/>
                          <a:latin typeface="Century Gothic" panose="020B0502020202020204" pitchFamily="34" charset="0"/>
                        </a:rPr>
                        <a:t>                     </a:t>
                      </a:r>
                      <a:r>
                        <a:rPr lang="en-US" sz="1200" b="0" i="0" u="none" strike="noStrike" dirty="0" smtClean="0">
                          <a:effectLst/>
                          <a:latin typeface="Century Gothic" panose="020B0502020202020204" pitchFamily="34" charset="0"/>
                        </a:rPr>
                        <a:t>75,000 </a:t>
                      </a:r>
                      <a:endParaRPr lang="en-US" sz="1200" b="0" i="0" u="none" strike="noStrike" dirty="0">
                        <a:effectLst/>
                        <a:latin typeface="Century Gothic" panose="020B0502020202020204" pitchFamily="34" charset="0"/>
                      </a:endParaRPr>
                    </a:p>
                  </a:txBody>
                  <a:tcPr marL="9525" marR="9525" marT="9525" marB="0" anchor="ctr">
                    <a:lnL>
                      <a:noFill/>
                    </a:lnL>
                    <a:lnR>
                      <a:noFill/>
                    </a:lnR>
                    <a:lnT>
                      <a:noFill/>
                    </a:lnT>
                    <a:lnB>
                      <a:noFill/>
                    </a:lnB>
                  </a:tcPr>
                </a:tc>
                <a:tc>
                  <a:txBody>
                    <a:bodyPr/>
                    <a:lstStyle/>
                    <a:p>
                      <a:pPr algn="l" fontAlgn="ctr"/>
                      <a:endParaRPr lang="en-US" sz="1200" b="0" i="0" u="none" strike="noStrike" dirty="0">
                        <a:effectLst/>
                        <a:latin typeface="Century Gothic" panose="020B0502020202020204" pitchFamily="34" charset="0"/>
                      </a:endParaRPr>
                    </a:p>
                  </a:txBody>
                  <a:tcPr marL="9525" marR="9525" marT="9525" marB="0" anchor="ctr">
                    <a:lnL>
                      <a:noFill/>
                    </a:lnL>
                    <a:lnR>
                      <a:noFill/>
                    </a:lnR>
                    <a:lnT>
                      <a:noFill/>
                    </a:lnT>
                    <a:lnB>
                      <a:noFill/>
                    </a:lnB>
                  </a:tcPr>
                </a:tc>
                <a:tc>
                  <a:txBody>
                    <a:bodyPr/>
                    <a:lstStyle/>
                    <a:p>
                      <a:pPr algn="l" fontAlgn="ctr"/>
                      <a:r>
                        <a:rPr lang="en-US" sz="1200" b="0" i="0" u="none" strike="noStrike" dirty="0">
                          <a:effectLst/>
                          <a:latin typeface="Century Gothic" panose="020B0502020202020204" pitchFamily="34" charset="0"/>
                        </a:rPr>
                        <a:t>                   </a:t>
                      </a:r>
                      <a:r>
                        <a:rPr lang="en-US" sz="1200" b="0" i="0" u="none" strike="noStrike" dirty="0" smtClean="0">
                          <a:effectLst/>
                          <a:latin typeface="Century Gothic" panose="020B0502020202020204" pitchFamily="34" charset="0"/>
                        </a:rPr>
                        <a:t>132,000 </a:t>
                      </a:r>
                      <a:endParaRPr lang="en-US" sz="1200" b="0" i="0" u="none" strike="noStrike" dirty="0">
                        <a:effectLst/>
                        <a:latin typeface="Century Gothic" panose="020B0502020202020204" pitchFamily="34" charset="0"/>
                      </a:endParaRPr>
                    </a:p>
                  </a:txBody>
                  <a:tcPr marL="9525" marR="9525" marT="9525" marB="0" anchor="ctr">
                    <a:lnL>
                      <a:noFill/>
                    </a:lnL>
                    <a:lnR>
                      <a:noFill/>
                    </a:lnR>
                    <a:lnT>
                      <a:noFill/>
                    </a:lnT>
                    <a:lnB>
                      <a:noFill/>
                    </a:lnB>
                  </a:tcPr>
                </a:tc>
              </a:tr>
              <a:tr h="304800">
                <a:tc>
                  <a:txBody>
                    <a:bodyPr/>
                    <a:lstStyle/>
                    <a:p>
                      <a:pPr algn="l" fontAlgn="ctr"/>
                      <a:r>
                        <a:rPr lang="en-US" sz="1200" b="1" i="0" u="none" strike="noStrike" dirty="0">
                          <a:effectLst/>
                          <a:latin typeface="Century Gothic" panose="020B0502020202020204" pitchFamily="34" charset="0"/>
                        </a:rPr>
                        <a:t>TOTAL</a:t>
                      </a:r>
                    </a:p>
                  </a:txBody>
                  <a:tcPr marL="9525" marR="9525" marT="9525" marB="0" anchor="ctr">
                    <a:lnL>
                      <a:noFill/>
                    </a:lnL>
                    <a:lnR>
                      <a:noFill/>
                    </a:lnR>
                    <a:lnT>
                      <a:noFill/>
                    </a:lnT>
                    <a:lnB>
                      <a:noFill/>
                    </a:lnB>
                  </a:tcPr>
                </a:tc>
                <a:tc>
                  <a:txBody>
                    <a:bodyPr/>
                    <a:lstStyle/>
                    <a:p>
                      <a:pPr algn="r" fontAlgn="ctr"/>
                      <a:r>
                        <a:rPr lang="en-US" sz="1200" b="1" i="0" u="none" strike="noStrike" dirty="0">
                          <a:effectLst/>
                          <a:latin typeface="Century Gothic" panose="020B0502020202020204" pitchFamily="34" charset="0"/>
                        </a:rPr>
                        <a:t>$</a:t>
                      </a:r>
                      <a:r>
                        <a:rPr lang="en-US" sz="1200" b="1" i="0" u="none" strike="noStrike" dirty="0" smtClean="0">
                          <a:effectLst/>
                          <a:latin typeface="Century Gothic" panose="020B0502020202020204" pitchFamily="34" charset="0"/>
                        </a:rPr>
                        <a:t>5,179,000</a:t>
                      </a:r>
                      <a:endParaRPr lang="en-US" sz="1200" b="1" i="0" u="none" strike="noStrike" dirty="0">
                        <a:effectLst/>
                        <a:latin typeface="Century Gothic" panose="020B0502020202020204" pitchFamily="34" charset="0"/>
                      </a:endParaRPr>
                    </a:p>
                  </a:txBody>
                  <a:tcPr marL="9525" marR="9525" marT="9525" marB="0" anchor="ctr">
                    <a:lnL>
                      <a:noFill/>
                    </a:lnL>
                    <a:lnR>
                      <a:noFill/>
                    </a:lnR>
                    <a:lnT>
                      <a:noFill/>
                    </a:lnT>
                    <a:lnB>
                      <a:noFill/>
                    </a:lnB>
                  </a:tcPr>
                </a:tc>
                <a:tc>
                  <a:txBody>
                    <a:bodyPr/>
                    <a:lstStyle/>
                    <a:p>
                      <a:pPr algn="l" fontAlgn="ctr"/>
                      <a:endParaRPr lang="en-US" sz="1200" b="1" i="0" u="none" strike="noStrike" dirty="0">
                        <a:effectLst/>
                        <a:latin typeface="Century Gothic" panose="020B0502020202020204" pitchFamily="34" charset="0"/>
                      </a:endParaRPr>
                    </a:p>
                  </a:txBody>
                  <a:tcPr marL="9525" marR="9525" marT="9525" marB="0" anchor="ctr">
                    <a:lnL>
                      <a:noFill/>
                    </a:lnL>
                    <a:lnR>
                      <a:noFill/>
                    </a:lnR>
                    <a:lnT>
                      <a:noFill/>
                    </a:lnT>
                    <a:lnB>
                      <a:noFill/>
                    </a:lnB>
                  </a:tcPr>
                </a:tc>
                <a:tc>
                  <a:txBody>
                    <a:bodyPr/>
                    <a:lstStyle/>
                    <a:p>
                      <a:pPr algn="r" fontAlgn="ctr"/>
                      <a:r>
                        <a:rPr lang="en-US" sz="1200" b="1" i="0" u="none" strike="noStrike" dirty="0">
                          <a:effectLst/>
                          <a:latin typeface="Century Gothic" panose="020B0502020202020204" pitchFamily="34" charset="0"/>
                        </a:rPr>
                        <a:t>$</a:t>
                      </a:r>
                      <a:r>
                        <a:rPr lang="en-US" sz="1200" b="1" i="0" u="none" strike="noStrike" dirty="0" smtClean="0">
                          <a:effectLst/>
                          <a:latin typeface="Century Gothic" panose="020B0502020202020204" pitchFamily="34" charset="0"/>
                        </a:rPr>
                        <a:t>5,722,600</a:t>
                      </a:r>
                      <a:endParaRPr lang="en-US" sz="1200" b="1" i="0" u="none" strike="noStrike" dirty="0">
                        <a:effectLst/>
                        <a:latin typeface="Century Gothic" panose="020B0502020202020204" pitchFamily="34" charset="0"/>
                      </a:endParaRPr>
                    </a:p>
                  </a:txBody>
                  <a:tcPr marL="9525" marR="9525" marT="9525" marB="0" anchor="ctr">
                    <a:lnL>
                      <a:noFill/>
                    </a:lnL>
                    <a:lnR>
                      <a:noFill/>
                    </a:lnR>
                    <a:lnT>
                      <a:noFill/>
                    </a:lnT>
                    <a:lnB>
                      <a:noFill/>
                    </a:lnB>
                  </a:tcPr>
                </a:tc>
              </a:tr>
            </a:tbl>
          </a:graphicData>
        </a:graphic>
      </p:graphicFrame>
      <p:sp>
        <p:nvSpPr>
          <p:cNvPr id="7" name="TextBox 6"/>
          <p:cNvSpPr txBox="1"/>
          <p:nvPr/>
        </p:nvSpPr>
        <p:spPr>
          <a:xfrm>
            <a:off x="0" y="6550223"/>
            <a:ext cx="1676400" cy="307777"/>
          </a:xfrm>
          <a:prstGeom prst="rect">
            <a:avLst/>
          </a:prstGeom>
          <a:noFill/>
        </p:spPr>
        <p:txBody>
          <a:bodyPr wrap="square" rtlCol="0">
            <a:spAutoFit/>
          </a:bodyPr>
          <a:lstStyle/>
          <a:p>
            <a:r>
              <a:rPr lang="en-US" sz="1400" b="0" dirty="0" smtClean="0">
                <a:solidFill>
                  <a:schemeClr val="bg1"/>
                </a:solidFill>
                <a:latin typeface="Century Gothic" panose="020B0502020202020204" pitchFamily="34" charset="0"/>
                <a:cs typeface="Arial" panose="020B0604020202020204" pitchFamily="34" charset="0"/>
              </a:rPr>
              <a:t>PEARL DISTRICT</a:t>
            </a:r>
            <a:endParaRPr lang="en-US" sz="1400" b="0" dirty="0">
              <a:solidFill>
                <a:schemeClr val="bg1"/>
              </a:solidFill>
              <a:latin typeface="Century Gothic" panose="020B0502020202020204" pitchFamily="34" charset="0"/>
              <a:cs typeface="Arial" panose="020B0604020202020204" pitchFamily="34" charset="0"/>
            </a:endParaRPr>
          </a:p>
        </p:txBody>
      </p:sp>
      <p:pic>
        <p:nvPicPr>
          <p:cNvPr id="9" name="Picture 7" descr="http://www.protoneurope.org/main_images/pdf_logo/view">
            <a:hlinkClick r:id="rId2" action="ppaction://hlinkfile"/>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81200" y="5577681"/>
            <a:ext cx="2746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2293937" y="5586739"/>
            <a:ext cx="2225289" cy="261610"/>
          </a:xfrm>
          <a:prstGeom prst="rect">
            <a:avLst/>
          </a:prstGeom>
        </p:spPr>
        <p:txBody>
          <a:bodyPr wrap="none">
            <a:spAutoFit/>
          </a:bodyPr>
          <a:lstStyle/>
          <a:p>
            <a:r>
              <a:rPr lang="en-US" sz="1100" i="1" dirty="0" smtClean="0">
                <a:latin typeface="Century Gothic" panose="020B0502020202020204" pitchFamily="34" charset="0"/>
              </a:rPr>
              <a:t>Link to detailed cost estimate.</a:t>
            </a:r>
            <a:endParaRPr lang="en-US" sz="1100" dirty="0"/>
          </a:p>
        </p:txBody>
      </p:sp>
    </p:spTree>
    <p:extLst>
      <p:ext uri="{BB962C8B-B14F-4D97-AF65-F5344CB8AC3E}">
        <p14:creationId xmlns:p14="http://schemas.microsoft.com/office/powerpoint/2010/main" val="243421135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fbisvr1\Company\01-ACTIVE PROJECTS\ZZZ-LID COMPETITION\design guidelines\green-alley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6012" y="5092153"/>
            <a:ext cx="6048375" cy="150891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2362200"/>
            <a:ext cx="2540128" cy="2514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752600" y="418981"/>
            <a:ext cx="5334000" cy="400110"/>
          </a:xfrm>
          <a:prstGeom prst="rect">
            <a:avLst/>
          </a:prstGeom>
          <a:noFill/>
        </p:spPr>
        <p:txBody>
          <a:bodyPr wrap="square" rtlCol="0">
            <a:spAutoFit/>
          </a:bodyPr>
          <a:lstStyle/>
          <a:p>
            <a:r>
              <a:rPr lang="en-US" sz="2000" dirty="0" smtClean="0">
                <a:latin typeface="Century Gothic" panose="020B0502020202020204" pitchFamily="34" charset="0"/>
              </a:rPr>
              <a:t>DESIGN GUIDELINES</a:t>
            </a:r>
            <a:endParaRPr lang="en-US" sz="2000" dirty="0">
              <a:latin typeface="Century Gothic" panose="020B0502020202020204" pitchFamily="34" charset="0"/>
            </a:endParaRPr>
          </a:p>
        </p:txBody>
      </p:sp>
      <p:sp>
        <p:nvSpPr>
          <p:cNvPr id="3" name="TextBox 2"/>
          <p:cNvSpPr txBox="1"/>
          <p:nvPr/>
        </p:nvSpPr>
        <p:spPr>
          <a:xfrm>
            <a:off x="1828800" y="876181"/>
            <a:ext cx="7162800" cy="1600438"/>
          </a:xfrm>
          <a:prstGeom prst="rect">
            <a:avLst/>
          </a:prstGeom>
          <a:noFill/>
        </p:spPr>
        <p:txBody>
          <a:bodyPr wrap="square" rtlCol="0">
            <a:spAutoFit/>
          </a:bodyPr>
          <a:lstStyle/>
          <a:p>
            <a:r>
              <a:rPr lang="en-US" i="1" dirty="0" smtClean="0">
                <a:latin typeface="Century Gothic" panose="020B0502020202020204" pitchFamily="34" charset="0"/>
              </a:rPr>
              <a:t>Other Design Elements</a:t>
            </a:r>
          </a:p>
          <a:p>
            <a:r>
              <a:rPr lang="en-US" sz="1100" dirty="0" smtClean="0">
                <a:latin typeface="Century Gothic" panose="020B0502020202020204" pitchFamily="34" charset="0"/>
              </a:rPr>
              <a:t>In addition to the LID design methods included in our design, there are many other elements that should be considered during redevelopment of 6</a:t>
            </a:r>
            <a:r>
              <a:rPr lang="en-US" sz="1100" baseline="30000" dirty="0" smtClean="0">
                <a:latin typeface="Century Gothic" panose="020B0502020202020204" pitchFamily="34" charset="0"/>
              </a:rPr>
              <a:t>th</a:t>
            </a:r>
            <a:r>
              <a:rPr lang="en-US" sz="1100" dirty="0" smtClean="0">
                <a:latin typeface="Century Gothic" panose="020B0502020202020204" pitchFamily="34" charset="0"/>
              </a:rPr>
              <a:t> Street and the Pearl District.  We recommend developing guidelines to use during revitalization efforts.  </a:t>
            </a:r>
          </a:p>
          <a:p>
            <a:endParaRPr lang="en-US" sz="1100" dirty="0">
              <a:latin typeface="Century Gothic" panose="020B0502020202020204" pitchFamily="34" charset="0"/>
            </a:endParaRPr>
          </a:p>
          <a:p>
            <a:r>
              <a:rPr lang="en-US" sz="1100" dirty="0" smtClean="0">
                <a:latin typeface="Century Gothic" panose="020B0502020202020204" pitchFamily="34" charset="0"/>
              </a:rPr>
              <a:t>These guidelines should include building materials that continue the historic feel of the district, paving materials, green roofs and green walls, street lights, street furnishings, signage, and artwork.</a:t>
            </a:r>
          </a:p>
          <a:p>
            <a:endParaRPr lang="en-US" sz="1400" dirty="0">
              <a:latin typeface="Raleway" pitchFamily="34" charset="0"/>
            </a:endParaRPr>
          </a:p>
        </p:txBody>
      </p:sp>
      <p:sp>
        <p:nvSpPr>
          <p:cNvPr id="6" name="TextBox 5"/>
          <p:cNvSpPr txBox="1"/>
          <p:nvPr/>
        </p:nvSpPr>
        <p:spPr>
          <a:xfrm>
            <a:off x="381000" y="5715000"/>
            <a:ext cx="1371600" cy="1446550"/>
          </a:xfrm>
          <a:prstGeom prst="rect">
            <a:avLst/>
          </a:prstGeom>
          <a:noFill/>
        </p:spPr>
        <p:txBody>
          <a:bodyPr wrap="square" rtlCol="0">
            <a:spAutoFit/>
          </a:bodyPr>
          <a:lstStyle/>
          <a:p>
            <a:r>
              <a:rPr lang="en-US" sz="8800" b="1" spc="-300" dirty="0" smtClean="0">
                <a:solidFill>
                  <a:schemeClr val="bg2">
                    <a:lumMod val="10000"/>
                  </a:schemeClr>
                </a:solidFill>
                <a:latin typeface="Century Gothic" panose="020B0502020202020204" pitchFamily="34" charset="0"/>
              </a:rPr>
              <a:t>25</a:t>
            </a:r>
            <a:endParaRPr lang="en-US" sz="8800" b="1" spc="-300" dirty="0">
              <a:solidFill>
                <a:schemeClr val="bg2">
                  <a:lumMod val="10000"/>
                </a:schemeClr>
              </a:solidFill>
              <a:latin typeface="Century Gothic" panose="020B0502020202020204" pitchFamily="34" charset="0"/>
            </a:endParaRPr>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1800" y="2476618"/>
            <a:ext cx="3008060" cy="22477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828800" y="4724399"/>
            <a:ext cx="1752600" cy="307777"/>
          </a:xfrm>
          <a:prstGeom prst="rect">
            <a:avLst/>
          </a:prstGeom>
          <a:noFill/>
        </p:spPr>
        <p:txBody>
          <a:bodyPr wrap="square" rtlCol="0">
            <a:spAutoFit/>
          </a:bodyPr>
          <a:lstStyle/>
          <a:p>
            <a:r>
              <a:rPr lang="en-US" sz="1400" dirty="0" smtClean="0">
                <a:latin typeface="Century Gothic" panose="020B0502020202020204" pitchFamily="34" charset="0"/>
              </a:rPr>
              <a:t>Green Roofs</a:t>
            </a:r>
            <a:endParaRPr lang="en-US" sz="1400" dirty="0">
              <a:latin typeface="Century Gothic" panose="020B0502020202020204" pitchFamily="34" charset="0"/>
            </a:endParaRPr>
          </a:p>
        </p:txBody>
      </p:sp>
      <p:sp>
        <p:nvSpPr>
          <p:cNvPr id="10" name="TextBox 9"/>
          <p:cNvSpPr txBox="1"/>
          <p:nvPr/>
        </p:nvSpPr>
        <p:spPr>
          <a:xfrm>
            <a:off x="1828800" y="6438275"/>
            <a:ext cx="3014662" cy="307777"/>
          </a:xfrm>
          <a:prstGeom prst="rect">
            <a:avLst/>
          </a:prstGeom>
          <a:noFill/>
        </p:spPr>
        <p:txBody>
          <a:bodyPr wrap="square" rtlCol="0">
            <a:spAutoFit/>
          </a:bodyPr>
          <a:lstStyle/>
          <a:p>
            <a:r>
              <a:rPr lang="en-US" sz="1400" dirty="0" smtClean="0">
                <a:latin typeface="Century Gothic" panose="020B0502020202020204" pitchFamily="34" charset="0"/>
              </a:rPr>
              <a:t>LID Parking Lot and Alley Design</a:t>
            </a:r>
            <a:endParaRPr lang="en-US" sz="1400" dirty="0">
              <a:latin typeface="Century Gothic" panose="020B0502020202020204" pitchFamily="34" charset="0"/>
            </a:endParaRPr>
          </a:p>
        </p:txBody>
      </p:sp>
      <p:sp>
        <p:nvSpPr>
          <p:cNvPr id="11" name="TextBox 10"/>
          <p:cNvSpPr txBox="1"/>
          <p:nvPr/>
        </p:nvSpPr>
        <p:spPr>
          <a:xfrm>
            <a:off x="0" y="6550223"/>
            <a:ext cx="1676400" cy="307777"/>
          </a:xfrm>
          <a:prstGeom prst="rect">
            <a:avLst/>
          </a:prstGeom>
          <a:noFill/>
        </p:spPr>
        <p:txBody>
          <a:bodyPr wrap="square" rtlCol="0">
            <a:spAutoFit/>
          </a:bodyPr>
          <a:lstStyle/>
          <a:p>
            <a:r>
              <a:rPr lang="en-US" sz="1400" b="0" dirty="0" smtClean="0">
                <a:solidFill>
                  <a:schemeClr val="bg1"/>
                </a:solidFill>
                <a:latin typeface="Century Gothic" panose="020B0502020202020204" pitchFamily="34" charset="0"/>
                <a:cs typeface="Arial" panose="020B0604020202020204" pitchFamily="34" charset="0"/>
              </a:rPr>
              <a:t>PEARL DISTRICT</a:t>
            </a:r>
            <a:endParaRPr lang="en-US" sz="1400" b="0" dirty="0">
              <a:solidFill>
                <a:schemeClr val="bg1"/>
              </a:solidFill>
              <a:latin typeface="Century Gothic" panose="020B0502020202020204" pitchFamily="34" charset="0"/>
              <a:cs typeface="Arial" panose="020B0604020202020204" pitchFamily="34" charset="0"/>
            </a:endParaRPr>
          </a:p>
        </p:txBody>
      </p:sp>
    </p:spTree>
    <p:extLst>
      <p:ext uri="{BB962C8B-B14F-4D97-AF65-F5344CB8AC3E}">
        <p14:creationId xmlns:p14="http://schemas.microsoft.com/office/powerpoint/2010/main" val="350618708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52600" y="418981"/>
            <a:ext cx="5334000" cy="400110"/>
          </a:xfrm>
          <a:prstGeom prst="rect">
            <a:avLst/>
          </a:prstGeom>
          <a:noFill/>
        </p:spPr>
        <p:txBody>
          <a:bodyPr wrap="square" rtlCol="0">
            <a:spAutoFit/>
          </a:bodyPr>
          <a:lstStyle/>
          <a:p>
            <a:r>
              <a:rPr lang="en-US" sz="2000" dirty="0" smtClean="0">
                <a:latin typeface="Century Gothic" panose="020B0502020202020204" pitchFamily="34" charset="0"/>
              </a:rPr>
              <a:t>DESIGN GUIDELINES</a:t>
            </a:r>
            <a:endParaRPr lang="en-US" sz="2000" dirty="0">
              <a:latin typeface="Century Gothic" panose="020B0502020202020204" pitchFamily="34" charset="0"/>
            </a:endParaRPr>
          </a:p>
        </p:txBody>
      </p:sp>
      <p:sp>
        <p:nvSpPr>
          <p:cNvPr id="6" name="TextBox 5"/>
          <p:cNvSpPr txBox="1"/>
          <p:nvPr/>
        </p:nvSpPr>
        <p:spPr>
          <a:xfrm>
            <a:off x="381000" y="5715000"/>
            <a:ext cx="1371600" cy="1446550"/>
          </a:xfrm>
          <a:prstGeom prst="rect">
            <a:avLst/>
          </a:prstGeom>
          <a:noFill/>
        </p:spPr>
        <p:txBody>
          <a:bodyPr wrap="square" rtlCol="0">
            <a:spAutoFit/>
          </a:bodyPr>
          <a:lstStyle/>
          <a:p>
            <a:r>
              <a:rPr lang="en-US" sz="8800" b="1" spc="-300" dirty="0" smtClean="0">
                <a:solidFill>
                  <a:schemeClr val="bg2">
                    <a:lumMod val="10000"/>
                  </a:schemeClr>
                </a:solidFill>
                <a:latin typeface="Century Gothic" panose="020B0502020202020204" pitchFamily="34" charset="0"/>
              </a:rPr>
              <a:t>26</a:t>
            </a:r>
            <a:endParaRPr lang="en-US" sz="8800" b="1" spc="-300" dirty="0">
              <a:solidFill>
                <a:schemeClr val="bg2">
                  <a:lumMod val="10000"/>
                </a:schemeClr>
              </a:solidFill>
              <a:latin typeface="Century Gothic" panose="020B0502020202020204" pitchFamily="34" charset="0"/>
            </a:endParaRPr>
          </a:p>
        </p:txBody>
      </p:sp>
      <p:pic>
        <p:nvPicPr>
          <p:cNvPr id="5" name="Picture 4"/>
          <p:cNvPicPr/>
          <p:nvPr/>
        </p:nvPicPr>
        <p:blipFill>
          <a:blip r:embed="rId2">
            <a:extLst>
              <a:ext uri="{28A0092B-C50C-407E-A947-70E740481C1C}">
                <a14:useLocalDpi xmlns:a14="http://schemas.microsoft.com/office/drawing/2010/main" val="0"/>
              </a:ext>
            </a:extLst>
          </a:blip>
          <a:stretch>
            <a:fillRect/>
          </a:stretch>
        </p:blipFill>
        <p:spPr>
          <a:xfrm>
            <a:off x="1771650" y="3505200"/>
            <a:ext cx="1752600" cy="2286000"/>
          </a:xfrm>
          <a:prstGeom prst="rect">
            <a:avLst/>
          </a:prstGeom>
        </p:spPr>
      </p:pic>
      <p:pic>
        <p:nvPicPr>
          <p:cNvPr id="2050" name="Picture 2" descr="\\fbisvr1\Company\01-ACTIVE PROJECTS\ZZZ-LID COMPETITION\design guidelines\landscape-arch.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35359" y="923926"/>
            <a:ext cx="2832099" cy="212407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fbisvr1\Company\01-ACTIVE PROJECTS\ZZZ-LID COMPETITION\design guidelines\street-lagoon-from-above-courtesy-of-mural-arts-program.752.1127.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02944" y="2666999"/>
            <a:ext cx="2518649" cy="3771275"/>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fbisvr1\Company\01-ACTIVE PROJECTS\ZZZ-LID COMPETITION\design guidelines\strange-downspouts-and-drainage-pipe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44884" y="3114676"/>
            <a:ext cx="2822574" cy="209280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fbisvr1\Company\01-ACTIVE PROJECTS\ZZZ-LID COMPETITION\void images\Precedent Images\23681-13.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98191" y="819091"/>
            <a:ext cx="2545809" cy="1695509"/>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35359" y="5263504"/>
            <a:ext cx="2832099" cy="16942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7"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71650" y="809565"/>
            <a:ext cx="1733551" cy="25897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p:cNvSpPr txBox="1"/>
          <p:nvPr/>
        </p:nvSpPr>
        <p:spPr>
          <a:xfrm>
            <a:off x="0" y="6550223"/>
            <a:ext cx="1676400" cy="307777"/>
          </a:xfrm>
          <a:prstGeom prst="rect">
            <a:avLst/>
          </a:prstGeom>
          <a:noFill/>
        </p:spPr>
        <p:txBody>
          <a:bodyPr wrap="square" rtlCol="0">
            <a:spAutoFit/>
          </a:bodyPr>
          <a:lstStyle/>
          <a:p>
            <a:r>
              <a:rPr lang="en-US" sz="1400" b="0" dirty="0" smtClean="0">
                <a:solidFill>
                  <a:schemeClr val="bg1"/>
                </a:solidFill>
                <a:latin typeface="Century Gothic" panose="020B0502020202020204" pitchFamily="34" charset="0"/>
                <a:cs typeface="Arial" panose="020B0604020202020204" pitchFamily="34" charset="0"/>
              </a:rPr>
              <a:t>PEARL DISTRICT</a:t>
            </a:r>
            <a:endParaRPr lang="en-US" sz="1400" b="0" dirty="0">
              <a:solidFill>
                <a:schemeClr val="bg1"/>
              </a:solidFill>
              <a:latin typeface="Century Gothic" panose="020B0502020202020204" pitchFamily="34" charset="0"/>
              <a:cs typeface="Arial" panose="020B0604020202020204" pitchFamily="34" charset="0"/>
            </a:endParaRPr>
          </a:p>
        </p:txBody>
      </p:sp>
    </p:spTree>
    <p:extLst>
      <p:ext uri="{BB962C8B-B14F-4D97-AF65-F5344CB8AC3E}">
        <p14:creationId xmlns:p14="http://schemas.microsoft.com/office/powerpoint/2010/main" val="13342103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descr="\\fbisvr1\Company\01-ACTIVE PROJECTS\ZZZ-LID COMPETITION\3D View 17.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2800" y="3659619"/>
            <a:ext cx="5753100" cy="3501931"/>
          </a:xfrm>
          <a:prstGeom prst="rect">
            <a:avLst/>
          </a:prstGeom>
          <a:noFill/>
          <a:scene3d>
            <a:camera prst="orthographicFront">
              <a:rot lat="0" lon="10800000" rev="0"/>
            </a:camera>
            <a:lightRig rig="threePt" dir="t"/>
          </a:scene3d>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752600" y="421719"/>
            <a:ext cx="5334000" cy="400110"/>
          </a:xfrm>
          <a:prstGeom prst="rect">
            <a:avLst/>
          </a:prstGeom>
          <a:noFill/>
        </p:spPr>
        <p:txBody>
          <a:bodyPr wrap="square" rtlCol="0">
            <a:spAutoFit/>
          </a:bodyPr>
          <a:lstStyle/>
          <a:p>
            <a:r>
              <a:rPr lang="en-US" sz="2000" dirty="0" smtClean="0">
                <a:latin typeface="Century Gothic" panose="020B0502020202020204" pitchFamily="34" charset="0"/>
              </a:rPr>
              <a:t>WHAT NOW?</a:t>
            </a:r>
            <a:endParaRPr lang="en-US" sz="2000" dirty="0">
              <a:latin typeface="Century Gothic" panose="020B0502020202020204" pitchFamily="34" charset="0"/>
            </a:endParaRPr>
          </a:p>
        </p:txBody>
      </p:sp>
      <p:sp>
        <p:nvSpPr>
          <p:cNvPr id="3" name="TextBox 2"/>
          <p:cNvSpPr txBox="1"/>
          <p:nvPr/>
        </p:nvSpPr>
        <p:spPr>
          <a:xfrm>
            <a:off x="1828800" y="878919"/>
            <a:ext cx="6934200" cy="3824124"/>
          </a:xfrm>
          <a:prstGeom prst="rect">
            <a:avLst/>
          </a:prstGeom>
          <a:noFill/>
        </p:spPr>
        <p:txBody>
          <a:bodyPr wrap="square" rtlCol="0">
            <a:spAutoFit/>
          </a:bodyPr>
          <a:lstStyle/>
          <a:p>
            <a:r>
              <a:rPr lang="en-US" sz="1100" dirty="0" smtClean="0">
                <a:latin typeface="Century Gothic" panose="020B0502020202020204" pitchFamily="34" charset="0"/>
              </a:rPr>
              <a:t>Our proposed Low Impact Development design for the Green Pearl is only the first step.  Continuing work with the City, the Pearl District Association, Oklahoma State University, and other organizations will encourage and support the revitalization and redevelopment of the area. </a:t>
            </a:r>
          </a:p>
          <a:p>
            <a:endParaRPr lang="en-US" sz="1100" dirty="0">
              <a:latin typeface="Century Gothic" panose="020B0502020202020204" pitchFamily="34" charset="0"/>
            </a:endParaRPr>
          </a:p>
          <a:p>
            <a:r>
              <a:rPr lang="en-US" sz="1100" dirty="0" smtClean="0">
                <a:latin typeface="Century Gothic" panose="020B0502020202020204" pitchFamily="34" charset="0"/>
              </a:rPr>
              <a:t>Educating the public, design professionals, and contractors of LID methods, illustrating the quality of life, and showing long-term financial advantages will increase the chances of success and sustainability of the developments.</a:t>
            </a:r>
          </a:p>
          <a:p>
            <a:endParaRPr lang="en-US" sz="1100" dirty="0">
              <a:latin typeface="Century Gothic" panose="020B0502020202020204" pitchFamily="34" charset="0"/>
            </a:endParaRPr>
          </a:p>
          <a:p>
            <a:r>
              <a:rPr lang="en-US" sz="1400" b="1" dirty="0" smtClean="0">
                <a:latin typeface="Century Gothic" panose="020B0502020202020204" pitchFamily="34" charset="0"/>
              </a:rPr>
              <a:t>POTENTIAL PROMOTIONAL OPPORTUNITES</a:t>
            </a:r>
          </a:p>
          <a:p>
            <a:r>
              <a:rPr lang="en-US" sz="1100" dirty="0" smtClean="0">
                <a:latin typeface="Century Gothic" panose="020B0502020202020204" pitchFamily="34" charset="0"/>
              </a:rPr>
              <a:t>We encourage public events within the Pearl District area to gain support for the project and future LID efforts.   Events should be held in the street and buildings within the area.  These include:</a:t>
            </a:r>
          </a:p>
          <a:p>
            <a:endParaRPr lang="en-US" sz="1100" dirty="0">
              <a:latin typeface="Century Gothic" panose="020B0502020202020204" pitchFamily="34" charset="0"/>
            </a:endParaRPr>
          </a:p>
          <a:p>
            <a:pPr marL="628650" lvl="1" indent="-171450">
              <a:lnSpc>
                <a:spcPct val="150000"/>
              </a:lnSpc>
              <a:buFont typeface="Arial" panose="020B0604020202020204" pitchFamily="34" charset="0"/>
              <a:buChar char="•"/>
            </a:pPr>
            <a:r>
              <a:rPr lang="en-US" sz="1100" b="1" dirty="0" smtClean="0">
                <a:latin typeface="Century Gothic" panose="020B0502020202020204" pitchFamily="34" charset="0"/>
              </a:rPr>
              <a:t>Farmers Markets</a:t>
            </a:r>
          </a:p>
          <a:p>
            <a:pPr marL="628650" lvl="1" indent="-171450">
              <a:lnSpc>
                <a:spcPct val="150000"/>
              </a:lnSpc>
              <a:buFont typeface="Arial" panose="020B0604020202020204" pitchFamily="34" charset="0"/>
              <a:buChar char="•"/>
            </a:pPr>
            <a:r>
              <a:rPr lang="en-US" sz="1100" b="1" dirty="0" smtClean="0">
                <a:latin typeface="Century Gothic" panose="020B0502020202020204" pitchFamily="34" charset="0"/>
              </a:rPr>
              <a:t>Art Exhibits</a:t>
            </a:r>
          </a:p>
          <a:p>
            <a:pPr marL="628650" lvl="1" indent="-171450">
              <a:lnSpc>
                <a:spcPct val="150000"/>
              </a:lnSpc>
              <a:buFont typeface="Arial" panose="020B0604020202020204" pitchFamily="34" charset="0"/>
              <a:buChar char="•"/>
            </a:pPr>
            <a:r>
              <a:rPr lang="en-US" sz="1100" b="1" dirty="0" smtClean="0">
                <a:latin typeface="Century Gothic" panose="020B0502020202020204" pitchFamily="34" charset="0"/>
              </a:rPr>
              <a:t>Outdoor concerts and performances</a:t>
            </a:r>
          </a:p>
          <a:p>
            <a:pPr marL="628650" lvl="1" indent="-171450">
              <a:lnSpc>
                <a:spcPct val="150000"/>
              </a:lnSpc>
              <a:buFont typeface="Arial" panose="020B0604020202020204" pitchFamily="34" charset="0"/>
              <a:buChar char="•"/>
            </a:pPr>
            <a:r>
              <a:rPr lang="en-US" sz="1100" b="1" dirty="0" smtClean="0">
                <a:latin typeface="Century Gothic" panose="020B0502020202020204" pitchFamily="34" charset="0"/>
              </a:rPr>
              <a:t>Walking tours</a:t>
            </a:r>
          </a:p>
          <a:p>
            <a:pPr marL="628650" lvl="1" indent="-171450">
              <a:lnSpc>
                <a:spcPct val="150000"/>
              </a:lnSpc>
              <a:buFont typeface="Arial" panose="020B0604020202020204" pitchFamily="34" charset="0"/>
              <a:buChar char="•"/>
            </a:pPr>
            <a:r>
              <a:rPr lang="en-US" sz="1100" b="1" dirty="0" smtClean="0">
                <a:latin typeface="Century Gothic" panose="020B0502020202020204" pitchFamily="34" charset="0"/>
              </a:rPr>
              <a:t>Community events with City Officials and Public Safety Departments</a:t>
            </a:r>
          </a:p>
          <a:p>
            <a:endParaRPr lang="en-US" sz="1100" dirty="0" smtClean="0">
              <a:latin typeface="Century Gothic" panose="020B0502020202020204" pitchFamily="34" charset="0"/>
            </a:endParaRPr>
          </a:p>
          <a:p>
            <a:endParaRPr lang="en-US" sz="1400" dirty="0">
              <a:latin typeface="Raleway" pitchFamily="34" charset="0"/>
            </a:endParaRPr>
          </a:p>
        </p:txBody>
      </p:sp>
      <p:sp>
        <p:nvSpPr>
          <p:cNvPr id="6" name="TextBox 5"/>
          <p:cNvSpPr txBox="1"/>
          <p:nvPr/>
        </p:nvSpPr>
        <p:spPr>
          <a:xfrm>
            <a:off x="381000" y="5715000"/>
            <a:ext cx="1371600" cy="1446550"/>
          </a:xfrm>
          <a:prstGeom prst="rect">
            <a:avLst/>
          </a:prstGeom>
          <a:noFill/>
        </p:spPr>
        <p:txBody>
          <a:bodyPr wrap="square" rtlCol="0">
            <a:spAutoFit/>
          </a:bodyPr>
          <a:lstStyle/>
          <a:p>
            <a:r>
              <a:rPr lang="en-US" sz="8800" b="1" spc="-300" dirty="0" smtClean="0">
                <a:solidFill>
                  <a:schemeClr val="bg2">
                    <a:lumMod val="10000"/>
                  </a:schemeClr>
                </a:solidFill>
                <a:latin typeface="Century Gothic" panose="020B0502020202020204" pitchFamily="34" charset="0"/>
              </a:rPr>
              <a:t>27</a:t>
            </a:r>
            <a:endParaRPr lang="en-US" sz="8800" b="1" spc="-300" dirty="0">
              <a:solidFill>
                <a:schemeClr val="bg2">
                  <a:lumMod val="10000"/>
                </a:schemeClr>
              </a:solidFill>
              <a:latin typeface="Century Gothic" panose="020B0502020202020204" pitchFamily="34" charset="0"/>
            </a:endParaRPr>
          </a:p>
        </p:txBody>
      </p:sp>
      <p:sp>
        <p:nvSpPr>
          <p:cNvPr id="7" name="TextBox 6"/>
          <p:cNvSpPr txBox="1"/>
          <p:nvPr/>
        </p:nvSpPr>
        <p:spPr>
          <a:xfrm>
            <a:off x="0" y="6550223"/>
            <a:ext cx="1676400" cy="307777"/>
          </a:xfrm>
          <a:prstGeom prst="rect">
            <a:avLst/>
          </a:prstGeom>
          <a:noFill/>
        </p:spPr>
        <p:txBody>
          <a:bodyPr wrap="square" rtlCol="0">
            <a:spAutoFit/>
          </a:bodyPr>
          <a:lstStyle/>
          <a:p>
            <a:r>
              <a:rPr lang="en-US" sz="1400" b="0" dirty="0" smtClean="0">
                <a:solidFill>
                  <a:schemeClr val="bg1"/>
                </a:solidFill>
                <a:latin typeface="Century Gothic" panose="020B0502020202020204" pitchFamily="34" charset="0"/>
                <a:cs typeface="Arial" panose="020B0604020202020204" pitchFamily="34" charset="0"/>
              </a:rPr>
              <a:t>PEARL DISTRICT</a:t>
            </a:r>
            <a:endParaRPr lang="en-US" sz="1400" b="0" dirty="0">
              <a:solidFill>
                <a:schemeClr val="bg1"/>
              </a:solidFill>
              <a:latin typeface="Century Gothic" panose="020B0502020202020204" pitchFamily="34" charset="0"/>
              <a:cs typeface="Arial" panose="020B0604020202020204" pitchFamily="34" charset="0"/>
            </a:endParaRPr>
          </a:p>
        </p:txBody>
      </p:sp>
    </p:spTree>
    <p:extLst>
      <p:ext uri="{BB962C8B-B14F-4D97-AF65-F5344CB8AC3E}">
        <p14:creationId xmlns:p14="http://schemas.microsoft.com/office/powerpoint/2010/main" val="251664622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fbisvr1\Company\01-ACTIVE PROJECTS\ZZZ-LID COMPETITION\3D View 11-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81200" y="2047875"/>
            <a:ext cx="6400800" cy="48006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752600" y="421719"/>
            <a:ext cx="5334000" cy="400110"/>
          </a:xfrm>
          <a:prstGeom prst="rect">
            <a:avLst/>
          </a:prstGeom>
          <a:noFill/>
        </p:spPr>
        <p:txBody>
          <a:bodyPr wrap="square" rtlCol="0">
            <a:spAutoFit/>
          </a:bodyPr>
          <a:lstStyle/>
          <a:p>
            <a:r>
              <a:rPr lang="en-US" sz="2000" dirty="0" smtClean="0">
                <a:latin typeface="Century Gothic" panose="020B0502020202020204" pitchFamily="34" charset="0"/>
              </a:rPr>
              <a:t>CONCLUSION</a:t>
            </a:r>
            <a:endParaRPr lang="en-US" sz="2000" dirty="0">
              <a:latin typeface="Century Gothic" panose="020B0502020202020204" pitchFamily="34" charset="0"/>
            </a:endParaRPr>
          </a:p>
        </p:txBody>
      </p:sp>
      <p:sp>
        <p:nvSpPr>
          <p:cNvPr id="5" name="TextBox 4"/>
          <p:cNvSpPr txBox="1"/>
          <p:nvPr/>
        </p:nvSpPr>
        <p:spPr>
          <a:xfrm>
            <a:off x="381000" y="5715000"/>
            <a:ext cx="1371600" cy="1446550"/>
          </a:xfrm>
          <a:prstGeom prst="rect">
            <a:avLst/>
          </a:prstGeom>
          <a:noFill/>
        </p:spPr>
        <p:txBody>
          <a:bodyPr wrap="square" rtlCol="0">
            <a:spAutoFit/>
          </a:bodyPr>
          <a:lstStyle/>
          <a:p>
            <a:r>
              <a:rPr lang="en-US" sz="8800" b="1" spc="-300" dirty="0" smtClean="0">
                <a:solidFill>
                  <a:schemeClr val="bg2">
                    <a:lumMod val="10000"/>
                  </a:schemeClr>
                </a:solidFill>
                <a:latin typeface="Century Gothic" panose="020B0502020202020204" pitchFamily="34" charset="0"/>
              </a:rPr>
              <a:t>28</a:t>
            </a:r>
            <a:endParaRPr lang="en-US" sz="8800" b="1" spc="-300" dirty="0">
              <a:solidFill>
                <a:schemeClr val="bg2">
                  <a:lumMod val="10000"/>
                </a:schemeClr>
              </a:solidFill>
              <a:latin typeface="Century Gothic" panose="020B0502020202020204" pitchFamily="34" charset="0"/>
            </a:endParaRPr>
          </a:p>
        </p:txBody>
      </p:sp>
      <p:sp>
        <p:nvSpPr>
          <p:cNvPr id="4" name="TextBox 3"/>
          <p:cNvSpPr txBox="1"/>
          <p:nvPr/>
        </p:nvSpPr>
        <p:spPr>
          <a:xfrm>
            <a:off x="1905000" y="869454"/>
            <a:ext cx="6096000" cy="1107996"/>
          </a:xfrm>
          <a:prstGeom prst="rect">
            <a:avLst/>
          </a:prstGeom>
          <a:noFill/>
        </p:spPr>
        <p:txBody>
          <a:bodyPr wrap="square" rtlCol="0">
            <a:spAutoFit/>
          </a:bodyPr>
          <a:lstStyle/>
          <a:p>
            <a:r>
              <a:rPr lang="en-US" sz="1100" dirty="0" smtClean="0">
                <a:latin typeface="Century Gothic" panose="020B0502020202020204" pitchFamily="34" charset="0"/>
              </a:rPr>
              <a:t>Our proposed design for the Green Pearl continues to </a:t>
            </a:r>
            <a:r>
              <a:rPr lang="en-US" sz="1100" dirty="0">
                <a:latin typeface="Century Gothic" panose="020B0502020202020204" pitchFamily="34" charset="0"/>
              </a:rPr>
              <a:t>define the character of the Pearl District as a hub for culture and sustainability through the promotion of Low Impact Development to create an attractive, pedestrian-focused streetscape</a:t>
            </a:r>
            <a:r>
              <a:rPr lang="en-US" sz="1100" dirty="0" smtClean="0">
                <a:latin typeface="Century Gothic" panose="020B0502020202020204" pitchFamily="34" charset="0"/>
              </a:rPr>
              <a:t>.</a:t>
            </a:r>
          </a:p>
          <a:p>
            <a:endParaRPr lang="en-US" sz="1100" dirty="0">
              <a:latin typeface="Century Gothic" panose="020B0502020202020204" pitchFamily="34" charset="0"/>
            </a:endParaRPr>
          </a:p>
          <a:p>
            <a:pPr lvl="0"/>
            <a:r>
              <a:rPr lang="en-US" sz="1100" dirty="0" smtClean="0">
                <a:latin typeface="Century Gothic" panose="020B0502020202020204" pitchFamily="34" charset="0"/>
              </a:rPr>
              <a:t>The Green Pearl project shows that a LID project can successfully provide an inviting pedestrian street, ecologically innovative, and fiscally responsible development.</a:t>
            </a:r>
            <a:endParaRPr lang="en-US" sz="1100" dirty="0">
              <a:latin typeface="Century Gothic" panose="020B0502020202020204" pitchFamily="34" charset="0"/>
            </a:endParaRPr>
          </a:p>
        </p:txBody>
      </p:sp>
      <p:sp>
        <p:nvSpPr>
          <p:cNvPr id="6" name="Rectangle 5"/>
          <p:cNvSpPr/>
          <p:nvPr/>
        </p:nvSpPr>
        <p:spPr>
          <a:xfrm>
            <a:off x="1914525" y="5437586"/>
            <a:ext cx="4572000" cy="1338828"/>
          </a:xfrm>
          <a:prstGeom prst="rect">
            <a:avLst/>
          </a:prstGeom>
        </p:spPr>
        <p:txBody>
          <a:bodyPr>
            <a:spAutoFit/>
          </a:bodyPr>
          <a:lstStyle/>
          <a:p>
            <a:pPr>
              <a:lnSpc>
                <a:spcPct val="150000"/>
              </a:lnSpc>
            </a:pPr>
            <a:r>
              <a:rPr lang="en-US" b="1" dirty="0">
                <a:solidFill>
                  <a:schemeClr val="bg2">
                    <a:lumMod val="50000"/>
                  </a:schemeClr>
                </a:solidFill>
                <a:effectLst>
                  <a:outerShdw blurRad="38100" dist="38100" dir="2700000" algn="tl">
                    <a:srgbClr val="000000">
                      <a:alpha val="43137"/>
                    </a:srgbClr>
                  </a:outerShdw>
                </a:effectLst>
                <a:latin typeface="Century Gothic" panose="020B0502020202020204" pitchFamily="34" charset="0"/>
              </a:rPr>
              <a:t>A Place to </a:t>
            </a:r>
            <a:r>
              <a:rPr lang="en-US" b="1" dirty="0" smtClean="0">
                <a:solidFill>
                  <a:schemeClr val="bg2">
                    <a:lumMod val="50000"/>
                  </a:schemeClr>
                </a:solidFill>
                <a:effectLst>
                  <a:outerShdw blurRad="38100" dist="38100" dir="2700000" algn="tl">
                    <a:srgbClr val="000000">
                      <a:alpha val="43137"/>
                    </a:srgbClr>
                  </a:outerShdw>
                </a:effectLst>
                <a:latin typeface="Century Gothic" panose="020B0502020202020204" pitchFamily="34" charset="0"/>
              </a:rPr>
              <a:t>Live</a:t>
            </a:r>
            <a:endParaRPr lang="en-US" b="1" dirty="0">
              <a:solidFill>
                <a:schemeClr val="bg2">
                  <a:lumMod val="50000"/>
                </a:schemeClr>
              </a:solidFill>
              <a:effectLst>
                <a:outerShdw blurRad="38100" dist="38100" dir="2700000" algn="tl">
                  <a:srgbClr val="000000">
                    <a:alpha val="43137"/>
                  </a:srgbClr>
                </a:outerShdw>
              </a:effectLst>
              <a:latin typeface="Century Gothic" panose="020B0502020202020204" pitchFamily="34" charset="0"/>
            </a:endParaRPr>
          </a:p>
          <a:p>
            <a:pPr>
              <a:lnSpc>
                <a:spcPct val="150000"/>
              </a:lnSpc>
            </a:pPr>
            <a:r>
              <a:rPr lang="en-US" b="1" dirty="0">
                <a:effectLst>
                  <a:outerShdw blurRad="38100" dist="38100" dir="2700000" algn="tl">
                    <a:srgbClr val="000000">
                      <a:alpha val="43137"/>
                    </a:srgbClr>
                  </a:outerShdw>
                </a:effectLst>
                <a:latin typeface="Century Gothic" panose="020B0502020202020204" pitchFamily="34" charset="0"/>
              </a:rPr>
              <a:t> 	</a:t>
            </a:r>
            <a:r>
              <a:rPr lang="en-US" b="1" dirty="0">
                <a:solidFill>
                  <a:schemeClr val="accent3">
                    <a:lumMod val="50000"/>
                  </a:schemeClr>
                </a:solidFill>
                <a:effectLst>
                  <a:outerShdw blurRad="38100" dist="38100" dir="2700000" algn="tl">
                    <a:srgbClr val="000000">
                      <a:alpha val="43137"/>
                    </a:srgbClr>
                  </a:outerShdw>
                </a:effectLst>
                <a:latin typeface="Century Gothic" panose="020B0502020202020204" pitchFamily="34" charset="0"/>
              </a:rPr>
              <a:t>A Place to Grow</a:t>
            </a:r>
          </a:p>
          <a:p>
            <a:pPr>
              <a:lnSpc>
                <a:spcPct val="150000"/>
              </a:lnSpc>
            </a:pPr>
            <a:r>
              <a:rPr lang="en-US" b="1" dirty="0">
                <a:effectLst>
                  <a:outerShdw blurRad="38100" dist="38100" dir="2700000" algn="tl">
                    <a:srgbClr val="000000">
                      <a:alpha val="43137"/>
                    </a:srgbClr>
                  </a:outerShdw>
                </a:effectLst>
                <a:latin typeface="Century Gothic" panose="020B0502020202020204" pitchFamily="34" charset="0"/>
              </a:rPr>
              <a:t> 		</a:t>
            </a:r>
            <a:r>
              <a:rPr lang="en-US" b="1" dirty="0">
                <a:solidFill>
                  <a:srgbClr val="D46716"/>
                </a:solidFill>
                <a:effectLst>
                  <a:outerShdw blurRad="38100" dist="38100" dir="2700000" algn="tl">
                    <a:srgbClr val="000000">
                      <a:alpha val="43137"/>
                    </a:srgbClr>
                  </a:outerShdw>
                </a:effectLst>
                <a:latin typeface="Century Gothic" panose="020B0502020202020204" pitchFamily="34" charset="0"/>
              </a:rPr>
              <a:t>A Place to Learn</a:t>
            </a:r>
          </a:p>
        </p:txBody>
      </p:sp>
      <p:sp>
        <p:nvSpPr>
          <p:cNvPr id="7" name="TextBox 6"/>
          <p:cNvSpPr txBox="1"/>
          <p:nvPr/>
        </p:nvSpPr>
        <p:spPr>
          <a:xfrm>
            <a:off x="0" y="6550223"/>
            <a:ext cx="1676400" cy="307777"/>
          </a:xfrm>
          <a:prstGeom prst="rect">
            <a:avLst/>
          </a:prstGeom>
          <a:noFill/>
        </p:spPr>
        <p:txBody>
          <a:bodyPr wrap="square" rtlCol="0">
            <a:spAutoFit/>
          </a:bodyPr>
          <a:lstStyle/>
          <a:p>
            <a:r>
              <a:rPr lang="en-US" sz="1400" b="0" dirty="0" smtClean="0">
                <a:solidFill>
                  <a:schemeClr val="bg1"/>
                </a:solidFill>
                <a:latin typeface="Century Gothic" panose="020B0502020202020204" pitchFamily="34" charset="0"/>
                <a:cs typeface="Arial" panose="020B0604020202020204" pitchFamily="34" charset="0"/>
              </a:rPr>
              <a:t>PEARL DISTRICT</a:t>
            </a:r>
            <a:endParaRPr lang="en-US" sz="1400" b="0" dirty="0">
              <a:solidFill>
                <a:schemeClr val="bg1"/>
              </a:solidFill>
              <a:latin typeface="Century Gothic" panose="020B0502020202020204" pitchFamily="34" charset="0"/>
              <a:cs typeface="Arial" panose="020B0604020202020204" pitchFamily="34" charset="0"/>
            </a:endParaRPr>
          </a:p>
        </p:txBody>
      </p:sp>
    </p:spTree>
    <p:extLst>
      <p:ext uri="{BB962C8B-B14F-4D97-AF65-F5344CB8AC3E}">
        <p14:creationId xmlns:p14="http://schemas.microsoft.com/office/powerpoint/2010/main" val="343637116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52600" y="438090"/>
            <a:ext cx="4038600" cy="400110"/>
          </a:xfrm>
          <a:prstGeom prst="rect">
            <a:avLst/>
          </a:prstGeom>
          <a:noFill/>
        </p:spPr>
        <p:txBody>
          <a:bodyPr wrap="square" rtlCol="0">
            <a:spAutoFit/>
          </a:bodyPr>
          <a:lstStyle/>
          <a:p>
            <a:r>
              <a:rPr lang="en-US" sz="2000" dirty="0" smtClean="0">
                <a:latin typeface="Century Gothic" panose="020B0502020202020204" pitchFamily="34" charset="0"/>
              </a:rPr>
              <a:t>PROJECT CHALLENGE</a:t>
            </a:r>
            <a:endParaRPr lang="en-US" sz="2000" dirty="0">
              <a:latin typeface="Century Gothic" panose="020B0502020202020204" pitchFamily="34" charset="0"/>
            </a:endParaRPr>
          </a:p>
        </p:txBody>
      </p:sp>
      <p:sp>
        <p:nvSpPr>
          <p:cNvPr id="5" name="TextBox 4"/>
          <p:cNvSpPr txBox="1"/>
          <p:nvPr/>
        </p:nvSpPr>
        <p:spPr>
          <a:xfrm>
            <a:off x="1752600" y="788328"/>
            <a:ext cx="7391400" cy="2793072"/>
          </a:xfrm>
          <a:prstGeom prst="rect">
            <a:avLst/>
          </a:prstGeom>
          <a:noFill/>
        </p:spPr>
        <p:txBody>
          <a:bodyPr wrap="square" rtlCol="0">
            <a:spAutoFit/>
          </a:bodyPr>
          <a:lstStyle/>
          <a:p>
            <a:r>
              <a:rPr lang="en-US" i="1" dirty="0" smtClean="0">
                <a:latin typeface="Century Gothic" panose="020B0502020202020204" pitchFamily="34" charset="0"/>
              </a:rPr>
              <a:t>Summary of Design Concept</a:t>
            </a:r>
          </a:p>
          <a:p>
            <a:endParaRPr lang="en-US" sz="1400" dirty="0" smtClean="0">
              <a:latin typeface="Raleway" pitchFamily="34" charset="0"/>
            </a:endParaRPr>
          </a:p>
          <a:p>
            <a:r>
              <a:rPr lang="en-US" sz="1400" u="sng" dirty="0">
                <a:latin typeface="Century Gothic" panose="020B0502020202020204" pitchFamily="34" charset="0"/>
              </a:rPr>
              <a:t>The Program </a:t>
            </a:r>
            <a:endParaRPr lang="en-US" sz="1400" dirty="0">
              <a:latin typeface="Century Gothic" panose="020B0502020202020204" pitchFamily="34" charset="0"/>
            </a:endParaRPr>
          </a:p>
          <a:p>
            <a:pPr>
              <a:lnSpc>
                <a:spcPct val="150000"/>
              </a:lnSpc>
            </a:pPr>
            <a:r>
              <a:rPr lang="en-US" sz="1100" dirty="0" smtClean="0">
                <a:latin typeface="Century Gothic" panose="020B0502020202020204" pitchFamily="34" charset="0"/>
                <a:cs typeface="Arial" panose="020B0604020202020204" pitchFamily="34" charset="0"/>
              </a:rPr>
              <a:t>Pearl </a:t>
            </a:r>
            <a:r>
              <a:rPr lang="en-US" sz="1100" dirty="0">
                <a:latin typeface="Century Gothic" panose="020B0502020202020204" pitchFamily="34" charset="0"/>
                <a:cs typeface="Arial" panose="020B0604020202020204" pitchFamily="34" charset="0"/>
              </a:rPr>
              <a:t>Plaza is part of the 6</a:t>
            </a:r>
            <a:r>
              <a:rPr lang="en-US" sz="1100" baseline="30000" dirty="0">
                <a:latin typeface="Century Gothic" panose="020B0502020202020204" pitchFamily="34" charset="0"/>
                <a:cs typeface="Arial" panose="020B0604020202020204" pitchFamily="34" charset="0"/>
              </a:rPr>
              <a:t>th</a:t>
            </a:r>
            <a:r>
              <a:rPr lang="en-US" sz="1100" dirty="0">
                <a:latin typeface="Century Gothic" panose="020B0502020202020204" pitchFamily="34" charset="0"/>
                <a:cs typeface="Arial" panose="020B0604020202020204" pitchFamily="34" charset="0"/>
              </a:rPr>
              <a:t> Street Infill Plan which was adopted in </a:t>
            </a:r>
            <a:r>
              <a:rPr lang="en-US" sz="1100" dirty="0" smtClean="0">
                <a:latin typeface="Century Gothic" panose="020B0502020202020204" pitchFamily="34" charset="0"/>
                <a:cs typeface="Arial" panose="020B0604020202020204" pitchFamily="34" charset="0"/>
              </a:rPr>
              <a:t>2006. The </a:t>
            </a:r>
            <a:r>
              <a:rPr lang="en-US" sz="1100" dirty="0">
                <a:latin typeface="Century Gothic" panose="020B0502020202020204" pitchFamily="34" charset="0"/>
                <a:cs typeface="Arial" panose="020B0604020202020204" pitchFamily="34" charset="0"/>
              </a:rPr>
              <a:t>Pearl District Association has been actively involved in planning for the revitalization of their </a:t>
            </a:r>
            <a:r>
              <a:rPr lang="en-US" sz="1100" dirty="0" smtClean="0">
                <a:latin typeface="Century Gothic" panose="020B0502020202020204" pitchFamily="34" charset="0"/>
                <a:cs typeface="Arial" panose="020B0604020202020204" pitchFamily="34" charset="0"/>
              </a:rPr>
              <a:t>neighborhood. The </a:t>
            </a:r>
            <a:r>
              <a:rPr lang="en-US" sz="1100" dirty="0">
                <a:latin typeface="Century Gothic" panose="020B0502020202020204" pitchFamily="34" charset="0"/>
                <a:cs typeface="Arial" panose="020B0604020202020204" pitchFamily="34" charset="0"/>
              </a:rPr>
              <a:t>neighborhood has experienced significant flooding problems and is in need of a revitalization effort to help stimulate reinvestment and </a:t>
            </a:r>
            <a:r>
              <a:rPr lang="en-US" sz="1100" dirty="0" smtClean="0">
                <a:latin typeface="Century Gothic" panose="020B0502020202020204" pitchFamily="34" charset="0"/>
                <a:cs typeface="Arial" panose="020B0604020202020204" pitchFamily="34" charset="0"/>
              </a:rPr>
              <a:t>growth. The </a:t>
            </a:r>
            <a:r>
              <a:rPr lang="en-US" sz="1100" dirty="0">
                <a:latin typeface="Century Gothic" panose="020B0502020202020204" pitchFamily="34" charset="0"/>
                <a:cs typeface="Arial" panose="020B0604020202020204" pitchFamily="34" charset="0"/>
              </a:rPr>
              <a:t>proposed flood control improvements in the 6</a:t>
            </a:r>
            <a:r>
              <a:rPr lang="en-US" sz="1100" baseline="30000" dirty="0">
                <a:latin typeface="Century Gothic" panose="020B0502020202020204" pitchFamily="34" charset="0"/>
                <a:cs typeface="Arial" panose="020B0604020202020204" pitchFamily="34" charset="0"/>
              </a:rPr>
              <a:t>th</a:t>
            </a:r>
            <a:r>
              <a:rPr lang="en-US" sz="1100" dirty="0">
                <a:latin typeface="Century Gothic" panose="020B0502020202020204" pitchFamily="34" charset="0"/>
                <a:cs typeface="Arial" panose="020B0604020202020204" pitchFamily="34" charset="0"/>
              </a:rPr>
              <a:t> Street Infill Plan include a two cell 10’x10’ reinforced concrete box below grade for stormwater conveyance, an open channel at street level as public amenity and water feature, and reconstruction of 6</a:t>
            </a:r>
            <a:r>
              <a:rPr lang="en-US" sz="1100" baseline="30000" dirty="0">
                <a:latin typeface="Century Gothic" panose="020B0502020202020204" pitchFamily="34" charset="0"/>
                <a:cs typeface="Arial" panose="020B0604020202020204" pitchFamily="34" charset="0"/>
              </a:rPr>
              <a:t>th</a:t>
            </a:r>
            <a:r>
              <a:rPr lang="en-US" sz="1100" dirty="0">
                <a:latin typeface="Century Gothic" panose="020B0502020202020204" pitchFamily="34" charset="0"/>
                <a:cs typeface="Arial" panose="020B0604020202020204" pitchFamily="34" charset="0"/>
              </a:rPr>
              <a:t> Street between Peoria and Rockford Avenue and Rockford Avenue between 6</a:t>
            </a:r>
            <a:r>
              <a:rPr lang="en-US" sz="1100" baseline="30000" dirty="0">
                <a:latin typeface="Century Gothic" panose="020B0502020202020204" pitchFamily="34" charset="0"/>
                <a:cs typeface="Arial" panose="020B0604020202020204" pitchFamily="34" charset="0"/>
              </a:rPr>
              <a:t>th</a:t>
            </a:r>
            <a:r>
              <a:rPr lang="en-US" sz="1100" dirty="0">
                <a:latin typeface="Century Gothic" panose="020B0502020202020204" pitchFamily="34" charset="0"/>
                <a:cs typeface="Arial" panose="020B0604020202020204" pitchFamily="34" charset="0"/>
              </a:rPr>
              <a:t> Street and 7</a:t>
            </a:r>
            <a:r>
              <a:rPr lang="en-US" sz="1100" baseline="30000" dirty="0">
                <a:latin typeface="Century Gothic" panose="020B0502020202020204" pitchFamily="34" charset="0"/>
                <a:cs typeface="Arial" panose="020B0604020202020204" pitchFamily="34" charset="0"/>
              </a:rPr>
              <a:t>th</a:t>
            </a:r>
            <a:r>
              <a:rPr lang="en-US" sz="1100" dirty="0">
                <a:latin typeface="Century Gothic" panose="020B0502020202020204" pitchFamily="34" charset="0"/>
                <a:cs typeface="Arial" panose="020B0604020202020204" pitchFamily="34" charset="0"/>
              </a:rPr>
              <a:t> Street.  </a:t>
            </a:r>
          </a:p>
          <a:p>
            <a:endParaRPr lang="en-US" sz="1400" dirty="0">
              <a:latin typeface="Myriad Pro" pitchFamily="34" charset="0"/>
            </a:endParaRPr>
          </a:p>
        </p:txBody>
      </p:sp>
      <p:pic>
        <p:nvPicPr>
          <p:cNvPr id="1029" name="Picture 5" descr="\\fbisvr1\Company\01-ACTIVE PROJECTS\ZZZ-LID COMPETITION\00-POWERPOINT\IMAGE - SLIDE 3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52600" y="3351312"/>
            <a:ext cx="5225357" cy="350668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066062" y="6075401"/>
            <a:ext cx="2154138" cy="646331"/>
          </a:xfrm>
          <a:prstGeom prst="rect">
            <a:avLst/>
          </a:prstGeom>
          <a:noFill/>
        </p:spPr>
        <p:txBody>
          <a:bodyPr wrap="square" rtlCol="0">
            <a:spAutoFit/>
          </a:bodyPr>
          <a:lstStyle/>
          <a:p>
            <a:r>
              <a:rPr lang="en-US" sz="900" i="1" dirty="0" smtClean="0">
                <a:latin typeface="Century Gothic" panose="020B0502020202020204" pitchFamily="34" charset="0"/>
              </a:rPr>
              <a:t>Proposed Plan from the Elm Creek/6</a:t>
            </a:r>
            <a:r>
              <a:rPr lang="en-US" sz="900" i="1" baseline="30000" dirty="0" smtClean="0">
                <a:latin typeface="Century Gothic" panose="020B0502020202020204" pitchFamily="34" charset="0"/>
              </a:rPr>
              <a:t>th</a:t>
            </a:r>
            <a:r>
              <a:rPr lang="en-US" sz="900" i="1" dirty="0" smtClean="0">
                <a:latin typeface="Century Gothic" panose="020B0502020202020204" pitchFamily="34" charset="0"/>
              </a:rPr>
              <a:t> Street Drainage, Detention, and Conveyance Plan, March 2010</a:t>
            </a:r>
            <a:endParaRPr lang="en-US" sz="900" i="1" dirty="0">
              <a:latin typeface="Century Gothic" panose="020B0502020202020204" pitchFamily="34" charset="0"/>
            </a:endParaRPr>
          </a:p>
        </p:txBody>
      </p:sp>
      <p:sp>
        <p:nvSpPr>
          <p:cNvPr id="7" name="TextBox 6"/>
          <p:cNvSpPr txBox="1"/>
          <p:nvPr/>
        </p:nvSpPr>
        <p:spPr>
          <a:xfrm>
            <a:off x="990600" y="5705475"/>
            <a:ext cx="762000" cy="1446550"/>
          </a:xfrm>
          <a:prstGeom prst="rect">
            <a:avLst/>
          </a:prstGeom>
          <a:noFill/>
        </p:spPr>
        <p:txBody>
          <a:bodyPr wrap="square" rtlCol="0">
            <a:spAutoFit/>
          </a:bodyPr>
          <a:lstStyle/>
          <a:p>
            <a:r>
              <a:rPr lang="en-US" sz="8800" b="1" spc="-300" dirty="0" smtClean="0">
                <a:solidFill>
                  <a:schemeClr val="bg2">
                    <a:lumMod val="10000"/>
                  </a:schemeClr>
                </a:solidFill>
                <a:latin typeface="Century Gothic" panose="020B0502020202020204" pitchFamily="34" charset="0"/>
              </a:rPr>
              <a:t>3</a:t>
            </a:r>
            <a:endParaRPr lang="en-US" sz="8800" b="1" spc="-300" dirty="0">
              <a:solidFill>
                <a:schemeClr val="bg2">
                  <a:lumMod val="10000"/>
                </a:schemeClr>
              </a:solidFill>
              <a:latin typeface="Century Gothic" panose="020B0502020202020204" pitchFamily="34" charset="0"/>
            </a:endParaRPr>
          </a:p>
        </p:txBody>
      </p:sp>
      <p:sp>
        <p:nvSpPr>
          <p:cNvPr id="8" name="TextBox 7"/>
          <p:cNvSpPr txBox="1"/>
          <p:nvPr/>
        </p:nvSpPr>
        <p:spPr>
          <a:xfrm>
            <a:off x="0" y="6550223"/>
            <a:ext cx="1676400" cy="307777"/>
          </a:xfrm>
          <a:prstGeom prst="rect">
            <a:avLst/>
          </a:prstGeom>
          <a:noFill/>
        </p:spPr>
        <p:txBody>
          <a:bodyPr wrap="square" rtlCol="0">
            <a:spAutoFit/>
          </a:bodyPr>
          <a:lstStyle/>
          <a:p>
            <a:r>
              <a:rPr lang="en-US" sz="1400" b="0" dirty="0" smtClean="0">
                <a:solidFill>
                  <a:schemeClr val="bg1"/>
                </a:solidFill>
                <a:latin typeface="Century Gothic" panose="020B0502020202020204" pitchFamily="34" charset="0"/>
                <a:cs typeface="Arial" panose="020B0604020202020204" pitchFamily="34" charset="0"/>
              </a:rPr>
              <a:t>PEARL DISTRICT</a:t>
            </a:r>
            <a:endParaRPr lang="en-US" sz="1400" b="0" dirty="0">
              <a:solidFill>
                <a:schemeClr val="bg1"/>
              </a:solidFill>
              <a:latin typeface="Century Gothic" panose="020B0502020202020204" pitchFamily="34" charset="0"/>
              <a:cs typeface="Arial" panose="020B0604020202020204" pitchFamily="34" charset="0"/>
            </a:endParaRPr>
          </a:p>
        </p:txBody>
      </p:sp>
    </p:spTree>
    <p:extLst>
      <p:ext uri="{BB962C8B-B14F-4D97-AF65-F5344CB8AC3E}">
        <p14:creationId xmlns:p14="http://schemas.microsoft.com/office/powerpoint/2010/main" val="300612201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52600" y="438090"/>
            <a:ext cx="4038600" cy="400110"/>
          </a:xfrm>
          <a:prstGeom prst="rect">
            <a:avLst/>
          </a:prstGeom>
          <a:noFill/>
        </p:spPr>
        <p:txBody>
          <a:bodyPr wrap="square" rtlCol="0">
            <a:spAutoFit/>
          </a:bodyPr>
          <a:lstStyle/>
          <a:p>
            <a:r>
              <a:rPr lang="en-US" sz="2000" dirty="0" smtClean="0">
                <a:latin typeface="Century Gothic" panose="020B0502020202020204" pitchFamily="34" charset="0"/>
              </a:rPr>
              <a:t>PROJECT CHALLENGE</a:t>
            </a:r>
            <a:endParaRPr lang="en-US" sz="2000" dirty="0">
              <a:latin typeface="Century Gothic" panose="020B0502020202020204" pitchFamily="34" charset="0"/>
            </a:endParaRPr>
          </a:p>
        </p:txBody>
      </p:sp>
      <p:sp>
        <p:nvSpPr>
          <p:cNvPr id="5" name="TextBox 4"/>
          <p:cNvSpPr txBox="1"/>
          <p:nvPr/>
        </p:nvSpPr>
        <p:spPr>
          <a:xfrm>
            <a:off x="1752600" y="838200"/>
            <a:ext cx="7391400" cy="3339376"/>
          </a:xfrm>
          <a:prstGeom prst="rect">
            <a:avLst/>
          </a:prstGeom>
          <a:noFill/>
        </p:spPr>
        <p:txBody>
          <a:bodyPr wrap="square" rtlCol="0">
            <a:spAutoFit/>
          </a:bodyPr>
          <a:lstStyle/>
          <a:p>
            <a:r>
              <a:rPr lang="en-US" i="1" dirty="0" smtClean="0">
                <a:latin typeface="Century Gothic" panose="020B0502020202020204" pitchFamily="34" charset="0"/>
              </a:rPr>
              <a:t>Summary of Design Concept</a:t>
            </a:r>
          </a:p>
          <a:p>
            <a:endParaRPr lang="en-US" sz="1400" dirty="0" smtClean="0">
              <a:latin typeface="Century Gothic" panose="020B0502020202020204" pitchFamily="34" charset="0"/>
            </a:endParaRPr>
          </a:p>
          <a:p>
            <a:r>
              <a:rPr lang="en-US" sz="1400" u="sng" dirty="0" smtClean="0">
                <a:latin typeface="Century Gothic" panose="020B0502020202020204" pitchFamily="34" charset="0"/>
              </a:rPr>
              <a:t>Our </a:t>
            </a:r>
            <a:r>
              <a:rPr lang="en-US" sz="1400" u="sng" dirty="0">
                <a:latin typeface="Century Gothic" panose="020B0502020202020204" pitchFamily="34" charset="0"/>
              </a:rPr>
              <a:t>Objectives </a:t>
            </a:r>
            <a:endParaRPr lang="en-US" sz="1400" dirty="0">
              <a:latin typeface="Century Gothic" panose="020B0502020202020204" pitchFamily="34" charset="0"/>
            </a:endParaRPr>
          </a:p>
          <a:p>
            <a:pPr marL="171450" lvl="0" indent="-171450">
              <a:lnSpc>
                <a:spcPct val="150000"/>
              </a:lnSpc>
              <a:buFont typeface="Arial" panose="020B0604020202020204" pitchFamily="34" charset="0"/>
              <a:buChar char="•"/>
            </a:pPr>
            <a:r>
              <a:rPr lang="en-US" sz="1100" dirty="0">
                <a:latin typeface="Century Gothic" panose="020B0502020202020204" pitchFamily="34" charset="0"/>
              </a:rPr>
              <a:t>Develop a new standard </a:t>
            </a:r>
            <a:r>
              <a:rPr lang="en-US" sz="1100" dirty="0" smtClean="0">
                <a:latin typeface="Century Gothic" panose="020B0502020202020204" pitchFamily="34" charset="0"/>
              </a:rPr>
              <a:t>LID road </a:t>
            </a:r>
            <a:r>
              <a:rPr lang="en-US" sz="1100" dirty="0">
                <a:latin typeface="Century Gothic" panose="020B0502020202020204" pitchFamily="34" charset="0"/>
              </a:rPr>
              <a:t>section </a:t>
            </a:r>
            <a:r>
              <a:rPr lang="en-US" sz="1100" dirty="0" smtClean="0">
                <a:latin typeface="Century Gothic" panose="020B0502020202020204" pitchFamily="34" charset="0"/>
              </a:rPr>
              <a:t>that </a:t>
            </a:r>
            <a:r>
              <a:rPr lang="en-US" sz="1100" dirty="0">
                <a:latin typeface="Century Gothic" panose="020B0502020202020204" pitchFamily="34" charset="0"/>
              </a:rPr>
              <a:t>can serve as a model for future </a:t>
            </a:r>
            <a:r>
              <a:rPr lang="en-US" sz="1100" dirty="0" smtClean="0">
                <a:latin typeface="Century Gothic" panose="020B0502020202020204" pitchFamily="34" charset="0"/>
              </a:rPr>
              <a:t>Tulsa streets.</a:t>
            </a:r>
            <a:endParaRPr lang="en-US" sz="1100" dirty="0">
              <a:latin typeface="Century Gothic" panose="020B0502020202020204" pitchFamily="34" charset="0"/>
            </a:endParaRPr>
          </a:p>
          <a:p>
            <a:pPr marL="171450" lvl="0" indent="-171450">
              <a:lnSpc>
                <a:spcPct val="150000"/>
              </a:lnSpc>
              <a:buFont typeface="Arial" panose="020B0604020202020204" pitchFamily="34" charset="0"/>
              <a:buChar char="•"/>
            </a:pPr>
            <a:r>
              <a:rPr lang="en-US" sz="1100" dirty="0">
                <a:latin typeface="Century Gothic" panose="020B0502020202020204" pitchFamily="34" charset="0"/>
              </a:rPr>
              <a:t>Create a pedestrian plaza that emphasizes people over vehicular </a:t>
            </a:r>
            <a:r>
              <a:rPr lang="en-US" sz="1100" dirty="0" smtClean="0">
                <a:latin typeface="Century Gothic" panose="020B0502020202020204" pitchFamily="34" charset="0"/>
              </a:rPr>
              <a:t>traffic.</a:t>
            </a:r>
          </a:p>
          <a:p>
            <a:pPr marL="171450" lvl="0" indent="-171450">
              <a:lnSpc>
                <a:spcPct val="150000"/>
              </a:lnSpc>
              <a:buFont typeface="Arial" panose="020B0604020202020204" pitchFamily="34" charset="0"/>
              <a:buChar char="•"/>
            </a:pPr>
            <a:r>
              <a:rPr lang="en-US" sz="1100" dirty="0" smtClean="0">
                <a:latin typeface="Century Gothic" panose="020B0502020202020204" pitchFamily="34" charset="0"/>
              </a:rPr>
              <a:t>Reduce </a:t>
            </a:r>
            <a:r>
              <a:rPr lang="en-US" sz="1100" dirty="0">
                <a:latin typeface="Century Gothic" panose="020B0502020202020204" pitchFamily="34" charset="0"/>
              </a:rPr>
              <a:t>development costs from those included in currently proposed design.</a:t>
            </a:r>
          </a:p>
          <a:p>
            <a:pPr marL="171450" lvl="0" indent="-171450">
              <a:lnSpc>
                <a:spcPct val="150000"/>
              </a:lnSpc>
              <a:buFont typeface="Arial" panose="020B0604020202020204" pitchFamily="34" charset="0"/>
              <a:buChar char="•"/>
            </a:pPr>
            <a:r>
              <a:rPr lang="en-US" sz="1100" dirty="0">
                <a:latin typeface="Century Gothic" panose="020B0502020202020204" pitchFamily="34" charset="0"/>
              </a:rPr>
              <a:t>Reduce stormwater peak runoff discharge rates.</a:t>
            </a:r>
          </a:p>
          <a:p>
            <a:pPr marL="171450" lvl="0" indent="-171450">
              <a:lnSpc>
                <a:spcPct val="150000"/>
              </a:lnSpc>
              <a:buFont typeface="Arial" panose="020B0604020202020204" pitchFamily="34" charset="0"/>
              <a:buChar char="•"/>
            </a:pPr>
            <a:r>
              <a:rPr lang="en-US" sz="1100" dirty="0">
                <a:latin typeface="Century Gothic" panose="020B0502020202020204" pitchFamily="34" charset="0"/>
              </a:rPr>
              <a:t>Minimize and disconnect impervious surfaces, lengthen time of concentration, and </a:t>
            </a:r>
            <a:r>
              <a:rPr lang="en-US" sz="1100" dirty="0" smtClean="0">
                <a:latin typeface="Century Gothic" panose="020B0502020202020204" pitchFamily="34" charset="0"/>
              </a:rPr>
              <a:t>promote</a:t>
            </a:r>
          </a:p>
          <a:p>
            <a:pPr lvl="0">
              <a:lnSpc>
                <a:spcPct val="150000"/>
              </a:lnSpc>
            </a:pPr>
            <a:r>
              <a:rPr lang="en-US" sz="1100" dirty="0" smtClean="0">
                <a:latin typeface="Century Gothic" panose="020B0502020202020204" pitchFamily="34" charset="0"/>
              </a:rPr>
              <a:t>     bio-filtration </a:t>
            </a:r>
            <a:r>
              <a:rPr lang="en-US" sz="1100" dirty="0">
                <a:latin typeface="Century Gothic" panose="020B0502020202020204" pitchFamily="34" charset="0"/>
              </a:rPr>
              <a:t>of runoff to improve the quality of stormwater leaving the site.</a:t>
            </a:r>
          </a:p>
          <a:p>
            <a:pPr marL="171450" lvl="0" indent="-171450">
              <a:lnSpc>
                <a:spcPct val="150000"/>
              </a:lnSpc>
              <a:buFont typeface="Arial" panose="020B0604020202020204" pitchFamily="34" charset="0"/>
              <a:buChar char="•"/>
            </a:pPr>
            <a:r>
              <a:rPr lang="en-US" sz="1100" dirty="0">
                <a:latin typeface="Century Gothic" panose="020B0502020202020204" pitchFamily="34" charset="0"/>
              </a:rPr>
              <a:t>Eliminate storm drain inlets and piping along 6</a:t>
            </a:r>
            <a:r>
              <a:rPr lang="en-US" sz="1100" baseline="30000" dirty="0">
                <a:latin typeface="Century Gothic" panose="020B0502020202020204" pitchFamily="34" charset="0"/>
              </a:rPr>
              <a:t>th</a:t>
            </a:r>
            <a:r>
              <a:rPr lang="en-US" sz="1100" dirty="0">
                <a:latin typeface="Century Gothic" panose="020B0502020202020204" pitchFamily="34" charset="0"/>
              </a:rPr>
              <a:t> Street and minimize drainage infrastructure.</a:t>
            </a:r>
          </a:p>
          <a:p>
            <a:pPr marL="171450" lvl="0" indent="-171450">
              <a:lnSpc>
                <a:spcPct val="150000"/>
              </a:lnSpc>
              <a:buFont typeface="Arial" panose="020B0604020202020204" pitchFamily="34" charset="0"/>
              <a:buChar char="•"/>
            </a:pPr>
            <a:r>
              <a:rPr lang="en-US" sz="1100" dirty="0">
                <a:latin typeface="Century Gothic" panose="020B0502020202020204" pitchFamily="34" charset="0"/>
              </a:rPr>
              <a:t>Minimize the need for potable water for irrigation.</a:t>
            </a:r>
          </a:p>
          <a:p>
            <a:pPr marL="171450" lvl="0" indent="-171450">
              <a:lnSpc>
                <a:spcPct val="150000"/>
              </a:lnSpc>
              <a:buFont typeface="Arial" panose="020B0604020202020204" pitchFamily="34" charset="0"/>
              <a:buChar char="•"/>
            </a:pPr>
            <a:r>
              <a:rPr lang="en-US" sz="1100" dirty="0">
                <a:latin typeface="Century Gothic" panose="020B0502020202020204" pitchFamily="34" charset="0"/>
              </a:rPr>
              <a:t>Continue Pearl District branding to create a pedestrian destination.</a:t>
            </a:r>
          </a:p>
          <a:p>
            <a:pPr marL="171450" indent="-171450">
              <a:lnSpc>
                <a:spcPct val="150000"/>
              </a:lnSpc>
              <a:buFont typeface="Arial" panose="020B0604020202020204" pitchFamily="34" charset="0"/>
              <a:buChar char="•"/>
            </a:pPr>
            <a:r>
              <a:rPr lang="en-US" sz="1100" dirty="0">
                <a:latin typeface="Century Gothic" panose="020B0502020202020204" pitchFamily="34" charset="0"/>
              </a:rPr>
              <a:t>Increase marketability of </a:t>
            </a:r>
            <a:r>
              <a:rPr lang="en-US" sz="1100" dirty="0" smtClean="0">
                <a:latin typeface="Century Gothic" panose="020B0502020202020204" pitchFamily="34" charset="0"/>
              </a:rPr>
              <a:t>development in the Pearl District.</a:t>
            </a:r>
            <a:endParaRPr lang="en-US" sz="1200" dirty="0">
              <a:latin typeface="Century Gothic" panose="020B0502020202020204" pitchFamily="34" charset="0"/>
            </a:endParaRPr>
          </a:p>
        </p:txBody>
      </p:sp>
      <p:sp>
        <p:nvSpPr>
          <p:cNvPr id="8" name="TextBox 7"/>
          <p:cNvSpPr txBox="1"/>
          <p:nvPr/>
        </p:nvSpPr>
        <p:spPr>
          <a:xfrm>
            <a:off x="990600" y="5705475"/>
            <a:ext cx="762000" cy="1446550"/>
          </a:xfrm>
          <a:prstGeom prst="rect">
            <a:avLst/>
          </a:prstGeom>
          <a:noFill/>
        </p:spPr>
        <p:txBody>
          <a:bodyPr wrap="square" rtlCol="0">
            <a:spAutoFit/>
          </a:bodyPr>
          <a:lstStyle/>
          <a:p>
            <a:r>
              <a:rPr lang="en-US" sz="8800" b="1" spc="-300" dirty="0" smtClean="0">
                <a:solidFill>
                  <a:schemeClr val="bg2">
                    <a:lumMod val="10000"/>
                  </a:schemeClr>
                </a:solidFill>
                <a:latin typeface="Century Gothic" panose="020B0502020202020204" pitchFamily="34" charset="0"/>
              </a:rPr>
              <a:t>4</a:t>
            </a:r>
            <a:endParaRPr lang="en-US" sz="8800" b="1" spc="-300" dirty="0">
              <a:solidFill>
                <a:schemeClr val="bg2">
                  <a:lumMod val="10000"/>
                </a:schemeClr>
              </a:solidFill>
              <a:latin typeface="Century Gothic" panose="020B0502020202020204" pitchFamily="34" charset="0"/>
            </a:endParaRPr>
          </a:p>
        </p:txBody>
      </p:sp>
      <p:pic>
        <p:nvPicPr>
          <p:cNvPr id="2" name="Picture 2" descr="\\fbisvr1\Company\01-ACTIVE PROJECTS\ZZZ-LID COMPETITION\00-POWERPOINT\persepective for powerpoint.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399" y="4177575"/>
            <a:ext cx="5130191" cy="268042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6550223"/>
            <a:ext cx="1676400" cy="307777"/>
          </a:xfrm>
          <a:prstGeom prst="rect">
            <a:avLst/>
          </a:prstGeom>
          <a:noFill/>
        </p:spPr>
        <p:txBody>
          <a:bodyPr wrap="square" rtlCol="0">
            <a:spAutoFit/>
          </a:bodyPr>
          <a:lstStyle/>
          <a:p>
            <a:r>
              <a:rPr lang="en-US" sz="1400" b="0" dirty="0" smtClean="0">
                <a:solidFill>
                  <a:schemeClr val="bg1"/>
                </a:solidFill>
                <a:latin typeface="Century Gothic" panose="020B0502020202020204" pitchFamily="34" charset="0"/>
                <a:cs typeface="Arial" panose="020B0604020202020204" pitchFamily="34" charset="0"/>
              </a:rPr>
              <a:t>PEARL DISTRICT</a:t>
            </a:r>
            <a:endParaRPr lang="en-US" sz="1400" b="0" dirty="0">
              <a:solidFill>
                <a:schemeClr val="bg1"/>
              </a:solidFill>
              <a:latin typeface="Century Gothic" panose="020B0502020202020204" pitchFamily="34" charset="0"/>
              <a:cs typeface="Arial" panose="020B0604020202020204" pitchFamily="34" charset="0"/>
            </a:endParaRPr>
          </a:p>
        </p:txBody>
      </p:sp>
    </p:spTree>
    <p:extLst>
      <p:ext uri="{BB962C8B-B14F-4D97-AF65-F5344CB8AC3E}">
        <p14:creationId xmlns:p14="http://schemas.microsoft.com/office/powerpoint/2010/main" val="295027204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752600" y="438090"/>
            <a:ext cx="4343400" cy="400110"/>
          </a:xfrm>
          <a:prstGeom prst="rect">
            <a:avLst/>
          </a:prstGeom>
          <a:noFill/>
        </p:spPr>
        <p:txBody>
          <a:bodyPr wrap="square" rtlCol="0">
            <a:spAutoFit/>
          </a:bodyPr>
          <a:lstStyle/>
          <a:p>
            <a:r>
              <a:rPr lang="en-US" sz="2000" dirty="0" smtClean="0">
                <a:latin typeface="Century Gothic" panose="020B0502020202020204" pitchFamily="34" charset="0"/>
              </a:rPr>
              <a:t>EXISTING CONDITIONS</a:t>
            </a:r>
            <a:endParaRPr lang="en-US" sz="2000" dirty="0">
              <a:latin typeface="Century Gothic" panose="020B0502020202020204" pitchFamily="34" charset="0"/>
            </a:endParaRPr>
          </a:p>
        </p:txBody>
      </p:sp>
      <p:sp>
        <p:nvSpPr>
          <p:cNvPr id="8" name="TextBox 7"/>
          <p:cNvSpPr txBox="1"/>
          <p:nvPr/>
        </p:nvSpPr>
        <p:spPr>
          <a:xfrm>
            <a:off x="990600" y="5705475"/>
            <a:ext cx="762000" cy="1446550"/>
          </a:xfrm>
          <a:prstGeom prst="rect">
            <a:avLst/>
          </a:prstGeom>
          <a:noFill/>
        </p:spPr>
        <p:txBody>
          <a:bodyPr wrap="square" rtlCol="0">
            <a:spAutoFit/>
          </a:bodyPr>
          <a:lstStyle/>
          <a:p>
            <a:r>
              <a:rPr lang="en-US" sz="8800" b="1" spc="-300" dirty="0" smtClean="0">
                <a:solidFill>
                  <a:schemeClr val="bg2">
                    <a:lumMod val="10000"/>
                  </a:schemeClr>
                </a:solidFill>
                <a:latin typeface="Century Gothic" panose="020B0502020202020204" pitchFamily="34" charset="0"/>
              </a:rPr>
              <a:t>5</a:t>
            </a:r>
            <a:endParaRPr lang="en-US" sz="8800" b="1" spc="-300" dirty="0">
              <a:solidFill>
                <a:schemeClr val="bg2">
                  <a:lumMod val="10000"/>
                </a:schemeClr>
              </a:solidFill>
              <a:latin typeface="Century Gothic" panose="020B0502020202020204" pitchFamily="34" charset="0"/>
            </a:endParaRPr>
          </a:p>
        </p:txBody>
      </p:sp>
      <p:sp>
        <p:nvSpPr>
          <p:cNvPr id="3" name="TextBox 2"/>
          <p:cNvSpPr txBox="1"/>
          <p:nvPr/>
        </p:nvSpPr>
        <p:spPr>
          <a:xfrm>
            <a:off x="1905000" y="914400"/>
            <a:ext cx="3048000" cy="369332"/>
          </a:xfrm>
          <a:prstGeom prst="rect">
            <a:avLst/>
          </a:prstGeom>
          <a:noFill/>
        </p:spPr>
        <p:txBody>
          <a:bodyPr wrap="square" rtlCol="0">
            <a:spAutoFit/>
          </a:bodyPr>
          <a:lstStyle/>
          <a:p>
            <a:r>
              <a:rPr lang="en-US" i="1" dirty="0" smtClean="0">
                <a:latin typeface="Century Gothic" panose="020B0502020202020204" pitchFamily="34" charset="0"/>
              </a:rPr>
              <a:t>Location Map</a:t>
            </a:r>
            <a:endParaRPr lang="en-US" i="1" dirty="0">
              <a:latin typeface="Century Gothic" panose="020B0502020202020204" pitchFamily="34" charset="0"/>
            </a:endParaRPr>
          </a:p>
        </p:txBody>
      </p:sp>
      <p:pic>
        <p:nvPicPr>
          <p:cNvPr id="2051" name="Picture 3" descr="\\fbisvr1\Company\01-ACTIVE PROJECTS\ZZZ-LID COMPETITION\00-POWERPOINT\IMAGE - SLIDE 14.t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57599" y="914400"/>
            <a:ext cx="5432379" cy="58674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6550223"/>
            <a:ext cx="1676400" cy="307777"/>
          </a:xfrm>
          <a:prstGeom prst="rect">
            <a:avLst/>
          </a:prstGeom>
          <a:noFill/>
        </p:spPr>
        <p:txBody>
          <a:bodyPr wrap="square" rtlCol="0">
            <a:spAutoFit/>
          </a:bodyPr>
          <a:lstStyle/>
          <a:p>
            <a:r>
              <a:rPr lang="en-US" sz="1400" b="0" dirty="0" smtClean="0">
                <a:solidFill>
                  <a:schemeClr val="bg1"/>
                </a:solidFill>
                <a:latin typeface="Century Gothic" panose="020B0502020202020204" pitchFamily="34" charset="0"/>
                <a:cs typeface="Arial" panose="020B0604020202020204" pitchFamily="34" charset="0"/>
              </a:rPr>
              <a:t>PEARL DISTRICT</a:t>
            </a:r>
            <a:endParaRPr lang="en-US" sz="1400" b="0" dirty="0">
              <a:solidFill>
                <a:schemeClr val="bg1"/>
              </a:solidFill>
              <a:latin typeface="Century Gothic" panose="020B0502020202020204" pitchFamily="34" charset="0"/>
              <a:cs typeface="Arial" panose="020B0604020202020204" pitchFamily="34" charset="0"/>
            </a:endParaRPr>
          </a:p>
        </p:txBody>
      </p:sp>
    </p:spTree>
    <p:extLst>
      <p:ext uri="{BB962C8B-B14F-4D97-AF65-F5344CB8AC3E}">
        <p14:creationId xmlns:p14="http://schemas.microsoft.com/office/powerpoint/2010/main" val="344129519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752600" y="438090"/>
            <a:ext cx="4343400" cy="400110"/>
          </a:xfrm>
          <a:prstGeom prst="rect">
            <a:avLst/>
          </a:prstGeom>
          <a:noFill/>
        </p:spPr>
        <p:txBody>
          <a:bodyPr wrap="square" rtlCol="0">
            <a:spAutoFit/>
          </a:bodyPr>
          <a:lstStyle/>
          <a:p>
            <a:r>
              <a:rPr lang="en-US" sz="2000" dirty="0" smtClean="0">
                <a:latin typeface="Century Gothic" panose="020B0502020202020204" pitchFamily="34" charset="0"/>
              </a:rPr>
              <a:t>EXISTING CONDITIONS</a:t>
            </a:r>
            <a:endParaRPr lang="en-US" sz="2000" dirty="0">
              <a:latin typeface="Century Gothic" panose="020B0502020202020204" pitchFamily="34" charset="0"/>
            </a:endParaRPr>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0" y="3124771"/>
            <a:ext cx="2781728" cy="1856804"/>
          </a:xfrm>
          <a:prstGeom prst="rect">
            <a:avLst/>
          </a:prstGeom>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31265" y="1262152"/>
            <a:ext cx="4186070" cy="4191000"/>
          </a:xfrm>
          <a:prstGeom prst="rect">
            <a:avLst/>
          </a:prstGeom>
        </p:spPr>
      </p:pic>
      <p:sp>
        <p:nvSpPr>
          <p:cNvPr id="8" name="TextBox 7"/>
          <p:cNvSpPr txBox="1"/>
          <p:nvPr/>
        </p:nvSpPr>
        <p:spPr>
          <a:xfrm>
            <a:off x="990600" y="5705475"/>
            <a:ext cx="762000" cy="1446550"/>
          </a:xfrm>
          <a:prstGeom prst="rect">
            <a:avLst/>
          </a:prstGeom>
          <a:noFill/>
        </p:spPr>
        <p:txBody>
          <a:bodyPr wrap="square" rtlCol="0">
            <a:spAutoFit/>
          </a:bodyPr>
          <a:lstStyle/>
          <a:p>
            <a:r>
              <a:rPr lang="en-US" sz="8800" b="1" spc="-300" dirty="0" smtClean="0">
                <a:solidFill>
                  <a:schemeClr val="bg2">
                    <a:lumMod val="10000"/>
                  </a:schemeClr>
                </a:solidFill>
                <a:latin typeface="Century Gothic" panose="020B0502020202020204" pitchFamily="34" charset="0"/>
              </a:rPr>
              <a:t>6</a:t>
            </a:r>
            <a:endParaRPr lang="en-US" sz="8800" b="1" spc="-300" dirty="0">
              <a:solidFill>
                <a:schemeClr val="bg2">
                  <a:lumMod val="10000"/>
                </a:schemeClr>
              </a:solidFill>
              <a:latin typeface="Century Gothic" panose="020B0502020202020204" pitchFamily="34" charset="0"/>
            </a:endParaRPr>
          </a:p>
        </p:txBody>
      </p:sp>
      <p:sp>
        <p:nvSpPr>
          <p:cNvPr id="2" name="TextBox 1"/>
          <p:cNvSpPr txBox="1"/>
          <p:nvPr/>
        </p:nvSpPr>
        <p:spPr>
          <a:xfrm>
            <a:off x="6096000" y="4953000"/>
            <a:ext cx="2819400" cy="1107996"/>
          </a:xfrm>
          <a:prstGeom prst="rect">
            <a:avLst/>
          </a:prstGeom>
          <a:noFill/>
        </p:spPr>
        <p:txBody>
          <a:bodyPr wrap="square" rtlCol="0">
            <a:spAutoFit/>
          </a:bodyPr>
          <a:lstStyle/>
          <a:p>
            <a:r>
              <a:rPr lang="en-US" sz="1100" dirty="0" smtClean="0">
                <a:latin typeface="Century Gothic" panose="020B0502020202020204" pitchFamily="34" charset="0"/>
              </a:rPr>
              <a:t>The project area is located  within the historic Pearl District, extending along 6</a:t>
            </a:r>
            <a:r>
              <a:rPr lang="en-US" sz="1100" baseline="30000" dirty="0" smtClean="0">
                <a:latin typeface="Century Gothic" panose="020B0502020202020204" pitchFamily="34" charset="0"/>
              </a:rPr>
              <a:t>th</a:t>
            </a:r>
            <a:r>
              <a:rPr lang="en-US" sz="1100" dirty="0" smtClean="0">
                <a:latin typeface="Century Gothic" panose="020B0502020202020204" pitchFamily="34" charset="0"/>
              </a:rPr>
              <a:t> Street between Peoria Avenue and Rockford Avenue (highlighted in yellow).</a:t>
            </a:r>
            <a:endParaRPr lang="en-US" sz="1100" dirty="0"/>
          </a:p>
          <a:p>
            <a:endParaRPr lang="en-US" sz="1100" dirty="0"/>
          </a:p>
        </p:txBody>
      </p:sp>
      <p:sp>
        <p:nvSpPr>
          <p:cNvPr id="3" name="TextBox 2"/>
          <p:cNvSpPr txBox="1"/>
          <p:nvPr/>
        </p:nvSpPr>
        <p:spPr>
          <a:xfrm>
            <a:off x="1905000" y="914400"/>
            <a:ext cx="3048000" cy="369332"/>
          </a:xfrm>
          <a:prstGeom prst="rect">
            <a:avLst/>
          </a:prstGeom>
          <a:noFill/>
        </p:spPr>
        <p:txBody>
          <a:bodyPr wrap="square" rtlCol="0">
            <a:spAutoFit/>
          </a:bodyPr>
          <a:lstStyle/>
          <a:p>
            <a:r>
              <a:rPr lang="en-US" i="1" dirty="0" smtClean="0">
                <a:latin typeface="Century Gothic" panose="020B0502020202020204" pitchFamily="34" charset="0"/>
              </a:rPr>
              <a:t>Pearl District Site</a:t>
            </a:r>
            <a:endParaRPr lang="en-US" i="1" dirty="0">
              <a:latin typeface="Century Gothic" panose="020B0502020202020204" pitchFamily="34" charset="0"/>
            </a:endParaRPr>
          </a:p>
        </p:txBody>
      </p:sp>
      <p:pic>
        <p:nvPicPr>
          <p:cNvPr id="3074" name="Picture 2" descr="\\fbisvr1\Company\01-ACTIVE PROJECTS\ZZZ-LID COMPETITION\00-POWERPOINT\P102088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0" y="1262152"/>
            <a:ext cx="2746156" cy="16764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905000" y="6324600"/>
            <a:ext cx="5943600" cy="400110"/>
          </a:xfrm>
          <a:prstGeom prst="rect">
            <a:avLst/>
          </a:prstGeom>
          <a:noFill/>
        </p:spPr>
        <p:txBody>
          <a:bodyPr wrap="square" rtlCol="0">
            <a:spAutoFit/>
          </a:bodyPr>
          <a:lstStyle/>
          <a:p>
            <a:pPr defTabSz="923087">
              <a:defRPr/>
            </a:pPr>
            <a:r>
              <a:rPr lang="en-US" sz="1000" i="1" dirty="0">
                <a:solidFill>
                  <a:schemeClr val="tx2">
                    <a:lumMod val="75000"/>
                  </a:schemeClr>
                </a:solidFill>
                <a:latin typeface="Century Gothic" panose="020B0502020202020204" pitchFamily="34" charset="0"/>
              </a:rPr>
              <a:t>A hundred years after we are gone and forgotten, those who never heard of us will be living with the results of our actions. – Oliver Wendell </a:t>
            </a:r>
            <a:r>
              <a:rPr lang="en-US" sz="1000" i="1" dirty="0" smtClean="0">
                <a:solidFill>
                  <a:schemeClr val="tx2">
                    <a:lumMod val="75000"/>
                  </a:schemeClr>
                </a:solidFill>
                <a:latin typeface="Century Gothic" panose="020B0502020202020204" pitchFamily="34" charset="0"/>
              </a:rPr>
              <a:t>Holmes</a:t>
            </a:r>
            <a:endParaRPr lang="en-US" i="1" dirty="0">
              <a:solidFill>
                <a:schemeClr val="tx2">
                  <a:lumMod val="75000"/>
                </a:schemeClr>
              </a:solidFill>
            </a:endParaRPr>
          </a:p>
        </p:txBody>
      </p:sp>
      <p:sp>
        <p:nvSpPr>
          <p:cNvPr id="10" name="TextBox 9"/>
          <p:cNvSpPr txBox="1"/>
          <p:nvPr/>
        </p:nvSpPr>
        <p:spPr>
          <a:xfrm>
            <a:off x="0" y="6550223"/>
            <a:ext cx="1676400" cy="307777"/>
          </a:xfrm>
          <a:prstGeom prst="rect">
            <a:avLst/>
          </a:prstGeom>
          <a:noFill/>
        </p:spPr>
        <p:txBody>
          <a:bodyPr wrap="square" rtlCol="0">
            <a:spAutoFit/>
          </a:bodyPr>
          <a:lstStyle/>
          <a:p>
            <a:r>
              <a:rPr lang="en-US" sz="1400" b="0" dirty="0" smtClean="0">
                <a:solidFill>
                  <a:schemeClr val="bg1"/>
                </a:solidFill>
                <a:latin typeface="Century Gothic" panose="020B0502020202020204" pitchFamily="34" charset="0"/>
                <a:cs typeface="Arial" panose="020B0604020202020204" pitchFamily="34" charset="0"/>
              </a:rPr>
              <a:t>PEARL DISTRICT</a:t>
            </a:r>
            <a:endParaRPr lang="en-US" sz="1400" b="0" dirty="0">
              <a:solidFill>
                <a:schemeClr val="bg1"/>
              </a:solidFill>
              <a:latin typeface="Century Gothic" panose="020B0502020202020204" pitchFamily="34" charset="0"/>
              <a:cs typeface="Arial" panose="020B0604020202020204" pitchFamily="34" charset="0"/>
            </a:endParaRPr>
          </a:p>
        </p:txBody>
      </p:sp>
    </p:spTree>
    <p:extLst>
      <p:ext uri="{BB962C8B-B14F-4D97-AF65-F5344CB8AC3E}">
        <p14:creationId xmlns:p14="http://schemas.microsoft.com/office/powerpoint/2010/main" val="184415351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52600" y="419993"/>
            <a:ext cx="4114800" cy="400110"/>
          </a:xfrm>
          <a:prstGeom prst="rect">
            <a:avLst/>
          </a:prstGeom>
          <a:noFill/>
        </p:spPr>
        <p:txBody>
          <a:bodyPr wrap="square" rtlCol="0">
            <a:spAutoFit/>
          </a:bodyPr>
          <a:lstStyle/>
          <a:p>
            <a:r>
              <a:rPr lang="en-US" sz="2000" dirty="0" smtClean="0">
                <a:latin typeface="Century Gothic" panose="020B0502020202020204" pitchFamily="34" charset="0"/>
              </a:rPr>
              <a:t>EXISTING CONDITIONS</a:t>
            </a:r>
            <a:endParaRPr lang="en-US" sz="2000" dirty="0">
              <a:latin typeface="Century Gothic" panose="020B0502020202020204" pitchFamily="34" charset="0"/>
            </a:endParaRPr>
          </a:p>
        </p:txBody>
      </p:sp>
      <p:sp>
        <p:nvSpPr>
          <p:cNvPr id="3" name="TextBox 2"/>
          <p:cNvSpPr txBox="1"/>
          <p:nvPr/>
        </p:nvSpPr>
        <p:spPr>
          <a:xfrm>
            <a:off x="1828800" y="877193"/>
            <a:ext cx="7162800" cy="4185761"/>
          </a:xfrm>
          <a:prstGeom prst="rect">
            <a:avLst/>
          </a:prstGeom>
          <a:noFill/>
        </p:spPr>
        <p:txBody>
          <a:bodyPr wrap="square" rtlCol="0">
            <a:spAutoFit/>
          </a:bodyPr>
          <a:lstStyle/>
          <a:p>
            <a:pPr>
              <a:lnSpc>
                <a:spcPct val="150000"/>
              </a:lnSpc>
            </a:pPr>
            <a:r>
              <a:rPr lang="en-US" sz="1200" dirty="0" smtClean="0">
                <a:latin typeface="Century Gothic" panose="020B0502020202020204" pitchFamily="34" charset="0"/>
              </a:rPr>
              <a:t>The </a:t>
            </a:r>
            <a:r>
              <a:rPr lang="en-US" sz="1200" dirty="0">
                <a:latin typeface="Century Gothic" panose="020B0502020202020204" pitchFamily="34" charset="0"/>
              </a:rPr>
              <a:t>mission statement for the Pearl District Association is to “</a:t>
            </a:r>
            <a:r>
              <a:rPr lang="en-US" sz="1200" b="1" i="1" dirty="0">
                <a:latin typeface="Century Gothic" panose="020B0502020202020204" pitchFamily="34" charset="0"/>
              </a:rPr>
              <a:t>reinvent the art of city life</a:t>
            </a:r>
            <a:r>
              <a:rPr lang="en-US" sz="1200" dirty="0">
                <a:latin typeface="Century Gothic" panose="020B0502020202020204" pitchFamily="34" charset="0"/>
              </a:rPr>
              <a:t>” with an emphasis on turning the neighborhood into a “world class model of sustainability, community, economic reinvigoration and pedestrian friendly </a:t>
            </a:r>
            <a:r>
              <a:rPr lang="en-US" sz="1200" dirty="0" smtClean="0">
                <a:latin typeface="Century Gothic" panose="020B0502020202020204" pitchFamily="34" charset="0"/>
              </a:rPr>
              <a:t>lifestyle”.   The </a:t>
            </a:r>
            <a:r>
              <a:rPr lang="en-US" sz="1200" dirty="0">
                <a:latin typeface="Century Gothic" panose="020B0502020202020204" pitchFamily="34" charset="0"/>
              </a:rPr>
              <a:t>Pearl District is bounded by Interstate 244, Utica Avenue, 11</a:t>
            </a:r>
            <a:r>
              <a:rPr lang="en-US" sz="1200" baseline="30000" dirty="0">
                <a:latin typeface="Century Gothic" panose="020B0502020202020204" pitchFamily="34" charset="0"/>
              </a:rPr>
              <a:t>th</a:t>
            </a:r>
            <a:r>
              <a:rPr lang="en-US" sz="1200" dirty="0">
                <a:latin typeface="Century Gothic" panose="020B0502020202020204" pitchFamily="34" charset="0"/>
              </a:rPr>
              <a:t> Street and US Highway 75/Inner Dispersal Loop</a:t>
            </a:r>
            <a:r>
              <a:rPr lang="en-US" sz="1200" dirty="0" smtClean="0">
                <a:latin typeface="Century Gothic" panose="020B0502020202020204" pitchFamily="34" charset="0"/>
              </a:rPr>
              <a:t>. </a:t>
            </a:r>
            <a:r>
              <a:rPr lang="en-US" sz="1200" dirty="0">
                <a:latin typeface="Century Gothic" panose="020B0502020202020204" pitchFamily="34" charset="0"/>
              </a:rPr>
              <a:t>Several decades ago, 6</a:t>
            </a:r>
            <a:r>
              <a:rPr lang="en-US" sz="1200" baseline="30000" dirty="0">
                <a:latin typeface="Century Gothic" panose="020B0502020202020204" pitchFamily="34" charset="0"/>
              </a:rPr>
              <a:t>th</a:t>
            </a:r>
            <a:r>
              <a:rPr lang="en-US" sz="1200" dirty="0">
                <a:latin typeface="Century Gothic" panose="020B0502020202020204" pitchFamily="34" charset="0"/>
              </a:rPr>
              <a:t> Street was a thriving corridor, but </a:t>
            </a:r>
            <a:r>
              <a:rPr lang="en-US" sz="1200" dirty="0" smtClean="0">
                <a:latin typeface="Century Gothic" panose="020B0502020202020204" pitchFamily="34" charset="0"/>
              </a:rPr>
              <a:t>over the years, like many areas, has seen decline in business and home ownership.  </a:t>
            </a:r>
          </a:p>
          <a:p>
            <a:pPr>
              <a:lnSpc>
                <a:spcPct val="150000"/>
              </a:lnSpc>
            </a:pPr>
            <a:endParaRPr lang="en-US" sz="1200" dirty="0">
              <a:latin typeface="Century Gothic" panose="020B0502020202020204" pitchFamily="34" charset="0"/>
            </a:endParaRPr>
          </a:p>
          <a:p>
            <a:pPr>
              <a:lnSpc>
                <a:spcPct val="150000"/>
              </a:lnSpc>
            </a:pPr>
            <a:r>
              <a:rPr lang="en-US" sz="1200" dirty="0" smtClean="0">
                <a:latin typeface="Century Gothic" panose="020B0502020202020204" pitchFamily="34" charset="0"/>
              </a:rPr>
              <a:t>The area has may excellent opportunities for redevelopment including </a:t>
            </a:r>
            <a:r>
              <a:rPr lang="en-US" sz="1200" dirty="0">
                <a:latin typeface="Century Gothic" panose="020B0502020202020204" pitchFamily="34" charset="0"/>
              </a:rPr>
              <a:t>the close proximity to downtown, recent investment and revitalization at The Village at Centennial Park, </a:t>
            </a:r>
            <a:r>
              <a:rPr lang="en-US" sz="1200" dirty="0" smtClean="0">
                <a:latin typeface="Century Gothic" panose="020B0502020202020204" pitchFamily="34" charset="0"/>
              </a:rPr>
              <a:t>convenient </a:t>
            </a:r>
            <a:r>
              <a:rPr lang="en-US" sz="1200" dirty="0">
                <a:latin typeface="Century Gothic" panose="020B0502020202020204" pitchFamily="34" charset="0"/>
              </a:rPr>
              <a:t>access to public transportation, connectivity to Centennial Park, and the ability to provide a link between Tulsa University and downtown Tulsa. </a:t>
            </a:r>
            <a:r>
              <a:rPr lang="en-US" sz="1200" dirty="0" smtClean="0">
                <a:latin typeface="Century Gothic" panose="020B0502020202020204" pitchFamily="34" charset="0"/>
              </a:rPr>
              <a:t> A historic </a:t>
            </a:r>
            <a:r>
              <a:rPr lang="en-US" sz="1200" dirty="0">
                <a:latin typeface="Century Gothic" panose="020B0502020202020204" pitchFamily="34" charset="0"/>
              </a:rPr>
              <a:t>district exists along 6</a:t>
            </a:r>
            <a:r>
              <a:rPr lang="en-US" sz="1200" baseline="30000" dirty="0">
                <a:latin typeface="Century Gothic" panose="020B0502020202020204" pitchFamily="34" charset="0"/>
              </a:rPr>
              <a:t>th</a:t>
            </a:r>
            <a:r>
              <a:rPr lang="en-US" sz="1200" dirty="0">
                <a:latin typeface="Century Gothic" panose="020B0502020202020204" pitchFamily="34" charset="0"/>
              </a:rPr>
              <a:t> Street between Peoria and Quaker includes several classically designed brick structures that have great potential for renovation or reuse. </a:t>
            </a:r>
            <a:r>
              <a:rPr lang="en-US" sz="1200" dirty="0" smtClean="0">
                <a:latin typeface="Century Gothic" panose="020B0502020202020204" pitchFamily="34" charset="0"/>
              </a:rPr>
              <a:t>The </a:t>
            </a:r>
            <a:r>
              <a:rPr lang="en-US" sz="1200" dirty="0">
                <a:latin typeface="Century Gothic" panose="020B0502020202020204" pitchFamily="34" charset="0"/>
              </a:rPr>
              <a:t>proposed land use for the project site is Mixed Use Infill based on The 6</a:t>
            </a:r>
            <a:r>
              <a:rPr lang="en-US" sz="1200" baseline="30000" dirty="0">
                <a:latin typeface="Century Gothic" panose="020B0502020202020204" pitchFamily="34" charset="0"/>
              </a:rPr>
              <a:t>th</a:t>
            </a:r>
            <a:r>
              <a:rPr lang="en-US" sz="1200" dirty="0">
                <a:latin typeface="Century Gothic" panose="020B0502020202020204" pitchFamily="34" charset="0"/>
              </a:rPr>
              <a:t> Street Infill Plan that was adopted in 2006.  </a:t>
            </a:r>
          </a:p>
          <a:p>
            <a:endParaRPr lang="en-US" sz="1400" dirty="0">
              <a:latin typeface="Raleway" pitchFamily="34" charset="0"/>
            </a:endParaRPr>
          </a:p>
        </p:txBody>
      </p:sp>
      <p:pic>
        <p:nvPicPr>
          <p:cNvPr id="2050" name="Picture 2" descr="\\fbisvr1\Company\01-ACTIVE PROJECTS\ZZZ-LID COMPETITION\00-POWERPOINT\b907961639c1885ec1d73c19cab22e4b.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97136" y="5201308"/>
            <a:ext cx="2218636" cy="1480273"/>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bisvr1\Company\01-ACTIVE PROJECTS\ZZZ-LID COMPETITION\00-POWERPOINT\14459920_BG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15772" y="5202957"/>
            <a:ext cx="2628900" cy="148027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fbisvr1\Company\01-ACTIVE PROJECTS\ZZZ-LID COMPETITION\00-POWERPOINT\528527e404f1f_preview-30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43058" y="5202957"/>
            <a:ext cx="2300942" cy="148027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990600" y="5705475"/>
            <a:ext cx="762000" cy="1446550"/>
          </a:xfrm>
          <a:prstGeom prst="rect">
            <a:avLst/>
          </a:prstGeom>
          <a:noFill/>
        </p:spPr>
        <p:txBody>
          <a:bodyPr wrap="square" rtlCol="0">
            <a:spAutoFit/>
          </a:bodyPr>
          <a:lstStyle/>
          <a:p>
            <a:r>
              <a:rPr lang="en-US" sz="8800" b="1" spc="-300" dirty="0" smtClean="0">
                <a:solidFill>
                  <a:schemeClr val="bg2">
                    <a:lumMod val="10000"/>
                  </a:schemeClr>
                </a:solidFill>
                <a:latin typeface="Century Gothic" panose="020B0502020202020204" pitchFamily="34" charset="0"/>
              </a:rPr>
              <a:t>7</a:t>
            </a:r>
            <a:endParaRPr lang="en-US" sz="8800" b="1" spc="-300" dirty="0">
              <a:solidFill>
                <a:schemeClr val="bg2">
                  <a:lumMod val="10000"/>
                </a:schemeClr>
              </a:solidFill>
              <a:latin typeface="Century Gothic" panose="020B0502020202020204" pitchFamily="34" charset="0"/>
            </a:endParaRPr>
          </a:p>
        </p:txBody>
      </p:sp>
      <p:sp>
        <p:nvSpPr>
          <p:cNvPr id="8" name="TextBox 7"/>
          <p:cNvSpPr txBox="1"/>
          <p:nvPr/>
        </p:nvSpPr>
        <p:spPr>
          <a:xfrm>
            <a:off x="0" y="6550223"/>
            <a:ext cx="1676400" cy="307777"/>
          </a:xfrm>
          <a:prstGeom prst="rect">
            <a:avLst/>
          </a:prstGeom>
          <a:noFill/>
        </p:spPr>
        <p:txBody>
          <a:bodyPr wrap="square" rtlCol="0">
            <a:spAutoFit/>
          </a:bodyPr>
          <a:lstStyle/>
          <a:p>
            <a:r>
              <a:rPr lang="en-US" sz="1400" b="0" dirty="0" smtClean="0">
                <a:solidFill>
                  <a:schemeClr val="bg1"/>
                </a:solidFill>
                <a:latin typeface="Century Gothic" panose="020B0502020202020204" pitchFamily="34" charset="0"/>
                <a:cs typeface="Arial" panose="020B0604020202020204" pitchFamily="34" charset="0"/>
              </a:rPr>
              <a:t>PEARL DISTRICT</a:t>
            </a:r>
            <a:endParaRPr lang="en-US" sz="1400" b="0" dirty="0">
              <a:solidFill>
                <a:schemeClr val="bg1"/>
              </a:solidFill>
              <a:latin typeface="Century Gothic" panose="020B0502020202020204" pitchFamily="34" charset="0"/>
              <a:cs typeface="Arial" panose="020B0604020202020204" pitchFamily="34" charset="0"/>
            </a:endParaRPr>
          </a:p>
        </p:txBody>
      </p:sp>
    </p:spTree>
    <p:extLst>
      <p:ext uri="{BB962C8B-B14F-4D97-AF65-F5344CB8AC3E}">
        <p14:creationId xmlns:p14="http://schemas.microsoft.com/office/powerpoint/2010/main" val="202850130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p:cNvSpPr/>
          <p:nvPr/>
        </p:nvSpPr>
        <p:spPr>
          <a:xfrm>
            <a:off x="6934200" y="-838200"/>
            <a:ext cx="2362200" cy="2362200"/>
          </a:xfrm>
          <a:prstGeom prst="ellipse">
            <a:avLst/>
          </a:prstGeom>
          <a:blipFill>
            <a:blip r:embed="rId3"/>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b="1" dirty="0">
              <a:solidFill>
                <a:schemeClr val="bg1">
                  <a:lumMod val="85000"/>
                </a:schemeClr>
              </a:solidFill>
            </a:endParaRPr>
          </a:p>
        </p:txBody>
      </p:sp>
      <p:sp>
        <p:nvSpPr>
          <p:cNvPr id="5" name="TextBox 4"/>
          <p:cNvSpPr txBox="1"/>
          <p:nvPr/>
        </p:nvSpPr>
        <p:spPr>
          <a:xfrm>
            <a:off x="1752600" y="438090"/>
            <a:ext cx="3124200" cy="400110"/>
          </a:xfrm>
          <a:prstGeom prst="rect">
            <a:avLst/>
          </a:prstGeom>
          <a:noFill/>
        </p:spPr>
        <p:txBody>
          <a:bodyPr wrap="square" rtlCol="0">
            <a:spAutoFit/>
          </a:bodyPr>
          <a:lstStyle/>
          <a:p>
            <a:r>
              <a:rPr lang="en-US" sz="2000" dirty="0" smtClean="0">
                <a:latin typeface="Century Gothic" panose="020B0502020202020204" pitchFamily="34" charset="0"/>
              </a:rPr>
              <a:t>PROJECT VISION</a:t>
            </a:r>
            <a:endParaRPr lang="en-US" sz="2000" dirty="0">
              <a:latin typeface="Century Gothic" panose="020B0502020202020204" pitchFamily="34" charset="0"/>
            </a:endParaRPr>
          </a:p>
        </p:txBody>
      </p:sp>
      <p:sp>
        <p:nvSpPr>
          <p:cNvPr id="6" name="TextBox 5"/>
          <p:cNvSpPr txBox="1"/>
          <p:nvPr/>
        </p:nvSpPr>
        <p:spPr>
          <a:xfrm>
            <a:off x="1752600" y="838200"/>
            <a:ext cx="7162800" cy="5947782"/>
          </a:xfrm>
          <a:prstGeom prst="rect">
            <a:avLst/>
          </a:prstGeom>
          <a:noFill/>
        </p:spPr>
        <p:txBody>
          <a:bodyPr wrap="square" rtlCol="0">
            <a:spAutoFit/>
          </a:bodyPr>
          <a:lstStyle/>
          <a:p>
            <a:r>
              <a:rPr lang="en-US" i="1" dirty="0" smtClean="0">
                <a:latin typeface="Century Gothic" panose="020B0502020202020204" pitchFamily="34" charset="0"/>
              </a:rPr>
              <a:t>Design Summary </a:t>
            </a:r>
          </a:p>
          <a:p>
            <a:endParaRPr lang="en-US" sz="1400" dirty="0" smtClean="0">
              <a:latin typeface="Century Gothic" panose="020B0502020202020204" pitchFamily="34" charset="0"/>
            </a:endParaRPr>
          </a:p>
          <a:p>
            <a:pPr>
              <a:lnSpc>
                <a:spcPct val="150000"/>
              </a:lnSpc>
            </a:pPr>
            <a:r>
              <a:rPr lang="en-US" sz="1400" b="1" u="sng" dirty="0">
                <a:latin typeface="Century Gothic" panose="020B0502020202020204" pitchFamily="34" charset="0"/>
              </a:rPr>
              <a:t>Concerns with </a:t>
            </a:r>
            <a:r>
              <a:rPr lang="en-US" sz="1400" b="1" u="sng" dirty="0" smtClean="0">
                <a:latin typeface="Century Gothic" panose="020B0502020202020204" pitchFamily="34" charset="0"/>
              </a:rPr>
              <a:t>2010 Elm Creek Plan</a:t>
            </a:r>
            <a:endParaRPr lang="en-US" sz="1400" b="1" dirty="0">
              <a:latin typeface="Century Gothic" panose="020B0502020202020204" pitchFamily="34" charset="0"/>
            </a:endParaRPr>
          </a:p>
          <a:p>
            <a:pPr>
              <a:lnSpc>
                <a:spcPct val="150000"/>
              </a:lnSpc>
            </a:pPr>
            <a:r>
              <a:rPr lang="en-US" sz="1100" dirty="0" smtClean="0">
                <a:latin typeface="Century Gothic" panose="020B0502020202020204" pitchFamily="34" charset="0"/>
              </a:rPr>
              <a:t>The </a:t>
            </a:r>
            <a:r>
              <a:rPr lang="en-US" sz="1100" dirty="0">
                <a:latin typeface="Century Gothic" panose="020B0502020202020204" pitchFamily="34" charset="0"/>
              </a:rPr>
              <a:t>current plan identified several preferences by the neighborhood including:</a:t>
            </a:r>
          </a:p>
          <a:p>
            <a:pPr marL="171450" lvl="0" indent="-171450">
              <a:lnSpc>
                <a:spcPct val="150000"/>
              </a:lnSpc>
              <a:buFont typeface="Arial" panose="020B0604020202020204" pitchFamily="34" charset="0"/>
              <a:buChar char="•"/>
            </a:pPr>
            <a:r>
              <a:rPr lang="en-US" sz="1100" dirty="0">
                <a:latin typeface="Century Gothic" panose="020B0502020202020204" pitchFamily="34" charset="0"/>
              </a:rPr>
              <a:t>A desire for pedestrian-oriented development</a:t>
            </a:r>
          </a:p>
          <a:p>
            <a:pPr marL="171450" lvl="0" indent="-171450">
              <a:lnSpc>
                <a:spcPct val="150000"/>
              </a:lnSpc>
              <a:buFont typeface="Arial" panose="020B0604020202020204" pitchFamily="34" charset="0"/>
              <a:buChar char="•"/>
            </a:pPr>
            <a:r>
              <a:rPr lang="en-US" sz="1100" dirty="0">
                <a:latin typeface="Century Gothic" panose="020B0502020202020204" pitchFamily="34" charset="0"/>
              </a:rPr>
              <a:t>A lack of enthusiasm for suburban, car-oriented development</a:t>
            </a:r>
          </a:p>
          <a:p>
            <a:pPr marL="171450" lvl="0" indent="-171450">
              <a:lnSpc>
                <a:spcPct val="150000"/>
              </a:lnSpc>
              <a:buFont typeface="Arial" panose="020B0604020202020204" pitchFamily="34" charset="0"/>
              <a:buChar char="•"/>
            </a:pPr>
            <a:r>
              <a:rPr lang="en-US" sz="1100" dirty="0">
                <a:latin typeface="Century Gothic" panose="020B0502020202020204" pitchFamily="34" charset="0"/>
              </a:rPr>
              <a:t>A preference for quality of design over density and building type</a:t>
            </a:r>
          </a:p>
          <a:p>
            <a:pPr marL="171450" lvl="0" indent="-171450">
              <a:lnSpc>
                <a:spcPct val="150000"/>
              </a:lnSpc>
              <a:buFont typeface="Arial" panose="020B0604020202020204" pitchFamily="34" charset="0"/>
              <a:buChar char="•"/>
            </a:pPr>
            <a:r>
              <a:rPr lang="en-US" sz="1100" dirty="0">
                <a:latin typeface="Century Gothic" panose="020B0502020202020204" pitchFamily="34" charset="0"/>
              </a:rPr>
              <a:t>Acceptance of mixed-use development</a:t>
            </a:r>
          </a:p>
          <a:p>
            <a:pPr marL="171450" lvl="0" indent="-171450">
              <a:lnSpc>
                <a:spcPct val="150000"/>
              </a:lnSpc>
              <a:buFont typeface="Arial" panose="020B0604020202020204" pitchFamily="34" charset="0"/>
              <a:buChar char="•"/>
            </a:pPr>
            <a:r>
              <a:rPr lang="en-US" sz="1100" dirty="0">
                <a:latin typeface="Century Gothic" panose="020B0502020202020204" pitchFamily="34" charset="0"/>
              </a:rPr>
              <a:t>Urban water features/ lakes / canals</a:t>
            </a:r>
          </a:p>
          <a:p>
            <a:pPr marL="171450" lvl="0" indent="-171450">
              <a:lnSpc>
                <a:spcPct val="150000"/>
              </a:lnSpc>
              <a:buFont typeface="Arial" panose="020B0604020202020204" pitchFamily="34" charset="0"/>
              <a:buChar char="•"/>
            </a:pPr>
            <a:r>
              <a:rPr lang="en-US" sz="1100" dirty="0">
                <a:latin typeface="Century Gothic" panose="020B0502020202020204" pitchFamily="34" charset="0"/>
              </a:rPr>
              <a:t>Walkable urban neighborhood</a:t>
            </a:r>
          </a:p>
          <a:p>
            <a:pPr>
              <a:lnSpc>
                <a:spcPct val="150000"/>
              </a:lnSpc>
            </a:pPr>
            <a:r>
              <a:rPr lang="en-US" sz="1100" dirty="0">
                <a:latin typeface="Century Gothic" panose="020B0502020202020204" pitchFamily="34" charset="0"/>
              </a:rPr>
              <a:t> </a:t>
            </a:r>
          </a:p>
          <a:p>
            <a:pPr>
              <a:lnSpc>
                <a:spcPct val="150000"/>
              </a:lnSpc>
            </a:pPr>
            <a:r>
              <a:rPr lang="en-US" sz="1100" dirty="0">
                <a:latin typeface="Century Gothic" panose="020B0502020202020204" pitchFamily="34" charset="0"/>
              </a:rPr>
              <a:t>The proposed design incorporates the desires of the community and would create a pedestrian oriented space. </a:t>
            </a:r>
            <a:r>
              <a:rPr lang="en-US" sz="1100" dirty="0" smtClean="0">
                <a:latin typeface="Century Gothic" panose="020B0502020202020204" pitchFamily="34" charset="0"/>
              </a:rPr>
              <a:t>  Two </a:t>
            </a:r>
            <a:r>
              <a:rPr lang="en-US" sz="1100" dirty="0">
                <a:latin typeface="Century Gothic" panose="020B0502020202020204" pitchFamily="34" charset="0"/>
              </a:rPr>
              <a:t>main concerns with the </a:t>
            </a:r>
            <a:r>
              <a:rPr lang="en-US" sz="1100" dirty="0" smtClean="0">
                <a:latin typeface="Century Gothic" panose="020B0502020202020204" pitchFamily="34" charset="0"/>
              </a:rPr>
              <a:t>2010 Elm Creek design </a:t>
            </a:r>
            <a:r>
              <a:rPr lang="en-US" sz="1100" dirty="0">
                <a:latin typeface="Century Gothic" panose="020B0502020202020204" pitchFamily="34" charset="0"/>
              </a:rPr>
              <a:t>that we </a:t>
            </a:r>
            <a:r>
              <a:rPr lang="en-US" sz="1100" dirty="0" smtClean="0">
                <a:latin typeface="Century Gothic" panose="020B0502020202020204" pitchFamily="34" charset="0"/>
              </a:rPr>
              <a:t>resolve </a:t>
            </a:r>
            <a:r>
              <a:rPr lang="en-US" sz="1100" dirty="0">
                <a:latin typeface="Century Gothic" panose="020B0502020202020204" pitchFamily="34" charset="0"/>
              </a:rPr>
              <a:t>with our proposed design are the circulation conflicts between a water feature in the center of the street with traffic on either side, and the idea that the proposed design includes all impervious surface with no regard to stormwater run-off.  Although the character sketch of the site invokes a pedestrian friendly feeling, the section and perspective of the site show that accessing the canal would require crossing traffic without much space for enjoyment near the edge of the canal.  Currently, the site experiences flooding issues, which has resulted in plans for major stormwater infrastructure in the future.  The proposed design manages the flooding issues with traditional stormwater infrastructure techniques.  While effective at managing water, the design does not assist in the quality or reduced quantity of stormwater run-off in the area.    </a:t>
            </a:r>
          </a:p>
          <a:p>
            <a:endParaRPr lang="en-US" sz="1400" dirty="0">
              <a:latin typeface="Raleway" pitchFamily="34" charset="0"/>
            </a:endParaRPr>
          </a:p>
        </p:txBody>
      </p:sp>
      <p:sp>
        <p:nvSpPr>
          <p:cNvPr id="9" name="TextBox 8"/>
          <p:cNvSpPr txBox="1"/>
          <p:nvPr/>
        </p:nvSpPr>
        <p:spPr>
          <a:xfrm>
            <a:off x="990600" y="5705475"/>
            <a:ext cx="762000" cy="1446550"/>
          </a:xfrm>
          <a:prstGeom prst="rect">
            <a:avLst/>
          </a:prstGeom>
          <a:noFill/>
        </p:spPr>
        <p:txBody>
          <a:bodyPr wrap="square" rtlCol="0">
            <a:spAutoFit/>
          </a:bodyPr>
          <a:lstStyle/>
          <a:p>
            <a:r>
              <a:rPr lang="en-US" sz="8800" b="1" spc="-300" dirty="0" smtClean="0">
                <a:solidFill>
                  <a:schemeClr val="bg2">
                    <a:lumMod val="10000"/>
                  </a:schemeClr>
                </a:solidFill>
                <a:latin typeface="Century Gothic" panose="020B0502020202020204" pitchFamily="34" charset="0"/>
              </a:rPr>
              <a:t>8</a:t>
            </a:r>
            <a:endParaRPr lang="en-US" sz="8800" b="1" spc="-300" dirty="0">
              <a:solidFill>
                <a:schemeClr val="bg2">
                  <a:lumMod val="10000"/>
                </a:schemeClr>
              </a:solidFill>
              <a:latin typeface="Century Gothic" panose="020B0502020202020204" pitchFamily="34" charset="0"/>
            </a:endParaRPr>
          </a:p>
        </p:txBody>
      </p:sp>
      <p:sp>
        <p:nvSpPr>
          <p:cNvPr id="7" name="Rectangle 6"/>
          <p:cNvSpPr/>
          <p:nvPr/>
        </p:nvSpPr>
        <p:spPr>
          <a:xfrm>
            <a:off x="7086600" y="-41821"/>
            <a:ext cx="1943100" cy="769441"/>
          </a:xfrm>
          <a:prstGeom prst="rect">
            <a:avLst/>
          </a:prstGeom>
        </p:spPr>
        <p:txBody>
          <a:bodyPr wrap="square">
            <a:spAutoFit/>
          </a:bodyPr>
          <a:lstStyle/>
          <a:p>
            <a:pPr defTabSz="923087">
              <a:defRPr/>
            </a:pPr>
            <a:r>
              <a:rPr lang="en-US" sz="1100" dirty="0">
                <a:solidFill>
                  <a:schemeClr val="bg1"/>
                </a:solidFill>
                <a:latin typeface="Century Gothic" panose="020B0502020202020204" pitchFamily="34" charset="0"/>
              </a:rPr>
              <a:t>The desire for community is a </a:t>
            </a:r>
            <a:r>
              <a:rPr lang="en-US" sz="1100" dirty="0">
                <a:solidFill>
                  <a:schemeClr val="bg1"/>
                </a:solidFill>
                <a:effectLst/>
                <a:latin typeface="Century Gothic" panose="020B0502020202020204" pitchFamily="34" charset="0"/>
              </a:rPr>
              <a:t>constant</a:t>
            </a:r>
            <a:r>
              <a:rPr lang="en-US" sz="1100" dirty="0">
                <a:solidFill>
                  <a:schemeClr val="bg1"/>
                </a:solidFill>
                <a:latin typeface="Century Gothic" panose="020B0502020202020204" pitchFamily="34" charset="0"/>
              </a:rPr>
              <a:t> of human nature. </a:t>
            </a:r>
            <a:endParaRPr lang="en-US" sz="1100" dirty="0" smtClean="0">
              <a:solidFill>
                <a:schemeClr val="bg1"/>
              </a:solidFill>
              <a:latin typeface="Century Gothic" panose="020B0502020202020204" pitchFamily="34" charset="0"/>
            </a:endParaRPr>
          </a:p>
          <a:p>
            <a:pPr defTabSz="923087">
              <a:defRPr/>
            </a:pPr>
            <a:r>
              <a:rPr lang="en-US" sz="1100" dirty="0" smtClean="0">
                <a:solidFill>
                  <a:schemeClr val="bg1"/>
                </a:solidFill>
                <a:latin typeface="Century Gothic" panose="020B0502020202020204" pitchFamily="34" charset="0"/>
              </a:rPr>
              <a:t>– </a:t>
            </a:r>
            <a:r>
              <a:rPr lang="en-US" sz="1100" dirty="0">
                <a:solidFill>
                  <a:schemeClr val="bg1"/>
                </a:solidFill>
                <a:latin typeface="Century Gothic" panose="020B0502020202020204" pitchFamily="34" charset="0"/>
              </a:rPr>
              <a:t>Stephen Price</a:t>
            </a:r>
          </a:p>
        </p:txBody>
      </p:sp>
      <p:sp>
        <p:nvSpPr>
          <p:cNvPr id="10" name="TextBox 9"/>
          <p:cNvSpPr txBox="1"/>
          <p:nvPr/>
        </p:nvSpPr>
        <p:spPr>
          <a:xfrm>
            <a:off x="0" y="6550223"/>
            <a:ext cx="1676400" cy="307777"/>
          </a:xfrm>
          <a:prstGeom prst="rect">
            <a:avLst/>
          </a:prstGeom>
          <a:noFill/>
        </p:spPr>
        <p:txBody>
          <a:bodyPr wrap="square" rtlCol="0">
            <a:spAutoFit/>
          </a:bodyPr>
          <a:lstStyle/>
          <a:p>
            <a:r>
              <a:rPr lang="en-US" sz="1400" b="0" dirty="0" smtClean="0">
                <a:solidFill>
                  <a:schemeClr val="bg1"/>
                </a:solidFill>
                <a:latin typeface="Century Gothic" panose="020B0502020202020204" pitchFamily="34" charset="0"/>
                <a:cs typeface="Arial" panose="020B0604020202020204" pitchFamily="34" charset="0"/>
              </a:rPr>
              <a:t>PEARL DISTRICT</a:t>
            </a:r>
            <a:endParaRPr lang="en-US" sz="1400" b="0" dirty="0">
              <a:solidFill>
                <a:schemeClr val="bg1"/>
              </a:solidFill>
              <a:latin typeface="Century Gothic" panose="020B0502020202020204" pitchFamily="34" charset="0"/>
              <a:cs typeface="Arial" panose="020B0604020202020204" pitchFamily="34" charset="0"/>
            </a:endParaRPr>
          </a:p>
        </p:txBody>
      </p:sp>
    </p:spTree>
    <p:extLst>
      <p:ext uri="{BB962C8B-B14F-4D97-AF65-F5344CB8AC3E}">
        <p14:creationId xmlns:p14="http://schemas.microsoft.com/office/powerpoint/2010/main" val="214004646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52600" y="405825"/>
            <a:ext cx="7467600" cy="400110"/>
          </a:xfrm>
          <a:prstGeom prst="rect">
            <a:avLst/>
          </a:prstGeom>
          <a:noFill/>
        </p:spPr>
        <p:txBody>
          <a:bodyPr wrap="square" rtlCol="0">
            <a:spAutoFit/>
          </a:bodyPr>
          <a:lstStyle/>
          <a:p>
            <a:r>
              <a:rPr lang="en-US" sz="2000" dirty="0" smtClean="0">
                <a:latin typeface="Century Gothic" panose="020B0502020202020204" pitchFamily="34" charset="0"/>
              </a:rPr>
              <a:t>ELM CREEK PLAN versus LOW IMPACT DEVELOPMENT</a:t>
            </a:r>
            <a:endParaRPr lang="en-US" sz="2000" dirty="0">
              <a:latin typeface="Century Gothic" panose="020B0502020202020204" pitchFamily="34" charset="0"/>
            </a:endParaRPr>
          </a:p>
        </p:txBody>
      </p:sp>
      <p:sp>
        <p:nvSpPr>
          <p:cNvPr id="8" name="TextBox 7"/>
          <p:cNvSpPr txBox="1"/>
          <p:nvPr/>
        </p:nvSpPr>
        <p:spPr>
          <a:xfrm>
            <a:off x="802717" y="5715000"/>
            <a:ext cx="914400" cy="1446550"/>
          </a:xfrm>
          <a:prstGeom prst="rect">
            <a:avLst/>
          </a:prstGeom>
          <a:noFill/>
        </p:spPr>
        <p:txBody>
          <a:bodyPr wrap="square" rtlCol="0">
            <a:spAutoFit/>
          </a:bodyPr>
          <a:lstStyle/>
          <a:p>
            <a:r>
              <a:rPr lang="en-US" sz="8800" b="1" spc="-300" dirty="0" smtClean="0">
                <a:solidFill>
                  <a:schemeClr val="bg2">
                    <a:lumMod val="10000"/>
                  </a:schemeClr>
                </a:solidFill>
                <a:latin typeface="Century Gothic" panose="020B0502020202020204" pitchFamily="34" charset="0"/>
              </a:rPr>
              <a:t>9</a:t>
            </a:r>
            <a:endParaRPr lang="en-US" sz="8800" b="1" spc="-300" dirty="0">
              <a:solidFill>
                <a:schemeClr val="bg2">
                  <a:lumMod val="10000"/>
                </a:schemeClr>
              </a:solidFill>
              <a:latin typeface="Century Gothic" panose="020B0502020202020204" pitchFamily="34" charset="0"/>
            </a:endParaRPr>
          </a:p>
        </p:txBody>
      </p:sp>
      <p:pic>
        <p:nvPicPr>
          <p:cNvPr id="1536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7117" y="990600"/>
            <a:ext cx="3531158" cy="24406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752600" y="3581400"/>
            <a:ext cx="3581400" cy="1477328"/>
          </a:xfrm>
          <a:prstGeom prst="rect">
            <a:avLst/>
          </a:prstGeom>
          <a:noFill/>
        </p:spPr>
        <p:txBody>
          <a:bodyPr wrap="square" rtlCol="0">
            <a:spAutoFit/>
          </a:bodyPr>
          <a:lstStyle/>
          <a:p>
            <a:r>
              <a:rPr lang="en-US" dirty="0" smtClean="0">
                <a:latin typeface="Century Gothic" panose="020B0502020202020204" pitchFamily="34" charset="0"/>
              </a:rPr>
              <a:t>Elm Creek Plan - Street Section</a:t>
            </a:r>
          </a:p>
          <a:p>
            <a:pPr marL="171450" indent="-171450">
              <a:buFont typeface="Arial" panose="020B0604020202020204" pitchFamily="34" charset="0"/>
              <a:buChar char="•"/>
            </a:pPr>
            <a:r>
              <a:rPr lang="en-US" sz="1200" dirty="0" smtClean="0">
                <a:latin typeface="Century Gothic" panose="020B0502020202020204" pitchFamily="34" charset="0"/>
              </a:rPr>
              <a:t>The canal is separated from much of the street life due to traffic.</a:t>
            </a:r>
          </a:p>
          <a:p>
            <a:pPr marL="171450" indent="-171450">
              <a:buFont typeface="Arial" panose="020B0604020202020204" pitchFamily="34" charset="0"/>
              <a:buChar char="•"/>
            </a:pPr>
            <a:r>
              <a:rPr lang="en-US" sz="1200" dirty="0" smtClean="0">
                <a:latin typeface="Century Gothic" panose="020B0502020202020204" pitchFamily="34" charset="0"/>
              </a:rPr>
              <a:t>The canal would use significant water resources or large pumps to achieve flow.</a:t>
            </a:r>
          </a:p>
          <a:p>
            <a:pPr marL="171450" indent="-171450">
              <a:buFont typeface="Arial" panose="020B0604020202020204" pitchFamily="34" charset="0"/>
              <a:buChar char="•"/>
            </a:pPr>
            <a:r>
              <a:rPr lang="en-US" sz="1200" dirty="0" smtClean="0">
                <a:latin typeface="Century Gothic" panose="020B0502020202020204" pitchFamily="34" charset="0"/>
              </a:rPr>
              <a:t>Green spaces along the sides of the canal are too narrow to promote good growth. </a:t>
            </a:r>
            <a:endParaRPr lang="en-US" sz="1200" dirty="0">
              <a:latin typeface="Century Gothic" panose="020B0502020202020204" pitchFamily="34" charset="0"/>
            </a:endParaRPr>
          </a:p>
        </p:txBody>
      </p:sp>
      <p:sp>
        <p:nvSpPr>
          <p:cNvPr id="11" name="TextBox 10"/>
          <p:cNvSpPr txBox="1"/>
          <p:nvPr/>
        </p:nvSpPr>
        <p:spPr>
          <a:xfrm>
            <a:off x="5563088" y="3600450"/>
            <a:ext cx="3305175" cy="2569934"/>
          </a:xfrm>
          <a:prstGeom prst="rect">
            <a:avLst/>
          </a:prstGeom>
          <a:noFill/>
        </p:spPr>
        <p:txBody>
          <a:bodyPr wrap="square" rtlCol="0">
            <a:spAutoFit/>
          </a:bodyPr>
          <a:lstStyle/>
          <a:p>
            <a:r>
              <a:rPr lang="en-US" dirty="0" smtClean="0">
                <a:latin typeface="Century Gothic" panose="020B0502020202020204" pitchFamily="34" charset="0"/>
              </a:rPr>
              <a:t>LID - Street Section</a:t>
            </a:r>
          </a:p>
          <a:p>
            <a:pPr marL="171450" indent="-171450">
              <a:buFont typeface="Arial" panose="020B0604020202020204" pitchFamily="34" charset="0"/>
              <a:buChar char="•"/>
            </a:pPr>
            <a:r>
              <a:rPr lang="en-US" sz="1200" dirty="0">
                <a:latin typeface="Century Gothic" panose="020B0502020202020204" pitchFamily="34" charset="0"/>
              </a:rPr>
              <a:t>The canal is </a:t>
            </a:r>
            <a:r>
              <a:rPr lang="en-US" sz="1200" dirty="0" smtClean="0">
                <a:latin typeface="Century Gothic" panose="020B0502020202020204" pitchFamily="34" charset="0"/>
              </a:rPr>
              <a:t>well integrated along the sidewalks and alternates on each side of the block.</a:t>
            </a:r>
          </a:p>
          <a:p>
            <a:pPr marL="171450" indent="-171450">
              <a:buFont typeface="Arial" panose="020B0604020202020204" pitchFamily="34" charset="0"/>
              <a:buChar char="•"/>
            </a:pPr>
            <a:r>
              <a:rPr lang="en-US" sz="1200" dirty="0" smtClean="0">
                <a:latin typeface="Century Gothic" panose="020B0502020202020204" pitchFamily="34" charset="0"/>
              </a:rPr>
              <a:t>The water channel itself is narrow with stone walls similar to Centennial Park and evokes images of a natural creek.</a:t>
            </a:r>
          </a:p>
          <a:p>
            <a:pPr marL="171450" indent="-171450">
              <a:buFont typeface="Arial" panose="020B0604020202020204" pitchFamily="34" charset="0"/>
              <a:buChar char="•"/>
            </a:pPr>
            <a:r>
              <a:rPr lang="en-US" sz="1200" dirty="0" smtClean="0">
                <a:latin typeface="Century Gothic" panose="020B0502020202020204" pitchFamily="34" charset="0"/>
              </a:rPr>
              <a:t>Water is supplied from the storm water system with minimal pumping required.</a:t>
            </a:r>
          </a:p>
          <a:p>
            <a:pPr marL="171450" indent="-171450">
              <a:buFont typeface="Arial" panose="020B0604020202020204" pitchFamily="34" charset="0"/>
              <a:buChar char="•"/>
            </a:pPr>
            <a:r>
              <a:rPr lang="en-US" sz="1200" dirty="0" smtClean="0">
                <a:latin typeface="Century Gothic" panose="020B0502020202020204" pitchFamily="34" charset="0"/>
              </a:rPr>
              <a:t>Green spaces are wide to support growth and function as infiltration and storage areas during  storm events.</a:t>
            </a:r>
            <a:endParaRPr lang="en-US" sz="1200" dirty="0">
              <a:latin typeface="Century Gothic" panose="020B0502020202020204" pitchFamily="34" charset="0"/>
            </a:endParaRPr>
          </a:p>
          <a:p>
            <a:endParaRPr lang="en-US" sz="1100" dirty="0"/>
          </a:p>
        </p:txBody>
      </p:sp>
      <p:sp>
        <p:nvSpPr>
          <p:cNvPr id="9" name="TextBox 8"/>
          <p:cNvSpPr txBox="1"/>
          <p:nvPr/>
        </p:nvSpPr>
        <p:spPr>
          <a:xfrm>
            <a:off x="0" y="6550223"/>
            <a:ext cx="1676400" cy="307777"/>
          </a:xfrm>
          <a:prstGeom prst="rect">
            <a:avLst/>
          </a:prstGeom>
          <a:noFill/>
        </p:spPr>
        <p:txBody>
          <a:bodyPr wrap="square" rtlCol="0">
            <a:spAutoFit/>
          </a:bodyPr>
          <a:lstStyle/>
          <a:p>
            <a:r>
              <a:rPr lang="en-US" sz="1400" b="0" dirty="0" smtClean="0">
                <a:solidFill>
                  <a:schemeClr val="bg1"/>
                </a:solidFill>
                <a:latin typeface="Century Gothic" panose="020B0502020202020204" pitchFamily="34" charset="0"/>
                <a:cs typeface="Arial" panose="020B0604020202020204" pitchFamily="34" charset="0"/>
              </a:rPr>
              <a:t>PEARL DISTRICT</a:t>
            </a:r>
            <a:endParaRPr lang="en-US" sz="1400" b="0" dirty="0">
              <a:solidFill>
                <a:schemeClr val="bg1"/>
              </a:solidFill>
              <a:latin typeface="Century Gothic" panose="020B0502020202020204" pitchFamily="34" charset="0"/>
              <a:cs typeface="Arial" panose="020B0604020202020204" pitchFamily="34" charset="0"/>
            </a:endParaRPr>
          </a:p>
        </p:txBody>
      </p:sp>
      <p:pic>
        <p:nvPicPr>
          <p:cNvPr id="1026" name="Picture 2" descr="\\fbisvr1\Company\01-ACTIVE PROJECTS\ZZZ-LID COMPETITION\00-POWERPOINT\street section Model (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86399" y="1009650"/>
            <a:ext cx="3219489" cy="24216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8693966"/>
      </p:ext>
    </p:extLst>
  </p:cSld>
  <p:clrMapOvr>
    <a:masterClrMapping/>
  </p:clrMapOvr>
  <p:timing>
    <p:tnLst>
      <p:par>
        <p:cTn id="1" dur="indefinite" restart="never" nodeType="tmRoot"/>
      </p:par>
    </p:tnLst>
  </p:timing>
</p:sld>
</file>

<file path=ppt/theme/theme1.xml><?xml version="1.0" encoding="utf-8"?>
<a:theme xmlns:a="http://schemas.openxmlformats.org/drawingml/2006/main" name="Custom Design">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2434</TotalTime>
  <Words>2306</Words>
  <Application>Microsoft Office PowerPoint</Application>
  <PresentationFormat>On-screen Show (4:3)</PresentationFormat>
  <Paragraphs>396</Paragraphs>
  <Slides>28</Slides>
  <Notes>7</Notes>
  <HiddenSlides>0</HiddenSlides>
  <MMClips>0</MMClip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Richard Say</dc:creator>
  <cp:lastModifiedBy>Richard Say</cp:lastModifiedBy>
  <cp:revision>126</cp:revision>
  <cp:lastPrinted>2014-03-13T17:23:08Z</cp:lastPrinted>
  <dcterms:created xsi:type="dcterms:W3CDTF">2014-03-05T17:02:17Z</dcterms:created>
  <dcterms:modified xsi:type="dcterms:W3CDTF">2014-03-14T01:15:35Z</dcterms:modified>
</cp:coreProperties>
</file>