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8" r:id="rId5"/>
    <p:sldId id="259" r:id="rId6"/>
    <p:sldId id="266" r:id="rId7"/>
    <p:sldId id="267" r:id="rId8"/>
    <p:sldId id="270" r:id="rId9"/>
    <p:sldId id="269" r:id="rId10"/>
    <p:sldId id="263" r:id="rId11"/>
    <p:sldId id="272" r:id="rId12"/>
    <p:sldId id="273" r:id="rId13"/>
    <p:sldId id="274" r:id="rId14"/>
    <p:sldId id="271" r:id="rId15"/>
    <p:sldId id="283" r:id="rId16"/>
    <p:sldId id="262" r:id="rId17"/>
    <p:sldId id="284" r:id="rId18"/>
    <p:sldId id="285" r:id="rId19"/>
    <p:sldId id="292" r:id="rId20"/>
    <p:sldId id="290" r:id="rId21"/>
    <p:sldId id="264" r:id="rId22"/>
    <p:sldId id="265" r:id="rId23"/>
    <p:sldId id="289" r:id="rId24"/>
    <p:sldId id="287" r:id="rId25"/>
    <p:sldId id="261" r:id="rId26"/>
    <p:sldId id="288" r:id="rId27"/>
    <p:sldId id="286" r:id="rId28"/>
    <p:sldId id="291"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7" d="100"/>
          <a:sy n="97" d="100"/>
        </p:scale>
        <p:origin x="-90" y="-27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ndres\Dropbox\Patrignani\PhD\Courses\ADV%20HYDGEOG%205453\LID%20Project\Update\Tulsa_Rainfall_Zarc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w="9525">
              <a:solidFill>
                <a:schemeClr val="tx1"/>
              </a:solidFill>
            </a:ln>
            <a:effectLst/>
          </c:spPr>
          <c:invertIfNegative val="0"/>
          <c:cat>
            <c:strRef>
              <c:f>'Relative Frequency Andres'!$D$6:$D$26</c:f>
              <c:strCache>
                <c:ptCount val="21"/>
                <c:pt idx="0">
                  <c:v>0.25</c:v>
                </c:pt>
                <c:pt idx="1">
                  <c:v>0.5</c:v>
                </c:pt>
                <c:pt idx="2">
                  <c:v>0.75</c:v>
                </c:pt>
                <c:pt idx="3">
                  <c:v>1</c:v>
                </c:pt>
                <c:pt idx="4">
                  <c:v>1.25</c:v>
                </c:pt>
                <c:pt idx="5">
                  <c:v>1.5</c:v>
                </c:pt>
                <c:pt idx="6">
                  <c:v>1.75</c:v>
                </c:pt>
                <c:pt idx="7">
                  <c:v>2</c:v>
                </c:pt>
                <c:pt idx="8">
                  <c:v>2.25</c:v>
                </c:pt>
                <c:pt idx="9">
                  <c:v>2.5</c:v>
                </c:pt>
                <c:pt idx="10">
                  <c:v>2.75</c:v>
                </c:pt>
                <c:pt idx="11">
                  <c:v>3</c:v>
                </c:pt>
                <c:pt idx="12">
                  <c:v>3.25</c:v>
                </c:pt>
                <c:pt idx="13">
                  <c:v>3.5</c:v>
                </c:pt>
                <c:pt idx="14">
                  <c:v>3.75</c:v>
                </c:pt>
                <c:pt idx="15">
                  <c:v>4</c:v>
                </c:pt>
                <c:pt idx="16">
                  <c:v>4.25</c:v>
                </c:pt>
                <c:pt idx="17">
                  <c:v>4.5</c:v>
                </c:pt>
                <c:pt idx="18">
                  <c:v>4.75</c:v>
                </c:pt>
                <c:pt idx="19">
                  <c:v>5</c:v>
                </c:pt>
                <c:pt idx="20">
                  <c:v>&gt;5</c:v>
                </c:pt>
              </c:strCache>
            </c:strRef>
          </c:cat>
          <c:val>
            <c:numRef>
              <c:f>'Relative Frequency Andres'!$F$6:$F$26</c:f>
              <c:numCache>
                <c:formatCode>0.0</c:formatCode>
                <c:ptCount val="21"/>
                <c:pt idx="0">
                  <c:v>0.53110773899848263</c:v>
                </c:pt>
                <c:pt idx="1">
                  <c:v>0.11734951947395053</c:v>
                </c:pt>
                <c:pt idx="2">
                  <c:v>5.9180576631259481E-2</c:v>
                </c:pt>
                <c:pt idx="3">
                  <c:v>4.805260495700571E-2</c:v>
                </c:pt>
                <c:pt idx="4">
                  <c:v>3.8442083965604452E-2</c:v>
                </c:pt>
                <c:pt idx="5">
                  <c:v>3.6418816388467425E-2</c:v>
                </c:pt>
                <c:pt idx="6">
                  <c:v>3.4901365705614626E-2</c:v>
                </c:pt>
                <c:pt idx="7">
                  <c:v>2.4279210925644973E-2</c:v>
                </c:pt>
                <c:pt idx="8">
                  <c:v>1.9221041982802244E-2</c:v>
                </c:pt>
                <c:pt idx="9">
                  <c:v>1.6691957511380896E-2</c:v>
                </c:pt>
                <c:pt idx="10">
                  <c:v>1.5680323722812368E-2</c:v>
                </c:pt>
                <c:pt idx="11">
                  <c:v>1.3151239251391E-2</c:v>
                </c:pt>
                <c:pt idx="12">
                  <c:v>9.6105209914011148E-3</c:v>
                </c:pt>
                <c:pt idx="13">
                  <c:v>8.0930703085483162E-3</c:v>
                </c:pt>
                <c:pt idx="14">
                  <c:v>9.1047040971168527E-3</c:v>
                </c:pt>
                <c:pt idx="15">
                  <c:v>3.0349013657056203E-3</c:v>
                </c:pt>
                <c:pt idx="16">
                  <c:v>3.5407182599898864E-3</c:v>
                </c:pt>
                <c:pt idx="17">
                  <c:v>4.0465351542741581E-3</c:v>
                </c:pt>
                <c:pt idx="18">
                  <c:v>1.0116337885685382E-3</c:v>
                </c:pt>
                <c:pt idx="19">
                  <c:v>2.5290844714213508E-3</c:v>
                </c:pt>
                <c:pt idx="20">
                  <c:v>4.552352048558422E-3</c:v>
                </c:pt>
              </c:numCache>
            </c:numRef>
          </c:val>
        </c:ser>
        <c:dLbls>
          <c:showLegendKey val="0"/>
          <c:showVal val="0"/>
          <c:showCatName val="0"/>
          <c:showSerName val="0"/>
          <c:showPercent val="0"/>
          <c:showBubbleSize val="0"/>
        </c:dLbls>
        <c:gapWidth val="0"/>
        <c:axId val="165209216"/>
        <c:axId val="169168896"/>
      </c:barChart>
      <c:catAx>
        <c:axId val="165209216"/>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itchFamily="34" charset="0"/>
                    <a:ea typeface="+mn-ea"/>
                    <a:cs typeface="Arial" pitchFamily="34" charset="0"/>
                  </a:defRPr>
                </a:pPr>
                <a:r>
                  <a:rPr lang="en-US" sz="1400">
                    <a:solidFill>
                      <a:schemeClr val="tx1">
                        <a:lumMod val="65000"/>
                        <a:lumOff val="35000"/>
                      </a:schemeClr>
                    </a:solidFill>
                    <a:latin typeface="Arial" pitchFamily="34" charset="0"/>
                    <a:cs typeface="Arial" pitchFamily="34" charset="0"/>
                  </a:rPr>
                  <a:t>Rainfall Intensity (in</a:t>
                </a:r>
                <a:r>
                  <a:rPr lang="en-US" sz="1400" baseline="0">
                    <a:solidFill>
                      <a:schemeClr val="tx1">
                        <a:lumMod val="65000"/>
                        <a:lumOff val="35000"/>
                      </a:schemeClr>
                    </a:solidFill>
                    <a:latin typeface="Arial" pitchFamily="34" charset="0"/>
                    <a:cs typeface="Arial" pitchFamily="34" charset="0"/>
                  </a:rPr>
                  <a:t>/hour)</a:t>
                </a:r>
                <a:endParaRPr lang="en-US" sz="1400">
                  <a:solidFill>
                    <a:schemeClr val="tx1">
                      <a:lumMod val="65000"/>
                      <a:lumOff val="35000"/>
                    </a:schemeClr>
                  </a:solidFill>
                  <a:latin typeface="Arial" pitchFamily="34" charset="0"/>
                  <a:cs typeface="Arial" pitchFamily="34" charset="0"/>
                </a:endParaRPr>
              </a:p>
            </c:rich>
          </c:tx>
          <c:layout/>
          <c:overlay val="0"/>
          <c:spPr>
            <a:noFill/>
            <a:ln>
              <a:noFill/>
            </a:ln>
            <a:effectLst/>
          </c:spPr>
        </c:title>
        <c:numFmt formatCode="General" sourceLinked="1"/>
        <c:majorTickMark val="out"/>
        <c:minorTickMark val="none"/>
        <c:tickLblPos val="low"/>
        <c:spPr>
          <a:noFill/>
          <a:ln w="12700" cap="flat" cmpd="sng" algn="ctr">
            <a:solidFill>
              <a:schemeClr val="tx1"/>
            </a:solidFill>
            <a:round/>
          </a:ln>
          <a:effectLst/>
        </c:spPr>
        <c:txPr>
          <a:bodyPr rot="-2400000" spcFirstLastPara="1" vertOverflow="ellipsis" wrap="square" anchor="ctr" anchorCtr="1"/>
          <a:lstStyle/>
          <a:p>
            <a:pPr>
              <a:defRPr sz="1100" b="0" i="0" u="none" strike="noStrike" kern="1200" baseline="0">
                <a:solidFill>
                  <a:schemeClr val="tx1">
                    <a:lumMod val="65000"/>
                    <a:lumOff val="35000"/>
                  </a:schemeClr>
                </a:solidFill>
                <a:latin typeface="Arial" pitchFamily="34" charset="0"/>
                <a:ea typeface="+mn-ea"/>
                <a:cs typeface="Arial" pitchFamily="34" charset="0"/>
              </a:defRPr>
            </a:pPr>
            <a:endParaRPr lang="en-US"/>
          </a:p>
        </c:txPr>
        <c:crossAx val="169168896"/>
        <c:crosses val="autoZero"/>
        <c:auto val="1"/>
        <c:lblAlgn val="ctr"/>
        <c:lblOffset val="100"/>
        <c:noMultiLvlLbl val="0"/>
      </c:catAx>
      <c:valAx>
        <c:axId val="169168896"/>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itchFamily="34" charset="0"/>
                    <a:ea typeface="+mn-ea"/>
                    <a:cs typeface="Arial" pitchFamily="34" charset="0"/>
                  </a:defRPr>
                </a:pPr>
                <a:r>
                  <a:rPr lang="en-US" sz="1400">
                    <a:solidFill>
                      <a:schemeClr val="tx1">
                        <a:lumMod val="65000"/>
                        <a:lumOff val="35000"/>
                      </a:schemeClr>
                    </a:solidFill>
                    <a:latin typeface="Arial" pitchFamily="34" charset="0"/>
                    <a:cs typeface="Arial" pitchFamily="34" charset="0"/>
                  </a:rPr>
                  <a:t>Frequency </a:t>
                </a:r>
              </a:p>
            </c:rich>
          </c:tx>
          <c:layout>
            <c:manualLayout>
              <c:xMode val="edge"/>
              <c:yMode val="edge"/>
              <c:x val="5.2786924361727531E-3"/>
              <c:y val="0.36979174160402706"/>
            </c:manualLayout>
          </c:layout>
          <c:overlay val="0"/>
          <c:spPr>
            <a:noFill/>
            <a:ln>
              <a:noFill/>
            </a:ln>
            <a:effectLst/>
          </c:spPr>
        </c:title>
        <c:numFmt formatCode="0.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itchFamily="34" charset="0"/>
                <a:ea typeface="+mn-ea"/>
                <a:cs typeface="Arial" pitchFamily="34" charset="0"/>
              </a:defRPr>
            </a:pPr>
            <a:endParaRPr lang="en-US"/>
          </a:p>
        </c:txPr>
        <c:crossAx val="165209216"/>
        <c:crossesAt val="1"/>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DCAD39-1F37-4DED-9A0C-1A49DC3D76E6}" type="datetimeFigureOut">
              <a:rPr lang="en-US" smtClean="0"/>
              <a:pPr/>
              <a:t>2/28/2014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0728BC-0D62-48FF-A2EB-EF84865780DD}" type="slidenum">
              <a:rPr lang="en-US" smtClean="0"/>
              <a:pPr/>
              <a:t>‹#›</a:t>
            </a:fld>
            <a:endParaRPr lang="en-US"/>
          </a:p>
        </p:txBody>
      </p:sp>
    </p:spTree>
    <p:extLst>
      <p:ext uri="{BB962C8B-B14F-4D97-AF65-F5344CB8AC3E}">
        <p14:creationId xmlns:p14="http://schemas.microsoft.com/office/powerpoint/2010/main" val="2038738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DCAD39-1F37-4DED-9A0C-1A49DC3D76E6}" type="datetimeFigureOut">
              <a:rPr lang="en-US" smtClean="0"/>
              <a:pPr/>
              <a:t>2/28/2014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0728BC-0D62-48FF-A2EB-EF84865780DD}" type="slidenum">
              <a:rPr lang="en-US" smtClean="0"/>
              <a:pPr/>
              <a:t>‹#›</a:t>
            </a:fld>
            <a:endParaRPr lang="en-US"/>
          </a:p>
        </p:txBody>
      </p:sp>
    </p:spTree>
    <p:extLst>
      <p:ext uri="{BB962C8B-B14F-4D97-AF65-F5344CB8AC3E}">
        <p14:creationId xmlns:p14="http://schemas.microsoft.com/office/powerpoint/2010/main" val="1889594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DCAD39-1F37-4DED-9A0C-1A49DC3D76E6}" type="datetimeFigureOut">
              <a:rPr lang="en-US" smtClean="0"/>
              <a:pPr/>
              <a:t>2/28/2014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0728BC-0D62-48FF-A2EB-EF84865780DD}" type="slidenum">
              <a:rPr lang="en-US" smtClean="0"/>
              <a:pPr/>
              <a:t>‹#›</a:t>
            </a:fld>
            <a:endParaRPr lang="en-US"/>
          </a:p>
        </p:txBody>
      </p:sp>
    </p:spTree>
    <p:extLst>
      <p:ext uri="{BB962C8B-B14F-4D97-AF65-F5344CB8AC3E}">
        <p14:creationId xmlns:p14="http://schemas.microsoft.com/office/powerpoint/2010/main" val="60127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DCAD39-1F37-4DED-9A0C-1A49DC3D76E6}" type="datetimeFigureOut">
              <a:rPr lang="en-US" smtClean="0"/>
              <a:pPr/>
              <a:t>2/28/2014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0728BC-0D62-48FF-A2EB-EF84865780DD}" type="slidenum">
              <a:rPr lang="en-US" smtClean="0"/>
              <a:pPr/>
              <a:t>‹#›</a:t>
            </a:fld>
            <a:endParaRPr lang="en-US"/>
          </a:p>
        </p:txBody>
      </p:sp>
    </p:spTree>
    <p:extLst>
      <p:ext uri="{BB962C8B-B14F-4D97-AF65-F5344CB8AC3E}">
        <p14:creationId xmlns:p14="http://schemas.microsoft.com/office/powerpoint/2010/main" val="301156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DCAD39-1F37-4DED-9A0C-1A49DC3D76E6}" type="datetimeFigureOut">
              <a:rPr lang="en-US" smtClean="0"/>
              <a:pPr/>
              <a:t>2/28/2014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0728BC-0D62-48FF-A2EB-EF84865780DD}" type="slidenum">
              <a:rPr lang="en-US" smtClean="0"/>
              <a:pPr/>
              <a:t>‹#›</a:t>
            </a:fld>
            <a:endParaRPr lang="en-US"/>
          </a:p>
        </p:txBody>
      </p:sp>
    </p:spTree>
    <p:extLst>
      <p:ext uri="{BB962C8B-B14F-4D97-AF65-F5344CB8AC3E}">
        <p14:creationId xmlns:p14="http://schemas.microsoft.com/office/powerpoint/2010/main" val="3400895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DCAD39-1F37-4DED-9A0C-1A49DC3D76E6}" type="datetimeFigureOut">
              <a:rPr lang="en-US" smtClean="0"/>
              <a:pPr/>
              <a:t>2/28/2014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0728BC-0D62-48FF-A2EB-EF84865780DD}" type="slidenum">
              <a:rPr lang="en-US" smtClean="0"/>
              <a:pPr/>
              <a:t>‹#›</a:t>
            </a:fld>
            <a:endParaRPr lang="en-US"/>
          </a:p>
        </p:txBody>
      </p:sp>
    </p:spTree>
    <p:extLst>
      <p:ext uri="{BB962C8B-B14F-4D97-AF65-F5344CB8AC3E}">
        <p14:creationId xmlns:p14="http://schemas.microsoft.com/office/powerpoint/2010/main" val="2240239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DCAD39-1F37-4DED-9A0C-1A49DC3D76E6}" type="datetimeFigureOut">
              <a:rPr lang="en-US" smtClean="0"/>
              <a:pPr/>
              <a:t>2/28/2014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0728BC-0D62-48FF-A2EB-EF84865780DD}" type="slidenum">
              <a:rPr lang="en-US" smtClean="0"/>
              <a:pPr/>
              <a:t>‹#›</a:t>
            </a:fld>
            <a:endParaRPr lang="en-US"/>
          </a:p>
        </p:txBody>
      </p:sp>
    </p:spTree>
    <p:extLst>
      <p:ext uri="{BB962C8B-B14F-4D97-AF65-F5344CB8AC3E}">
        <p14:creationId xmlns:p14="http://schemas.microsoft.com/office/powerpoint/2010/main" val="3651223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DCAD39-1F37-4DED-9A0C-1A49DC3D76E6}" type="datetimeFigureOut">
              <a:rPr lang="en-US" smtClean="0"/>
              <a:pPr/>
              <a:t>2/28/2014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0728BC-0D62-48FF-A2EB-EF84865780DD}" type="slidenum">
              <a:rPr lang="en-US" smtClean="0"/>
              <a:pPr/>
              <a:t>‹#›</a:t>
            </a:fld>
            <a:endParaRPr lang="en-US"/>
          </a:p>
        </p:txBody>
      </p:sp>
    </p:spTree>
    <p:extLst>
      <p:ext uri="{BB962C8B-B14F-4D97-AF65-F5344CB8AC3E}">
        <p14:creationId xmlns:p14="http://schemas.microsoft.com/office/powerpoint/2010/main" val="3294726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DCAD39-1F37-4DED-9A0C-1A49DC3D76E6}" type="datetimeFigureOut">
              <a:rPr lang="en-US" smtClean="0"/>
              <a:pPr/>
              <a:t>2/28/2014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0728BC-0D62-48FF-A2EB-EF84865780DD}" type="slidenum">
              <a:rPr lang="en-US" smtClean="0"/>
              <a:pPr/>
              <a:t>‹#›</a:t>
            </a:fld>
            <a:endParaRPr lang="en-US"/>
          </a:p>
        </p:txBody>
      </p:sp>
    </p:spTree>
    <p:extLst>
      <p:ext uri="{BB962C8B-B14F-4D97-AF65-F5344CB8AC3E}">
        <p14:creationId xmlns:p14="http://schemas.microsoft.com/office/powerpoint/2010/main" val="3753625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DCAD39-1F37-4DED-9A0C-1A49DC3D76E6}" type="datetimeFigureOut">
              <a:rPr lang="en-US" smtClean="0"/>
              <a:pPr/>
              <a:t>2/28/2014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0728BC-0D62-48FF-A2EB-EF84865780DD}" type="slidenum">
              <a:rPr lang="en-US" smtClean="0"/>
              <a:pPr/>
              <a:t>‹#›</a:t>
            </a:fld>
            <a:endParaRPr lang="en-US"/>
          </a:p>
        </p:txBody>
      </p:sp>
    </p:spTree>
    <p:extLst>
      <p:ext uri="{BB962C8B-B14F-4D97-AF65-F5344CB8AC3E}">
        <p14:creationId xmlns:p14="http://schemas.microsoft.com/office/powerpoint/2010/main" val="69738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DCAD39-1F37-4DED-9A0C-1A49DC3D76E6}" type="datetimeFigureOut">
              <a:rPr lang="en-US" smtClean="0"/>
              <a:pPr/>
              <a:t>2/28/2014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0728BC-0D62-48FF-A2EB-EF84865780DD}" type="slidenum">
              <a:rPr lang="en-US" smtClean="0"/>
              <a:pPr/>
              <a:t>‹#›</a:t>
            </a:fld>
            <a:endParaRPr lang="en-US"/>
          </a:p>
        </p:txBody>
      </p:sp>
    </p:spTree>
    <p:extLst>
      <p:ext uri="{BB962C8B-B14F-4D97-AF65-F5344CB8AC3E}">
        <p14:creationId xmlns:p14="http://schemas.microsoft.com/office/powerpoint/2010/main" val="281425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DCAD39-1F37-4DED-9A0C-1A49DC3D76E6}" type="datetimeFigureOut">
              <a:rPr lang="en-US" smtClean="0"/>
              <a:pPr/>
              <a:t>2/28/2014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0728BC-0D62-48FF-A2EB-EF84865780DD}" type="slidenum">
              <a:rPr lang="en-US" smtClean="0"/>
              <a:pPr/>
              <a:t>‹#›</a:t>
            </a:fld>
            <a:endParaRPr lang="en-US"/>
          </a:p>
        </p:txBody>
      </p:sp>
    </p:spTree>
    <p:extLst>
      <p:ext uri="{BB962C8B-B14F-4D97-AF65-F5344CB8AC3E}">
        <p14:creationId xmlns:p14="http://schemas.microsoft.com/office/powerpoint/2010/main" val="4223465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jpeg"/><Relationship Id="rId13" Type="http://schemas.microsoft.com/office/2007/relationships/hdphoto" Target="../media/hdphoto4.wdp"/><Relationship Id="rId18" Type="http://schemas.openxmlformats.org/officeDocument/2006/relationships/image" Target="../media/image24.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1.jpeg"/><Relationship Id="rId17" Type="http://schemas.microsoft.com/office/2007/relationships/hdphoto" Target="../media/hdphoto6.wdp"/><Relationship Id="rId2" Type="http://schemas.openxmlformats.org/officeDocument/2006/relationships/image" Target="../media/image6.png"/><Relationship Id="rId16" Type="http://schemas.openxmlformats.org/officeDocument/2006/relationships/image" Target="../media/image23.jpeg"/><Relationship Id="rId1" Type="http://schemas.openxmlformats.org/officeDocument/2006/relationships/slideLayout" Target="../slideLayouts/slideLayout1.xml"/><Relationship Id="rId6" Type="http://schemas.openxmlformats.org/officeDocument/2006/relationships/image" Target="../media/image17.jpeg"/><Relationship Id="rId11" Type="http://schemas.microsoft.com/office/2007/relationships/hdphoto" Target="../media/hdphoto3.wdp"/><Relationship Id="rId5" Type="http://schemas.openxmlformats.org/officeDocument/2006/relationships/image" Target="../media/image16.jpeg"/><Relationship Id="rId15" Type="http://schemas.microsoft.com/office/2007/relationships/hdphoto" Target="../media/hdphoto5.wdp"/><Relationship Id="rId10" Type="http://schemas.openxmlformats.org/officeDocument/2006/relationships/image" Target="../media/image20.jpeg"/><Relationship Id="rId19" Type="http://schemas.openxmlformats.org/officeDocument/2006/relationships/image" Target="../media/image25.jpeg"/><Relationship Id="rId4" Type="http://schemas.openxmlformats.org/officeDocument/2006/relationships/image" Target="../media/image15.jpeg"/><Relationship Id="rId9" Type="http://schemas.microsoft.com/office/2007/relationships/hdphoto" Target="../media/hdphoto2.wdp"/><Relationship Id="rId14" Type="http://schemas.openxmlformats.org/officeDocument/2006/relationships/image" Target="../media/image22.jpeg"/></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7.xml"/><Relationship Id="rId4" Type="http://schemas.microsoft.com/office/2007/relationships/hdphoto" Target="../media/hdphoto7.wdp"/></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8.tiff"/><Relationship Id="rId7" Type="http://schemas.openxmlformats.org/officeDocument/2006/relationships/image" Target="../media/image42.tiff"/><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41.tiff"/><Relationship Id="rId5" Type="http://schemas.openxmlformats.org/officeDocument/2006/relationships/image" Target="../media/image40.tiff"/><Relationship Id="rId4" Type="http://schemas.openxmlformats.org/officeDocument/2006/relationships/image" Target="../media/image39.tiff"/></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2652" y="3000375"/>
            <a:ext cx="3808948" cy="385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990600" y="6019800"/>
            <a:ext cx="4800600" cy="914400"/>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accent6">
                    <a:lumMod val="50000"/>
                  </a:schemeClr>
                </a:solidFill>
                <a:latin typeface="Arial Narrow" panose="020B0606020202030204" pitchFamily="34" charset="0"/>
                <a:cs typeface="Arial" panose="020B0604020202020204" pitchFamily="34" charset="0"/>
              </a:rPr>
              <a:t>Harvest </a:t>
            </a:r>
            <a:r>
              <a:rPr lang="en-US" dirty="0" smtClean="0">
                <a:solidFill>
                  <a:schemeClr val="accent6">
                    <a:lumMod val="50000"/>
                  </a:schemeClr>
                </a:solidFill>
                <a:latin typeface="Arial Narrow" panose="020B0606020202030204" pitchFamily="34" charset="0"/>
                <a:cs typeface="Arial" panose="020B0604020202020204" pitchFamily="34" charset="0"/>
              </a:rPr>
              <a:t>Waters </a:t>
            </a:r>
            <a:r>
              <a:rPr lang="en-US" sz="2400" dirty="0" smtClean="0">
                <a:solidFill>
                  <a:schemeClr val="accent6">
                    <a:lumMod val="50000"/>
                  </a:schemeClr>
                </a:solidFill>
                <a:latin typeface="Arial Narrow" panose="020B0606020202030204" pitchFamily="34" charset="0"/>
                <a:cs typeface="Arial" panose="020B0604020202020204" pitchFamily="34" charset="0"/>
              </a:rPr>
              <a:t>03_02</a:t>
            </a:r>
            <a:endParaRPr lang="en-US" sz="2400" dirty="0">
              <a:solidFill>
                <a:schemeClr val="accent6">
                  <a:lumMod val="50000"/>
                </a:schemeClr>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41062089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990600" y="6019800"/>
            <a:ext cx="4800600" cy="914400"/>
          </a:xfrm>
        </p:spPr>
        <p:txBody>
          <a:bodyPr anchor="t">
            <a:normAutofit/>
          </a:bodyPr>
          <a:lstStyle/>
          <a:p>
            <a:pPr algn="l"/>
            <a:r>
              <a:rPr lang="en-US" dirty="0" smtClean="0">
                <a:solidFill>
                  <a:schemeClr val="accent6">
                    <a:lumMod val="50000"/>
                  </a:schemeClr>
                </a:solidFill>
                <a:latin typeface="Arial Narrow" panose="020B0606020202030204" pitchFamily="34" charset="0"/>
                <a:cs typeface="Arial" panose="020B0604020202020204" pitchFamily="34" charset="0"/>
              </a:rPr>
              <a:t>Harvest Waters</a:t>
            </a:r>
            <a:endParaRPr lang="en-US" dirty="0">
              <a:solidFill>
                <a:schemeClr val="accent6">
                  <a:lumMod val="50000"/>
                </a:schemeClr>
              </a:solidFill>
              <a:latin typeface="Arial Narrow" panose="020B0606020202030204" pitchFamily="34" charset="0"/>
              <a:cs typeface="Arial" panose="020B0604020202020204" pitchFamily="34" charset="0"/>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96000"/>
            <a:ext cx="609600" cy="617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891" t="1056" r="51394" b="51420"/>
          <a:stretch/>
        </p:blipFill>
        <p:spPr>
          <a:xfrm>
            <a:off x="484030" y="1066676"/>
            <a:ext cx="1201521" cy="924185"/>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50000" t="1320" r="3188" b="52079"/>
          <a:stretch/>
        </p:blipFill>
        <p:spPr>
          <a:xfrm>
            <a:off x="1685551" y="1073474"/>
            <a:ext cx="1219200" cy="917649"/>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2232" t="48977" r="51622" b="4819"/>
          <a:stretch/>
        </p:blipFill>
        <p:spPr>
          <a:xfrm>
            <a:off x="2907014" y="1066676"/>
            <a:ext cx="1229763" cy="945972"/>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48959" t="48216" r="2860" b="5455"/>
          <a:stretch/>
        </p:blipFill>
        <p:spPr>
          <a:xfrm>
            <a:off x="5362836" y="1064682"/>
            <a:ext cx="1246572" cy="926179"/>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1158" t="2663" r="51717" b="51265"/>
          <a:stretch/>
        </p:blipFill>
        <p:spPr>
          <a:xfrm>
            <a:off x="4136777" y="1064682"/>
            <a:ext cx="1226059" cy="926179"/>
          </a:xfrm>
          <a:prstGeom prst="rect">
            <a:avLst/>
          </a:prstGeom>
        </p:spPr>
      </p:pic>
      <p:pic>
        <p:nvPicPr>
          <p:cNvPr id="13" name="Picture 12"/>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l="49292" t="47525" r="3562" b="6535"/>
          <a:stretch/>
        </p:blipFill>
        <p:spPr>
          <a:xfrm>
            <a:off x="6631356" y="1064682"/>
            <a:ext cx="1240229" cy="926179"/>
          </a:xfrm>
          <a:prstGeom prst="rect">
            <a:avLst/>
          </a:prstGeom>
        </p:spPr>
      </p:pic>
      <p:pic>
        <p:nvPicPr>
          <p:cNvPr id="14" name="Picture 13"/>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l="5687" t="4731" r="5185" b="6820"/>
          <a:stretch/>
        </p:blipFill>
        <p:spPr>
          <a:xfrm>
            <a:off x="2853897" y="2082143"/>
            <a:ext cx="2585232" cy="1764670"/>
          </a:xfrm>
          <a:prstGeom prst="rect">
            <a:avLst/>
          </a:prstGeom>
        </p:spPr>
      </p:pic>
      <p:pic>
        <p:nvPicPr>
          <p:cNvPr id="15" name="Picture 14"/>
          <p:cNvPicPr>
            <a:picLocks noChangeAspect="1"/>
          </p:cNvPicPr>
          <p:nvPr/>
        </p:nvPicPr>
        <p:blipFill rotWithShape="1">
          <a:blip r:embed="rId12" cstate="print">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rcRect l="6746" t="2344" r="6820" b="9150"/>
          <a:stretch/>
        </p:blipFill>
        <p:spPr>
          <a:xfrm rot="10800000">
            <a:off x="5571751" y="2082143"/>
            <a:ext cx="2505449" cy="1764670"/>
          </a:xfrm>
          <a:prstGeom prst="rect">
            <a:avLst/>
          </a:prstGeom>
        </p:spPr>
      </p:pic>
      <p:pic>
        <p:nvPicPr>
          <p:cNvPr id="16" name="Picture 15"/>
          <p:cNvPicPr>
            <a:picLocks noChangeAspect="1"/>
          </p:cNvPicPr>
          <p:nvPr/>
        </p:nvPicPr>
        <p:blipFill rotWithShape="1">
          <a:blip r:embed="rId14" cstate="print">
            <a:extLst>
              <a:ext uri="{BEBA8EAE-BF5A-486C-A8C5-ECC9F3942E4B}">
                <a14:imgProps xmlns:a14="http://schemas.microsoft.com/office/drawing/2010/main">
                  <a14:imgLayer r:embed="rId15">
                    <a14:imgEffect>
                      <a14:brightnessContrast contrast="-20000"/>
                    </a14:imgEffect>
                  </a14:imgLayer>
                </a14:imgProps>
              </a:ext>
              <a:ext uri="{28A0092B-C50C-407E-A947-70E740481C1C}">
                <a14:useLocalDpi xmlns:a14="http://schemas.microsoft.com/office/drawing/2010/main" val="0"/>
              </a:ext>
            </a:extLst>
          </a:blip>
          <a:srcRect l="9912" t="3851" r="6267" b="12807"/>
          <a:stretch/>
        </p:blipFill>
        <p:spPr>
          <a:xfrm>
            <a:off x="600052" y="4069534"/>
            <a:ext cx="2420721" cy="1655585"/>
          </a:xfrm>
          <a:prstGeom prst="rect">
            <a:avLst/>
          </a:prstGeom>
        </p:spPr>
      </p:pic>
      <p:pic>
        <p:nvPicPr>
          <p:cNvPr id="17" name="Picture 16"/>
          <p:cNvPicPr>
            <a:picLocks noChangeAspect="1"/>
          </p:cNvPicPr>
          <p:nvPr/>
        </p:nvPicPr>
        <p:blipFill rotWithShape="1">
          <a:blip r:embed="rId16" cstate="print">
            <a:extLst>
              <a:ext uri="{BEBA8EAE-BF5A-486C-A8C5-ECC9F3942E4B}">
                <a14:imgProps xmlns:a14="http://schemas.microsoft.com/office/drawing/2010/main">
                  <a14:imgLayer r:embed="rId17">
                    <a14:imgEffect>
                      <a14:brightnessContrast contrast="-20000"/>
                    </a14:imgEffect>
                  </a14:imgLayer>
                </a14:imgProps>
              </a:ext>
              <a:ext uri="{28A0092B-C50C-407E-A947-70E740481C1C}">
                <a14:useLocalDpi xmlns:a14="http://schemas.microsoft.com/office/drawing/2010/main" val="0"/>
              </a:ext>
            </a:extLst>
          </a:blip>
          <a:srcRect l="8952" t="5549" r="8746" b="10742"/>
          <a:stretch/>
        </p:blipFill>
        <p:spPr>
          <a:xfrm rot="10800000">
            <a:off x="3012473" y="4038600"/>
            <a:ext cx="2348767" cy="1643204"/>
          </a:xfrm>
          <a:prstGeom prst="rect">
            <a:avLst/>
          </a:prstGeom>
        </p:spPr>
      </p:pic>
      <p:pic>
        <p:nvPicPr>
          <p:cNvPr id="18" name="Picture 2" descr="http://www.whsrn.org/sites/default/files/images/native%20grassland.jp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47785" t="55829" r="8058" b="5831"/>
          <a:stretch/>
        </p:blipFill>
        <p:spPr bwMode="auto">
          <a:xfrm>
            <a:off x="5697552" y="4109559"/>
            <a:ext cx="2253845" cy="146813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495347" y="1881343"/>
            <a:ext cx="3066699" cy="276999"/>
          </a:xfrm>
          <a:prstGeom prst="rect">
            <a:avLst/>
          </a:prstGeom>
          <a:noFill/>
        </p:spPr>
        <p:txBody>
          <a:bodyPr wrap="square" rtlCol="0">
            <a:spAutoFit/>
          </a:bodyPr>
          <a:lstStyle/>
          <a:p>
            <a:r>
              <a:rPr lang="en-US" sz="1200" b="1" dirty="0" smtClean="0">
                <a:solidFill>
                  <a:srgbClr val="7C9A40"/>
                </a:solidFill>
                <a:latin typeface="Arial Narrow" pitchFamily="34" charset="0"/>
                <a:cs typeface="Arial" pitchFamily="34" charset="0"/>
              </a:rPr>
              <a:t>early ideas</a:t>
            </a:r>
            <a:endParaRPr lang="en-US" sz="1200" b="1" dirty="0">
              <a:solidFill>
                <a:srgbClr val="7C9A40"/>
              </a:solidFill>
              <a:latin typeface="Arial Narrow" pitchFamily="34" charset="0"/>
              <a:cs typeface="Arial" pitchFamily="34" charset="0"/>
            </a:endParaRPr>
          </a:p>
        </p:txBody>
      </p:sp>
      <p:pic>
        <p:nvPicPr>
          <p:cNvPr id="20" name="Picture 19"/>
          <p:cNvPicPr>
            <a:picLocks noChangeAspect="1"/>
          </p:cNvPicPr>
          <p:nvPr/>
        </p:nvPicPr>
        <p:blipFill rotWithShape="1">
          <a:blip r:embed="rId19" cstate="print">
            <a:extLst>
              <a:ext uri="{BEBA8EAE-BF5A-486C-A8C5-ECC9F3942E4B}">
                <a14:imgProps xmlns:a14="http://schemas.microsoft.com/office/drawing/2010/main">
                  <a14:imgLayer r:embed="rId11">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5687" t="4731" r="5185" b="6820"/>
          <a:stretch/>
        </p:blipFill>
        <p:spPr>
          <a:xfrm>
            <a:off x="386360" y="2091041"/>
            <a:ext cx="2585232" cy="1764670"/>
          </a:xfrm>
          <a:prstGeom prst="rect">
            <a:avLst/>
          </a:prstGeom>
        </p:spPr>
      </p:pic>
      <p:sp>
        <p:nvSpPr>
          <p:cNvPr id="21" name="TextBox 20"/>
          <p:cNvSpPr txBox="1"/>
          <p:nvPr/>
        </p:nvSpPr>
        <p:spPr>
          <a:xfrm>
            <a:off x="495347" y="3719684"/>
            <a:ext cx="7410099" cy="276999"/>
          </a:xfrm>
          <a:prstGeom prst="rect">
            <a:avLst/>
          </a:prstGeom>
          <a:noFill/>
        </p:spPr>
        <p:txBody>
          <a:bodyPr wrap="square" rtlCol="0">
            <a:spAutoFit/>
          </a:bodyPr>
          <a:lstStyle/>
          <a:p>
            <a:r>
              <a:rPr lang="en-US" sz="1200" b="1" dirty="0" smtClean="0">
                <a:solidFill>
                  <a:schemeClr val="tx2"/>
                </a:solidFill>
                <a:latin typeface="Arial Narrow" pitchFamily="34" charset="0"/>
                <a:cs typeface="Arial" pitchFamily="34" charset="0"/>
              </a:rPr>
              <a:t>A. </a:t>
            </a:r>
            <a:r>
              <a:rPr lang="en-US" sz="1200" b="1" dirty="0">
                <a:solidFill>
                  <a:schemeClr val="tx2"/>
                </a:solidFill>
                <a:latin typeface="Arial Narrow" pitchFamily="34" charset="0"/>
                <a:cs typeface="Arial" pitchFamily="34" charset="0"/>
              </a:rPr>
              <a:t>p</a:t>
            </a:r>
            <a:r>
              <a:rPr lang="en-US" sz="1200" b="1" dirty="0" smtClean="0">
                <a:solidFill>
                  <a:schemeClr val="tx2"/>
                </a:solidFill>
                <a:latin typeface="Arial Narrow" pitchFamily="34" charset="0"/>
                <a:cs typeface="Arial" pitchFamily="34" charset="0"/>
              </a:rPr>
              <a:t>roposed plan- traditional          </a:t>
            </a:r>
            <a:r>
              <a:rPr lang="en-US" sz="1200" b="1" dirty="0" smtClean="0">
                <a:solidFill>
                  <a:schemeClr val="tx2"/>
                </a:solidFill>
                <a:latin typeface="Arial Narrow" pitchFamily="34" charset="0"/>
                <a:cs typeface="Arial" pitchFamily="34" charset="0"/>
              </a:rPr>
              <a:t>            B</a:t>
            </a:r>
            <a:r>
              <a:rPr lang="en-US" sz="1200" b="1" dirty="0" smtClean="0">
                <a:solidFill>
                  <a:schemeClr val="tx2"/>
                </a:solidFill>
                <a:latin typeface="Arial Narrow" pitchFamily="34" charset="0"/>
                <a:cs typeface="Arial" pitchFamily="34" charset="0"/>
              </a:rPr>
              <a:t>. proposed plan- LID	             </a:t>
            </a:r>
            <a:r>
              <a:rPr lang="en-US" sz="1200" b="1" dirty="0" smtClean="0">
                <a:solidFill>
                  <a:schemeClr val="tx2"/>
                </a:solidFill>
                <a:latin typeface="Arial Narrow" pitchFamily="34" charset="0"/>
                <a:cs typeface="Arial" pitchFamily="34" charset="0"/>
              </a:rPr>
              <a:t>  C</a:t>
            </a:r>
            <a:r>
              <a:rPr lang="en-US" sz="1200" b="1" dirty="0" smtClean="0">
                <a:solidFill>
                  <a:schemeClr val="tx2"/>
                </a:solidFill>
                <a:latin typeface="Arial Narrow" pitchFamily="34" charset="0"/>
                <a:cs typeface="Arial" pitchFamily="34" charset="0"/>
              </a:rPr>
              <a:t>. through-drive plan- LID          </a:t>
            </a:r>
            <a:endParaRPr lang="en-US" sz="1200" b="1" dirty="0">
              <a:solidFill>
                <a:schemeClr val="tx2"/>
              </a:solidFill>
              <a:latin typeface="Arial Narrow" pitchFamily="34" charset="0"/>
              <a:cs typeface="Arial" pitchFamily="34" charset="0"/>
            </a:endParaRPr>
          </a:p>
        </p:txBody>
      </p:sp>
      <p:sp>
        <p:nvSpPr>
          <p:cNvPr id="22" name="TextBox 21"/>
          <p:cNvSpPr txBox="1"/>
          <p:nvPr/>
        </p:nvSpPr>
        <p:spPr>
          <a:xfrm>
            <a:off x="542551" y="5638800"/>
            <a:ext cx="7410099" cy="276999"/>
          </a:xfrm>
          <a:prstGeom prst="rect">
            <a:avLst/>
          </a:prstGeom>
          <a:noFill/>
        </p:spPr>
        <p:txBody>
          <a:bodyPr wrap="square" rtlCol="0">
            <a:spAutoFit/>
          </a:bodyPr>
          <a:lstStyle/>
          <a:p>
            <a:r>
              <a:rPr lang="en-US" sz="1200" b="1" dirty="0" smtClean="0">
                <a:solidFill>
                  <a:schemeClr val="tx2"/>
                </a:solidFill>
                <a:latin typeface="Arial Narrow" pitchFamily="34" charset="0"/>
                <a:cs typeface="Arial" pitchFamily="34" charset="0"/>
              </a:rPr>
              <a:t>D. garden plot plan- LID	                E. double cul-de-sac- LID	             F. grassland</a:t>
            </a:r>
            <a:endParaRPr lang="en-US" sz="1200" b="1" dirty="0">
              <a:solidFill>
                <a:schemeClr val="tx2"/>
              </a:solidFill>
              <a:latin typeface="Arial Narrow" pitchFamily="34" charset="0"/>
              <a:cs typeface="Arial" pitchFamily="34" charset="0"/>
            </a:endParaRPr>
          </a:p>
        </p:txBody>
      </p:sp>
      <p:sp>
        <p:nvSpPr>
          <p:cNvPr id="23" name="Rectangle 22"/>
          <p:cNvSpPr/>
          <p:nvPr/>
        </p:nvSpPr>
        <p:spPr>
          <a:xfrm>
            <a:off x="600052" y="2185882"/>
            <a:ext cx="2253845" cy="1447800"/>
          </a:xfrm>
          <a:prstGeom prst="rect">
            <a:avLst/>
          </a:prstGeom>
          <a:solidFill>
            <a:srgbClr val="B7CE88">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itchFamily="34" charset="0"/>
            </a:endParaRPr>
          </a:p>
        </p:txBody>
      </p:sp>
      <p:sp>
        <p:nvSpPr>
          <p:cNvPr id="24" name="Rectangle 23"/>
          <p:cNvSpPr/>
          <p:nvPr/>
        </p:nvSpPr>
        <p:spPr>
          <a:xfrm>
            <a:off x="3059933" y="2181353"/>
            <a:ext cx="2253845" cy="1447800"/>
          </a:xfrm>
          <a:prstGeom prst="rect">
            <a:avLst/>
          </a:prstGeom>
          <a:solidFill>
            <a:srgbClr val="B7CE88">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itchFamily="34" charset="0"/>
            </a:endParaRPr>
          </a:p>
        </p:txBody>
      </p:sp>
      <p:sp>
        <p:nvSpPr>
          <p:cNvPr id="25" name="Rectangle 24"/>
          <p:cNvSpPr/>
          <p:nvPr/>
        </p:nvSpPr>
        <p:spPr>
          <a:xfrm>
            <a:off x="5697552" y="2240578"/>
            <a:ext cx="2253845" cy="1447800"/>
          </a:xfrm>
          <a:prstGeom prst="rect">
            <a:avLst/>
          </a:prstGeom>
          <a:solidFill>
            <a:srgbClr val="B7CE88">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itchFamily="34" charset="0"/>
            </a:endParaRPr>
          </a:p>
        </p:txBody>
      </p:sp>
      <p:sp>
        <p:nvSpPr>
          <p:cNvPr id="26" name="Rectangle 25"/>
          <p:cNvSpPr/>
          <p:nvPr/>
        </p:nvSpPr>
        <p:spPr>
          <a:xfrm>
            <a:off x="612407" y="4165349"/>
            <a:ext cx="2253845" cy="1447800"/>
          </a:xfrm>
          <a:prstGeom prst="rect">
            <a:avLst/>
          </a:prstGeom>
          <a:solidFill>
            <a:srgbClr val="B7CE88">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itchFamily="34" charset="0"/>
            </a:endParaRPr>
          </a:p>
        </p:txBody>
      </p:sp>
      <p:sp>
        <p:nvSpPr>
          <p:cNvPr id="27" name="Rectangle 26"/>
          <p:cNvSpPr/>
          <p:nvPr/>
        </p:nvSpPr>
        <p:spPr>
          <a:xfrm>
            <a:off x="3097656" y="4122345"/>
            <a:ext cx="2253845" cy="1447800"/>
          </a:xfrm>
          <a:prstGeom prst="rect">
            <a:avLst/>
          </a:prstGeom>
          <a:solidFill>
            <a:srgbClr val="B7CE88">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itchFamily="34" charset="0"/>
            </a:endParaRPr>
          </a:p>
        </p:txBody>
      </p:sp>
      <p:sp>
        <p:nvSpPr>
          <p:cNvPr id="30" name="Title 1"/>
          <p:cNvSpPr txBox="1">
            <a:spLocks/>
          </p:cNvSpPr>
          <p:nvPr/>
        </p:nvSpPr>
        <p:spPr>
          <a:xfrm>
            <a:off x="304800" y="152400"/>
            <a:ext cx="8153400" cy="9144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accent6">
                    <a:lumMod val="50000"/>
                  </a:schemeClr>
                </a:solidFill>
                <a:latin typeface="Arial Narrow" panose="020B0606020202030204" pitchFamily="34" charset="0"/>
                <a:cs typeface="Arial" panose="020B0604020202020204" pitchFamily="34" charset="0"/>
              </a:rPr>
              <a:t>Context _ </a:t>
            </a:r>
            <a:r>
              <a:rPr lang="en-US" dirty="0" smtClean="0">
                <a:solidFill>
                  <a:schemeClr val="accent5">
                    <a:lumMod val="60000"/>
                    <a:lumOff val="40000"/>
                  </a:schemeClr>
                </a:solidFill>
                <a:latin typeface="Arial Narrow" panose="020B0606020202030204" pitchFamily="34" charset="0"/>
                <a:cs typeface="Arial" panose="020B0604020202020204" pitchFamily="34" charset="0"/>
              </a:rPr>
              <a:t>Exploration Schemes</a:t>
            </a:r>
            <a:endParaRPr lang="en-US" dirty="0">
              <a:solidFill>
                <a:schemeClr val="accent5">
                  <a:lumMod val="60000"/>
                  <a:lumOff val="40000"/>
                </a:schemeClr>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27274700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990600" y="6019800"/>
            <a:ext cx="4800600" cy="914400"/>
          </a:xfrm>
        </p:spPr>
        <p:txBody>
          <a:bodyPr anchor="t">
            <a:normAutofit/>
          </a:bodyPr>
          <a:lstStyle/>
          <a:p>
            <a:pPr algn="l"/>
            <a:r>
              <a:rPr lang="en-US" dirty="0" smtClean="0">
                <a:solidFill>
                  <a:schemeClr val="accent6">
                    <a:lumMod val="50000"/>
                  </a:schemeClr>
                </a:solidFill>
                <a:latin typeface="Arial Narrow" pitchFamily="34" charset="0"/>
                <a:cs typeface="Arial" panose="020B0604020202020204" pitchFamily="34" charset="0"/>
              </a:rPr>
              <a:t>Harvest Waters</a:t>
            </a:r>
            <a:endParaRPr lang="en-US" dirty="0">
              <a:solidFill>
                <a:schemeClr val="accent6">
                  <a:lumMod val="50000"/>
                </a:schemeClr>
              </a:solidFill>
              <a:latin typeface="Arial Narrow" pitchFamily="34" charset="0"/>
              <a:cs typeface="Arial" panose="020B0604020202020204" pitchFamily="34" charset="0"/>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96000"/>
            <a:ext cx="609600" cy="617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itle 1"/>
          <p:cNvSpPr txBox="1">
            <a:spLocks/>
          </p:cNvSpPr>
          <p:nvPr/>
        </p:nvSpPr>
        <p:spPr>
          <a:xfrm>
            <a:off x="304800" y="152400"/>
            <a:ext cx="8153400" cy="9144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accent6">
                    <a:lumMod val="50000"/>
                  </a:schemeClr>
                </a:solidFill>
                <a:latin typeface="Arial Narrow" pitchFamily="34" charset="0"/>
                <a:cs typeface="Arial" panose="020B0604020202020204" pitchFamily="34" charset="0"/>
              </a:rPr>
              <a:t>Context _ </a:t>
            </a:r>
            <a:r>
              <a:rPr lang="en-US" dirty="0" smtClean="0">
                <a:solidFill>
                  <a:schemeClr val="accent5">
                    <a:lumMod val="60000"/>
                    <a:lumOff val="40000"/>
                  </a:schemeClr>
                </a:solidFill>
                <a:latin typeface="Arial Narrow" pitchFamily="34" charset="0"/>
                <a:cs typeface="Arial" panose="020B0604020202020204" pitchFamily="34" charset="0"/>
              </a:rPr>
              <a:t>Peak Discharge Assessment</a:t>
            </a:r>
            <a:endParaRPr lang="en-US" dirty="0">
              <a:solidFill>
                <a:schemeClr val="accent5">
                  <a:lumMod val="60000"/>
                  <a:lumOff val="40000"/>
                </a:schemeClr>
              </a:solidFill>
              <a:latin typeface="Arial Narrow" pitchFamily="34" charset="0"/>
              <a:cs typeface="Arial" panose="020B0604020202020204" pitchFamily="34" charset="0"/>
            </a:endParaRPr>
          </a:p>
        </p:txBody>
      </p:sp>
      <p:sp>
        <p:nvSpPr>
          <p:cNvPr id="29" name="TextBox 6"/>
          <p:cNvSpPr txBox="1"/>
          <p:nvPr/>
        </p:nvSpPr>
        <p:spPr>
          <a:xfrm>
            <a:off x="533400" y="1294489"/>
            <a:ext cx="7848600" cy="400110"/>
          </a:xfrm>
          <a:prstGeom prst="rect">
            <a:avLst/>
          </a:prstGeom>
          <a:solidFill>
            <a:schemeClr val="accent3">
              <a:lumMod val="60000"/>
              <a:lumOff val="40000"/>
            </a:schemeClr>
          </a:solidFill>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smtClean="0">
                <a:solidFill>
                  <a:schemeClr val="tx2">
                    <a:lumMod val="50000"/>
                  </a:schemeClr>
                </a:solidFill>
                <a:latin typeface="Arial Narrow" pitchFamily="34" charset="0"/>
                <a:cs typeface="Arial" pitchFamily="34" charset="0"/>
              </a:rPr>
              <a:t>Rational Method for Estimating Peak Discharge (</a:t>
            </a:r>
            <a:r>
              <a:rPr lang="en-US" sz="2000" dirty="0" err="1" smtClean="0">
                <a:solidFill>
                  <a:schemeClr val="tx2">
                    <a:lumMod val="50000"/>
                  </a:schemeClr>
                </a:solidFill>
                <a:latin typeface="Arial Narrow" pitchFamily="34" charset="0"/>
                <a:cs typeface="Arial" pitchFamily="34" charset="0"/>
              </a:rPr>
              <a:t>cfs</a:t>
            </a:r>
            <a:r>
              <a:rPr lang="en-US" sz="2000" dirty="0" smtClean="0">
                <a:solidFill>
                  <a:schemeClr val="tx2">
                    <a:lumMod val="50000"/>
                  </a:schemeClr>
                </a:solidFill>
                <a:latin typeface="Arial Narrow" pitchFamily="34" charset="0"/>
                <a:cs typeface="Arial" pitchFamily="34" charset="0"/>
              </a:rPr>
              <a:t>)</a:t>
            </a:r>
          </a:p>
        </p:txBody>
      </p:sp>
      <p:sp>
        <p:nvSpPr>
          <p:cNvPr id="32" name="AutoShape 2" descr="data:image/jpeg;base64,/9j/4AAQSkZJRgABAQAAAQABAAD/2wCEAAkGBg8ODw4QDhAPDQ8SFhEQEBAPDQ4ODhcQFBAYGBMQExIXGyYeFxsjGRgeIDsgLycsLCwsGB4xQTAqNSYrLCkBCQoKDgwOGg8PGjIiHyQ0Ly81MiwsLCoyLCwsLCwsLDMyNCwpLCwyMSwsLCw0LDAsLCk0Mi4tLC0tLC80LCwsMv/AABEIANUA7QMBIgACEQEDEQH/xAAcAAEAAgMBAQEAAAAAAAAAAAAAAgcBBQYEAwj/xAA7EAACAQIEAwQIBQQABwAAAAAAAQIDEQQGITEFQVESIjJhExRSYnGBsdEHkaHB8CMzQkMkNFNyksLh/8QAGwEBAAIDAQEAAAAAAAAAAAAAAAUGAQMEAgf/xAAwEQABAwIFAQYGAgMAAAAAAAAAAQIDBBEFEiExQWETUaGx0fAiMnGBweEUI0KR8f/aAAwDAQACEQMRAD8AvEAAAAAAAAAAAAAAAAAAAAAAAAAAAAAAAAAAAA5rMma1RvSoNSq7Slo4w+8vp+h5cz5tt2qGGlrtOrF7dYwfXz5fHbjLkVVVn+Ef+/QquK4zkvDTrryvd9OvU73JXF3VpzpVJOVSDck5NuThJ63b1bUvqjpSqOEcSeGr06qu1F2klzg/FH8v1SLUpVYzjGUWpRklKLWzTV0zdQzZ2ZV3TyO3A6zt4Mjl+Jun249CYAO8nQAAAAAAAAAAAAAAAAAAAAAAAAAAAAAAAYbtvoAZOIzPm/t9qjhpdzadVPxdYwfTz5/Df45qzZ6btUMO7UtpzX+fur3fr8N+VuQ9VV5vgj27yoYti+a8MC6cr+E9SdzFyNzFyNKrYnc7XIvG7p4Wo9VeVK73jvKHy3+F+hw9yeHxMqU4zg+zOLUovzRthlWJ6OQ7qCqdSTJIm3PVC5QeHgvFYYujCrHRvScb37M1vH+cmj3Fja5HJdNj6Qx7XtRzVuigAHo9gAAAAAAAAAAAAAAAAAAAAAAAAAw3YAN21ei5vkcBmvNnp+1Qw7tR2nNbz8l7v1+G+M25s9O5UMO/6K0nNf5vovd+vw35W5D1dVn+Bm3n+vMqGLYrnvBAunK9/ROhK4uQuLkcVixK4uQuLgzYlcXI3MXBmxvMr8feDrd5v0M7Kot7dJpdV9L+RaMZJpNNNPVNO6a6opG5YWR8VivV3GdKU6UWvQzlJRbi94q+8VyfnbkSVDMqL2a7eXv3uWjA6xyL/Hdqm6dP1+fqdaACXLYAAAAAAAAAAAAAAAAAAAAAAAACv835u9N2sPh5f0tqlRPx9Yxfs+fP4b/bOebL9rDYeWmsa1RPfrTi+nV/LqcTciKuqzf1s25Kpi+J3vBCv1X8epO5i5G5i5GlXsTuYuRuLgzYlcxcjcXMmbEriKbaSTbbSSSu23skuZPCYWpWnGnSi6k5bRjv8fJeZZmWco08GlOpariOc7XjG61jC/13flsb4YHSrZNu8kKHD5Kt2mjeV98mry1kVK1XGJN7xobxXnU6v3dvjsu0SttoZBORQtiSzS8U1LHTMyRp6qAAbTpAAAAAAAAAAAAAAAAAAAAABxudc2eivhsPL+o9KtRPWK9iL9p9eXx29mcs1eqQ9FRaeImt9/Rxf+b8+i+fk6ylNttttt6tt3bb3bZGVdTb+tn3K7i2JdmiwRLryvd0+pm4uRuYuRRUrEri5G5i4FiVxcjcxcGbErnq4Zw2riqsaVGPak93tGMecpPkv5uS4NwerjKqpUl5yk/DGPtS+3MtjgnA6WCpKnSV29ZzfjlLq/tyOqnpllW/BLYfhrqpcztG+f0Pll/LlLA07Q79R/3KrXeb6LpHyNsATjWoxMrdi6xxtjajGJZEAAPR7AAAB4+LcWpYSk6tVvsqySVnKUntGKe7+zPVOaim5NJJNtt2SS3bZVOa8xPG1u62qELqktr9ajXV/oreZy1M/ZN03UjsQrUpYrp8y7e+haOCxtOvTjUpSU4S2a+jXJ+R9yn+BZirYKfap96D8dJvuyX7Pz+pafCeL0sXSVWjK62lF6TjLnGS5MxT1KSpZdFPNBiLKtttnJunoe0AHWSYAAAAAAAAANNmfMUcDR7Wkq07qlB837UvdX/zme3i3FaeEozrVXaMdkvFKT2hHzZT3FuLVMXWnWqvvS2V+7GK2hHyX3fM4qqo7NMrd18CJxOv/jMys+ZfDr6HyxGJnVnKdSTnOTcpSe7Z8rkbi5ClKW6rdSVzFyNxcGLErmLkbi4M2JXPdwXg1XGVVSpLznN+GMfaf25nz4Rwqri60aNFXk9W34Yx5zk+hb/A+CUsFSVKkr85za70pe0/tyOqnp1lW67Eth2HLUuzO0anj0M8F4LSwdJUqS85SfilL2pP+WPeATjWo1LIXNrUYiNalkQAAyegAAAAc3nPM6wdP0dJr1iou7z7EdnUa+nn8DxI9I2q5xqmmbCxXv2Q02fszXbwlGWi/vyXN/8AST+v5dUcPcjKbbbbu3q23d36sxcr8siyOzKUGrqX1MiyO+3RCVz3cH41VwdVVKT8pQfglH2ZL9+Rrri5rRVRboaGOdG5HNWyoXRwPjlLG0lUpOzWk4PxRl0f35mxKS4TxerhKsatGVpLRp+GUecZLmi2+A8epY6kqlN2krKpTb70JdH1XR8/zJumqUlTK7fzLrh+ItqW5XaOTx+hsgAdhKgAAAjVqxhGUpNRjFOUpN2SildtvkrEivPxDzR2m8HRl3V/fkucuVJPot352XJmmaVIm5lOaqqW08avd/1TSZszLLHVu62qELqlHa/Wo11f6L530VyNzFyAc5XKrl3KJLI6Z6vfupK4uQuLnk12JXFyNzFzIsSuenh3D6uJqwpUY9qctuSS5yk+SR8MNh51Zxp04uc5NRjFbtst/KeV4YClradeetWa28oR91frv5LoggWV3QkaGhWpfr8qbr+D0Zcy9SwFLsQ705WdWo1aUpftFcl+7be1AJxrUalk2LoxjY2o1qWRAAD0ewAAAAADVZizBTwNFzn3pyuqVO+spfslzf7tFQ43Gzr1J1asu1ObvJ/RLoktPkbvPODxccTKpie/CTcaM4X9EobqCX+Lty+O5zVyDqpXPfZdEQpmK1UksuRUsicfn0J3MXI3MXOQibE7mLkbmLgWJ3PZwfjNXB1Y1aLs1pKL8Mo84yXQ8FzFzKKqLdD2xzmORzVsqF38D45SxtFVaT8pwfijLnF/fmbEpDgXHauCrKrSd1tODdozj7L/AGfL9C4uD8XpYyjGtRd4vRp+KMlvCS5NfZ7Mm6aoSVLLuXOgrkqW2do5Pdz2gHyxWJhShOpUfZhBOUm+SSuzr2JNVtqppM55kWBw/cf9epeNJaaaa1Gui+rXmVBKbbbbbb1bbu23u2z3cf43PG4idaeifdpx9mmm+zH463fm2a65A1EyyvvxwUrEKpamXT5U29fuSuYuRuLnOR9iVzFyNxcGbEriKbaSTbeiSV229kkQuWP+H2T+z2cZiI95q9Cm1sn/ALWur5dFr0ttiiWR2VDqpaV1Q/I37r3GzyPlH1OHpqyTxM1tv6OD/wAF73V/Lld9WAT0caRtytLrDC2FiMZsgAB7NoAAAAAAAAB8cXhKdaEqdWEakJaSjJXT/nUq7NmSqmDbq0b1cNu3vOn5T6r3vz6u1zEopppq6ejT1VuhomgbKmu/ecdXRx1LbO34UoC4udxnDILp9rEYKN4b1KCV3HrKn1j7vLlpouEuQkkTo1s4p1RSvp35Xp+yVxchcXNZz2JXFyFxcGbErm4yxmWpgK3bjeVKVlVp33j1XvLl+RpbmLnprlat0Nkb3RuR7VsqF/4HHU8RThVoyU6c1eMl+qfRp6W5NHA/ibmK7jgqb0Vp17dd4U//AG/8Tn8p5wqcPc4tOrRmm/R3tap2e7JdL6J+XwNDicTKrOdSo+1ObcpN85N3Z3TVeeNGpuu/vqTdViSS06Nbo5d/fUjcXI3MXOAgrEri5G5i4M2JXFyNzd5Ty1PiFfsaxowtKtNco8or3nb6vkemtVy2Tc2RxOkcjGpqpt8g5R9bn6xXjfDwfdi1pUmuXnFc+r06lrnyw2GhShGnTioQglGMVsktkfUnIYUibZNy50lM2njypvyveAAbzqAAAAAAAAAAAAAAABwmdMhel7WJwcUqmsqlFaKfWcOkvLn8d+7BrlibI3K40TwMnZkeh+eZXTad01o01Z36GLlqZ2yKsUpV8MlHELWUNFGp9p+fPn1VVTi4txknGSbUotNSTTs009mQksLonWUqFVSPp3Wdtwpm5i5G4uaTlsSuYuRuLgzYlcxcjcXMixK4uQuLgzYlcxcjczFNtJJtvRJK7beySBmx6+F8Nq4qtCjRXanN2V9Ipc5SfJJal48B4HSwNCFGly1nO1pTm95v+aJJcjUZEymsBR7dVL1qqk6j37Ed1ST+vV9bI6gmKWDs0zO3XwLTh9H2Dc7vmXw98gAHYSgAAAAAAAAAAAAAAAAAAAAAOPzxkdYxOvh0o4pLVaRjVSXhb5S6S+T0s12APEkbZG5XGqaFkzFY9ND86VIuLlGScZRbjKMk1JSTs009ncjctzPWRljYuvh0o4qK1WijVilpFvlJLaXyelmqiqRcW4yTjJNxlGSakmnZpp7O5BywuidZSpVVI6ndZduFFxcjcxc1HLYlcXI3MXBmxK4uRuYuDNiVyxfwyyj2msdXjov+Wi+b51mv0XzfRnNZJytLiOISkmsPTtKtK7V1ypp9X+iv5F306cYxjGKUYxSjGKVkklZJLkjvpIMy53bEzhtJmXtX7JsSABKlhAAAAAAAAAAAAAAAAAAAAAAAAAAABxWfsjLFxeJw0UsTFd+K0VWKW3/els+e3S3ag8PYj25XGqWJsrVY7Y/Nsk02mmmtGmrNNbpojctP8RcjemUsZhIXrLWtSitZxX+yK9tdOa896quQksSxuspVaimdA/KpK5i5G4uajnsSuejhvD6mJrU6FFdqpUfZiuXVt9EldvyR5Llx/hrlL1Sj6zWjbEVkrJqzp0nqo+Te7+S5M3QxLI6x10tMs77ccnR5e4FTwGHhQpa21nO1nOo/FN/zRJLkbIAnERESyFra1GpZNgADJkAAAAAAAAAAAAAAAAAAAAAAAAAAAAAAFW/iVkf0fbxuFj3HeWIpxXhfOtFdOvTfa9rSMNJpp6p6NPaxqljSRtlNE8DZmZXH5nuYudj+ImSXganp8PH/AISo9l/qqP8Awfuvk/l0vzXA+D1cbiKWHpeKb1la6jBeKcvJL89FzIZ0bmuyruVl8D2P7NU1Oo/DTKfrlf1itG+HoNWT2nWVnGNuaW7+S1uy5jycJ4XTwlClQors06a7K6t85Pzb1fmz1kxDEkbbFkpoEgZl55AANx0gAAAAAAAAAAAAAAAAAAAAAAAAAAAAAAAAAAAHxxmDp16c6VWKqU5pxnF7NM5zJGTqPDvWJQk6s5zlBTlFKSpRfdp6eerel9NNEAeVaiqirueFY1XI5U1Q6kAHo9gAAAAAAAAAAAAAAAAAAAAAAA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latin typeface="Arial Narrow" pitchFamily="34" charset="0"/>
            </a:endParaRPr>
          </a:p>
        </p:txBody>
      </p:sp>
      <p:sp>
        <p:nvSpPr>
          <p:cNvPr id="11" name="TextBox 10"/>
          <p:cNvSpPr txBox="1"/>
          <p:nvPr/>
        </p:nvSpPr>
        <p:spPr>
          <a:xfrm>
            <a:off x="4387914" y="5135940"/>
            <a:ext cx="4984686" cy="1569660"/>
          </a:xfrm>
          <a:prstGeom prst="rect">
            <a:avLst/>
          </a:prstGeom>
          <a:noFill/>
        </p:spPr>
        <p:txBody>
          <a:bodyPr wrap="square" rtlCol="0">
            <a:spAutoFit/>
          </a:bodyPr>
          <a:lstStyle/>
          <a:p>
            <a:pPr marL="285750" indent="-285750"/>
            <a:r>
              <a:rPr lang="en-US" sz="1600" dirty="0" smtClean="0">
                <a:latin typeface="Arial Narrow" panose="020B0606020202030204" pitchFamily="34" charset="0"/>
                <a:cs typeface="Arial" panose="020B0604020202020204" pitchFamily="34" charset="0"/>
              </a:rPr>
              <a:t>Scenario A – Proposed plan (No changes)</a:t>
            </a:r>
          </a:p>
          <a:p>
            <a:pPr marL="285750" indent="-285750"/>
            <a:r>
              <a:rPr lang="en-US" sz="1600" dirty="0" smtClean="0">
                <a:latin typeface="Arial Narrow" panose="020B0606020202030204" pitchFamily="34" charset="0"/>
                <a:cs typeface="Arial" panose="020B0604020202020204" pitchFamily="34" charset="0"/>
              </a:rPr>
              <a:t>Scenario B –Proposed plan (with LID)</a:t>
            </a:r>
          </a:p>
          <a:p>
            <a:pPr marL="285750" indent="-285750"/>
            <a:r>
              <a:rPr lang="en-US" sz="1600" b="1" dirty="0" smtClean="0">
                <a:solidFill>
                  <a:schemeClr val="accent6">
                    <a:lumMod val="50000"/>
                  </a:schemeClr>
                </a:solidFill>
                <a:latin typeface="Arial Narrow" panose="020B0606020202030204" pitchFamily="34" charset="0"/>
                <a:cs typeface="Arial" panose="020B0604020202020204" pitchFamily="34" charset="0"/>
              </a:rPr>
              <a:t>Scenario C – Adjusted plan (Through drive)</a:t>
            </a:r>
          </a:p>
          <a:p>
            <a:pPr marL="285750" indent="-285750"/>
            <a:r>
              <a:rPr lang="en-US" sz="1600" dirty="0" smtClean="0">
                <a:latin typeface="Arial Narrow" panose="020B0606020202030204" pitchFamily="34" charset="0"/>
                <a:cs typeface="Arial" panose="020B0604020202020204" pitchFamily="34" charset="0"/>
              </a:rPr>
              <a:t>Scenario D – Common garden plan</a:t>
            </a:r>
          </a:p>
          <a:p>
            <a:pPr marL="285750" indent="-285750"/>
            <a:r>
              <a:rPr lang="en-US" sz="1600" dirty="0" smtClean="0">
                <a:latin typeface="Arial Narrow" panose="020B0606020202030204" pitchFamily="34" charset="0"/>
                <a:cs typeface="Arial" panose="020B0604020202020204" pitchFamily="34" charset="0"/>
              </a:rPr>
              <a:t>Scenario E – Double </a:t>
            </a:r>
            <a:r>
              <a:rPr lang="en-US" sz="1600" i="1" dirty="0" smtClean="0">
                <a:latin typeface="Arial Narrow" panose="020B0606020202030204" pitchFamily="34" charset="0"/>
                <a:cs typeface="Arial" panose="020B0604020202020204" pitchFamily="34" charset="0"/>
              </a:rPr>
              <a:t>cul-de-sac</a:t>
            </a:r>
          </a:p>
          <a:p>
            <a:pPr marL="285750" indent="-285750"/>
            <a:r>
              <a:rPr lang="en-US" sz="1600" dirty="0" smtClean="0">
                <a:latin typeface="Arial Narrow" panose="020B0606020202030204" pitchFamily="34" charset="0"/>
                <a:cs typeface="Arial" panose="020B0604020202020204" pitchFamily="34" charset="0"/>
              </a:rPr>
              <a:t>Scenario F - Grassland</a:t>
            </a:r>
            <a:endParaRPr lang="en-US" sz="1600" dirty="0">
              <a:latin typeface="Arial Narrow" panose="020B0606020202030204" pitchFamily="34" charset="0"/>
              <a:cs typeface="Arial" panose="020B0604020202020204"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3637772327"/>
              </p:ext>
            </p:extLst>
          </p:nvPr>
        </p:nvGraphicFramePr>
        <p:xfrm>
          <a:off x="532411" y="1858497"/>
          <a:ext cx="7849589" cy="3127155"/>
        </p:xfrm>
        <a:graphic>
          <a:graphicData uri="http://schemas.openxmlformats.org/drawingml/2006/table">
            <a:tbl>
              <a:tblPr>
                <a:tableStyleId>{0E3FDE45-AF77-4B5C-9715-49D594BDF05E}</a:tableStyleId>
              </a:tblPr>
              <a:tblGrid>
                <a:gridCol w="1701387"/>
                <a:gridCol w="1198706"/>
                <a:gridCol w="1817393"/>
                <a:gridCol w="1662722"/>
                <a:gridCol w="1469381"/>
              </a:tblGrid>
              <a:tr h="346161">
                <a:tc>
                  <a:txBody>
                    <a:bodyPr/>
                    <a:lstStyle/>
                    <a:p>
                      <a:pPr algn="ctr" fontAlgn="b"/>
                      <a:r>
                        <a:rPr lang="en-US" sz="2000" b="1" u="none" strike="noStrike" dirty="0">
                          <a:latin typeface="Arial Narrow" panose="020B0606020202030204" pitchFamily="34" charset="0"/>
                          <a:cs typeface="Arial" panose="020B0604020202020204" pitchFamily="34" charset="0"/>
                        </a:rPr>
                        <a:t> </a:t>
                      </a:r>
                      <a:endParaRPr lang="en-US" sz="2000" b="1" i="0" u="none" strike="noStrike" dirty="0">
                        <a:solidFill>
                          <a:srgbClr val="000000"/>
                        </a:solidFill>
                        <a:latin typeface="Arial Narrow" panose="020B0606020202030204" pitchFamily="34" charset="0"/>
                        <a:cs typeface="Arial" panose="020B0604020202020204" pitchFamily="34" charset="0"/>
                      </a:endParaRPr>
                    </a:p>
                  </a:txBody>
                  <a:tcPr marL="9525" marR="9525" marT="9525" marB="0" anchor="ctr">
                    <a:solidFill>
                      <a:schemeClr val="bg1">
                        <a:lumMod val="85000"/>
                      </a:schemeClr>
                    </a:solidFill>
                  </a:tcPr>
                </a:tc>
                <a:tc gridSpan="4">
                  <a:txBody>
                    <a:bodyPr/>
                    <a:lstStyle/>
                    <a:p>
                      <a:pPr algn="ctr" fontAlgn="b"/>
                      <a:r>
                        <a:rPr lang="en-US" sz="2000" b="1" u="none" strike="noStrike" dirty="0">
                          <a:latin typeface="Arial Narrow" panose="020B0606020202030204" pitchFamily="34" charset="0"/>
                          <a:cs typeface="Arial" panose="020B0604020202020204" pitchFamily="34" charset="0"/>
                        </a:rPr>
                        <a:t>Storm </a:t>
                      </a:r>
                      <a:r>
                        <a:rPr lang="en-US" sz="2000" b="1" u="none" strike="noStrike" dirty="0" smtClean="0">
                          <a:latin typeface="Arial Narrow" panose="020B0606020202030204" pitchFamily="34" charset="0"/>
                          <a:cs typeface="Arial" panose="020B0604020202020204" pitchFamily="34" charset="0"/>
                        </a:rPr>
                        <a:t>events (in/hour)</a:t>
                      </a:r>
                      <a:endParaRPr lang="en-US" sz="2000" b="1" i="0" u="none" strike="noStrike" dirty="0">
                        <a:solidFill>
                          <a:srgbClr val="000000"/>
                        </a:solidFill>
                        <a:latin typeface="Arial Narrow" panose="020B0606020202030204" pitchFamily="34" charset="0"/>
                        <a:cs typeface="Arial" panose="020B0604020202020204" pitchFamily="34" charset="0"/>
                      </a:endParaRPr>
                    </a:p>
                  </a:txBody>
                  <a:tcPr marL="9525" marR="9525" marT="9525" marB="0" anchor="ctr">
                    <a:lnB w="28575" cap="flat" cmpd="sng" algn="ctr">
                      <a:solidFill>
                        <a:schemeClr val="accent2"/>
                      </a:solidFill>
                      <a:prstDash val="solid"/>
                      <a:round/>
                      <a:headEnd type="none" w="med" len="med"/>
                      <a:tailEnd type="none" w="med" len="med"/>
                    </a:lnB>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46161">
                <a:tc>
                  <a:txBody>
                    <a:bodyPr/>
                    <a:lstStyle/>
                    <a:p>
                      <a:pPr algn="ctr" fontAlgn="b"/>
                      <a:r>
                        <a:rPr lang="en-US" sz="2000" b="1" u="none" strike="noStrike" dirty="0">
                          <a:latin typeface="Arial Narrow" panose="020B0606020202030204" pitchFamily="34" charset="0"/>
                          <a:cs typeface="Arial" panose="020B0604020202020204" pitchFamily="34" charset="0"/>
                        </a:rPr>
                        <a:t> </a:t>
                      </a:r>
                      <a:endParaRPr lang="en-US" sz="2000" b="1" i="0" u="none" strike="noStrike" dirty="0">
                        <a:solidFill>
                          <a:srgbClr val="000000"/>
                        </a:solidFill>
                        <a:latin typeface="Arial Narrow" panose="020B0606020202030204" pitchFamily="34" charset="0"/>
                        <a:cs typeface="Arial" panose="020B0604020202020204" pitchFamily="34" charset="0"/>
                      </a:endParaRPr>
                    </a:p>
                  </a:txBody>
                  <a:tcPr marL="9525" marR="9525" marT="9525" marB="0" anchor="ctr">
                    <a:lnB>
                      <a:noFill/>
                    </a:lnB>
                    <a:solidFill>
                      <a:schemeClr val="bg1">
                        <a:lumMod val="85000"/>
                      </a:schemeClr>
                    </a:solidFill>
                  </a:tcPr>
                </a:tc>
                <a:tc>
                  <a:txBody>
                    <a:bodyPr/>
                    <a:lstStyle/>
                    <a:p>
                      <a:pPr algn="ctr" fontAlgn="b"/>
                      <a:r>
                        <a:rPr lang="en-US" sz="1800" b="1" u="none" strike="noStrike" dirty="0">
                          <a:latin typeface="Arial Narrow" panose="020B0606020202030204" pitchFamily="34" charset="0"/>
                          <a:cs typeface="Arial" panose="020B0604020202020204" pitchFamily="34" charset="0"/>
                        </a:rPr>
                        <a:t>5-year</a:t>
                      </a:r>
                      <a:endParaRPr lang="en-US" sz="1800" b="1" i="0" u="none" strike="noStrike" dirty="0">
                        <a:solidFill>
                          <a:srgbClr val="000000"/>
                        </a:solidFill>
                        <a:latin typeface="Arial Narrow" panose="020B0606020202030204" pitchFamily="34" charset="0"/>
                        <a:cs typeface="Arial" panose="020B0604020202020204" pitchFamily="34" charset="0"/>
                      </a:endParaRPr>
                    </a:p>
                  </a:txBody>
                  <a:tcPr marL="9525" marR="9525" marT="9525" marB="0" anchor="ctr">
                    <a:lnT w="28575" cap="flat" cmpd="sng" algn="ctr">
                      <a:solidFill>
                        <a:schemeClr val="accent2"/>
                      </a:solidFill>
                      <a:prstDash val="solid"/>
                      <a:round/>
                      <a:headEnd type="none" w="med" len="med"/>
                      <a:tailEnd type="none" w="med" len="med"/>
                    </a:lnT>
                    <a:lnB>
                      <a:noFill/>
                    </a:lnB>
                    <a:solidFill>
                      <a:schemeClr val="bg1">
                        <a:lumMod val="85000"/>
                      </a:schemeClr>
                    </a:solidFill>
                  </a:tcPr>
                </a:tc>
                <a:tc>
                  <a:txBody>
                    <a:bodyPr/>
                    <a:lstStyle/>
                    <a:p>
                      <a:pPr algn="ctr" fontAlgn="b"/>
                      <a:r>
                        <a:rPr lang="en-US" sz="1800" b="1" u="none" strike="noStrike" dirty="0">
                          <a:latin typeface="Arial Narrow" panose="020B0606020202030204" pitchFamily="34" charset="0"/>
                          <a:cs typeface="Arial" panose="020B0604020202020204" pitchFamily="34" charset="0"/>
                        </a:rPr>
                        <a:t>10-year</a:t>
                      </a:r>
                      <a:endParaRPr lang="en-US" sz="1800" b="1" i="0" u="none" strike="noStrike" dirty="0">
                        <a:solidFill>
                          <a:srgbClr val="000000"/>
                        </a:solidFill>
                        <a:latin typeface="Arial Narrow" panose="020B0606020202030204" pitchFamily="34" charset="0"/>
                        <a:cs typeface="Arial" panose="020B0604020202020204" pitchFamily="34" charset="0"/>
                      </a:endParaRPr>
                    </a:p>
                  </a:txBody>
                  <a:tcPr marL="9525" marR="9525" marT="9525" marB="0" anchor="ctr">
                    <a:lnT w="28575" cap="flat" cmpd="sng" algn="ctr">
                      <a:solidFill>
                        <a:schemeClr val="accent2"/>
                      </a:solidFill>
                      <a:prstDash val="solid"/>
                      <a:round/>
                      <a:headEnd type="none" w="med" len="med"/>
                      <a:tailEnd type="none" w="med" len="med"/>
                    </a:lnT>
                    <a:lnB>
                      <a:noFill/>
                    </a:lnB>
                    <a:solidFill>
                      <a:schemeClr val="bg1">
                        <a:lumMod val="85000"/>
                      </a:schemeClr>
                    </a:solidFill>
                  </a:tcPr>
                </a:tc>
                <a:tc>
                  <a:txBody>
                    <a:bodyPr/>
                    <a:lstStyle/>
                    <a:p>
                      <a:pPr algn="ctr" fontAlgn="b"/>
                      <a:r>
                        <a:rPr lang="en-US" sz="1800" b="1" u="none" strike="noStrike" dirty="0">
                          <a:latin typeface="Arial Narrow" panose="020B0606020202030204" pitchFamily="34" charset="0"/>
                          <a:cs typeface="Arial" panose="020B0604020202020204" pitchFamily="34" charset="0"/>
                        </a:rPr>
                        <a:t>50-yr</a:t>
                      </a:r>
                      <a:endParaRPr lang="en-US" sz="1800" b="1" i="0" u="none" strike="noStrike" dirty="0">
                        <a:solidFill>
                          <a:srgbClr val="000000"/>
                        </a:solidFill>
                        <a:latin typeface="Arial Narrow" panose="020B0606020202030204" pitchFamily="34" charset="0"/>
                        <a:cs typeface="Arial" panose="020B0604020202020204" pitchFamily="34" charset="0"/>
                      </a:endParaRPr>
                    </a:p>
                  </a:txBody>
                  <a:tcPr marL="9525" marR="9525" marT="9525" marB="0" anchor="ctr">
                    <a:lnT w="28575" cap="flat" cmpd="sng" algn="ctr">
                      <a:solidFill>
                        <a:schemeClr val="accent2"/>
                      </a:solidFill>
                      <a:prstDash val="solid"/>
                      <a:round/>
                      <a:headEnd type="none" w="med" len="med"/>
                      <a:tailEnd type="none" w="med" len="med"/>
                    </a:lnT>
                    <a:lnB>
                      <a:noFill/>
                    </a:lnB>
                    <a:solidFill>
                      <a:schemeClr val="bg1">
                        <a:lumMod val="85000"/>
                      </a:schemeClr>
                    </a:solidFill>
                  </a:tcPr>
                </a:tc>
                <a:tc>
                  <a:txBody>
                    <a:bodyPr/>
                    <a:lstStyle/>
                    <a:p>
                      <a:pPr algn="ctr" fontAlgn="b"/>
                      <a:r>
                        <a:rPr lang="en-US" sz="1800" b="1" u="none" strike="noStrike" dirty="0">
                          <a:latin typeface="Arial Narrow" panose="020B0606020202030204" pitchFamily="34" charset="0"/>
                          <a:cs typeface="Arial" panose="020B0604020202020204" pitchFamily="34" charset="0"/>
                        </a:rPr>
                        <a:t>100-yr</a:t>
                      </a:r>
                      <a:endParaRPr lang="en-US" sz="1800" b="1" i="0" u="none" strike="noStrike" dirty="0">
                        <a:solidFill>
                          <a:srgbClr val="000000"/>
                        </a:solidFill>
                        <a:latin typeface="Arial Narrow" panose="020B0606020202030204" pitchFamily="34" charset="0"/>
                        <a:cs typeface="Arial" panose="020B0604020202020204" pitchFamily="34" charset="0"/>
                      </a:endParaRPr>
                    </a:p>
                  </a:txBody>
                  <a:tcPr marL="9525" marR="9525" marT="9525" marB="0" anchor="ctr">
                    <a:lnT w="28575" cap="flat" cmpd="sng" algn="ctr">
                      <a:solidFill>
                        <a:schemeClr val="accent2"/>
                      </a:solidFill>
                      <a:prstDash val="solid"/>
                      <a:round/>
                      <a:headEnd type="none" w="med" len="med"/>
                      <a:tailEnd type="none" w="med" len="med"/>
                    </a:lnT>
                    <a:lnB>
                      <a:noFill/>
                    </a:lnB>
                    <a:solidFill>
                      <a:schemeClr val="bg1">
                        <a:lumMod val="85000"/>
                      </a:schemeClr>
                    </a:solidFill>
                  </a:tcPr>
                </a:tc>
              </a:tr>
              <a:tr h="346161">
                <a:tc>
                  <a:txBody>
                    <a:bodyPr/>
                    <a:lstStyle/>
                    <a:p>
                      <a:pPr algn="ctr" fontAlgn="b"/>
                      <a:r>
                        <a:rPr lang="en-US" sz="2000" b="1" u="none" strike="noStrike" dirty="0">
                          <a:latin typeface="Arial Narrow" panose="020B0606020202030204" pitchFamily="34" charset="0"/>
                          <a:cs typeface="Arial" panose="020B0604020202020204" pitchFamily="34" charset="0"/>
                        </a:rPr>
                        <a:t> </a:t>
                      </a:r>
                      <a:endParaRPr lang="en-US" sz="2000" b="1" i="0" u="none" strike="noStrike" dirty="0">
                        <a:solidFill>
                          <a:srgbClr val="000000"/>
                        </a:solidFill>
                        <a:latin typeface="Arial Narrow" panose="020B0606020202030204" pitchFamily="34" charset="0"/>
                        <a:cs typeface="Arial" panose="020B0604020202020204" pitchFamily="34" charset="0"/>
                      </a:endParaRPr>
                    </a:p>
                  </a:txBody>
                  <a:tcPr marL="9525" marR="9525" marT="9525"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1" i="0" u="none" strike="noStrike" dirty="0" smtClean="0">
                          <a:solidFill>
                            <a:schemeClr val="tx1"/>
                          </a:solidFill>
                          <a:latin typeface="Arial Narrow" panose="020B0606020202030204" pitchFamily="34" charset="0"/>
                          <a:cs typeface="Arial" panose="020B0604020202020204" pitchFamily="34" charset="0"/>
                        </a:rPr>
                        <a:t>1.32</a:t>
                      </a:r>
                      <a:endParaRPr lang="en-US" sz="1800" b="1" i="0" u="none" strike="noStrike" dirty="0">
                        <a:solidFill>
                          <a:srgbClr val="000000"/>
                        </a:solidFill>
                        <a:latin typeface="Arial Narrow" panose="020B0606020202030204" pitchFamily="34" charset="0"/>
                        <a:cs typeface="Arial" panose="020B0604020202020204" pitchFamily="34" charset="0"/>
                      </a:endParaRPr>
                    </a:p>
                  </a:txBody>
                  <a:tcPr marL="9525" marR="9525" marT="9525"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1" i="0" u="none" strike="noStrike" dirty="0" smtClean="0">
                          <a:solidFill>
                            <a:schemeClr val="tx1"/>
                          </a:solidFill>
                          <a:latin typeface="Arial Narrow" panose="020B0606020202030204" pitchFamily="34" charset="0"/>
                          <a:cs typeface="Arial" panose="020B0604020202020204" pitchFamily="34" charset="0"/>
                        </a:rPr>
                        <a:t>2.16</a:t>
                      </a:r>
                      <a:endParaRPr lang="en-US" sz="1800" b="1" i="0" u="none" strike="noStrike" dirty="0">
                        <a:solidFill>
                          <a:srgbClr val="000000"/>
                        </a:solidFill>
                        <a:latin typeface="Arial Narrow" panose="020B0606020202030204" pitchFamily="34" charset="0"/>
                        <a:cs typeface="Arial" panose="020B0604020202020204" pitchFamily="34" charset="0"/>
                      </a:endParaRPr>
                    </a:p>
                  </a:txBody>
                  <a:tcPr marL="9525" marR="9525" marT="9525"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1" i="0" u="none" strike="noStrike" dirty="0" smtClean="0">
                          <a:solidFill>
                            <a:schemeClr val="tx1"/>
                          </a:solidFill>
                          <a:latin typeface="Arial Narrow" panose="020B0606020202030204" pitchFamily="34" charset="0"/>
                          <a:cs typeface="Arial" panose="020B0604020202020204" pitchFamily="34" charset="0"/>
                        </a:rPr>
                        <a:t>3.72</a:t>
                      </a:r>
                      <a:endParaRPr lang="en-US" sz="1800" b="1" i="0" u="none" strike="noStrike" dirty="0">
                        <a:solidFill>
                          <a:srgbClr val="000000"/>
                        </a:solidFill>
                        <a:latin typeface="Arial Narrow" panose="020B0606020202030204" pitchFamily="34" charset="0"/>
                        <a:cs typeface="Arial" panose="020B0604020202020204" pitchFamily="34" charset="0"/>
                      </a:endParaRPr>
                    </a:p>
                  </a:txBody>
                  <a:tcPr marL="9525" marR="9525" marT="9525"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800" b="1" u="none" strike="noStrike" dirty="0" smtClean="0">
                          <a:latin typeface="Arial Narrow" panose="020B0606020202030204" pitchFamily="34" charset="0"/>
                          <a:cs typeface="Arial" panose="020B0604020202020204" pitchFamily="34" charset="0"/>
                        </a:rPr>
                        <a:t>4.41</a:t>
                      </a:r>
                      <a:endParaRPr lang="en-US" sz="1800" b="1" i="0" u="none" strike="noStrike" dirty="0">
                        <a:solidFill>
                          <a:srgbClr val="000000"/>
                        </a:solidFill>
                        <a:latin typeface="Arial Narrow" panose="020B0606020202030204" pitchFamily="34" charset="0"/>
                        <a:cs typeface="Arial" panose="020B0604020202020204" pitchFamily="34" charset="0"/>
                      </a:endParaRPr>
                    </a:p>
                  </a:txBody>
                  <a:tcPr marL="9525" marR="9525" marT="9525"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348112">
                <a:tc>
                  <a:txBody>
                    <a:bodyPr/>
                    <a:lstStyle/>
                    <a:p>
                      <a:pPr algn="ctr" fontAlgn="b"/>
                      <a:r>
                        <a:rPr lang="en-US" sz="1600" b="0" i="0" u="none" strike="noStrike" dirty="0">
                          <a:solidFill>
                            <a:srgbClr val="000000"/>
                          </a:solidFill>
                          <a:effectLst/>
                          <a:latin typeface="Arial Narrow" panose="020B0606020202030204" pitchFamily="34" charset="0"/>
                          <a:cs typeface="Arial" panose="020B0604020202020204" pitchFamily="34" charset="0"/>
                        </a:rPr>
                        <a:t>Scenario A</a:t>
                      </a:r>
                    </a:p>
                  </a:txBody>
                  <a:tcPr marL="9525" marR="9525" marT="9525" marB="0" anchor="ctr">
                    <a:lnT w="12700" cap="flat" cmpd="sng" algn="ctr">
                      <a:noFill/>
                      <a:prstDash val="solid"/>
                      <a:round/>
                      <a:headEnd type="none" w="med" len="med"/>
                      <a:tailEnd type="none" w="med" len="med"/>
                    </a:lnT>
                  </a:tcPr>
                </a:tc>
                <a:tc>
                  <a:txBody>
                    <a:bodyPr/>
                    <a:lstStyle/>
                    <a:p>
                      <a:pPr algn="ctr" fontAlgn="b"/>
                      <a:r>
                        <a:rPr lang="en-US" sz="1600" b="0" i="0" u="none" strike="noStrike">
                          <a:solidFill>
                            <a:srgbClr val="000000"/>
                          </a:solidFill>
                          <a:effectLst/>
                          <a:latin typeface="Arial Narrow" panose="020B0606020202030204" pitchFamily="34" charset="0"/>
                          <a:cs typeface="Arial" panose="020B0604020202020204" pitchFamily="34" charset="0"/>
                        </a:rPr>
                        <a:t>2.87</a:t>
                      </a:r>
                    </a:p>
                  </a:txBody>
                  <a:tcPr marL="9525" marR="9525" marT="9525" marB="0" anchor="ctr">
                    <a:lnT w="12700" cap="flat" cmpd="sng" algn="ctr">
                      <a:noFill/>
                      <a:prstDash val="solid"/>
                      <a:round/>
                      <a:headEnd type="none" w="med" len="med"/>
                      <a:tailEnd type="none" w="med" len="med"/>
                    </a:lnT>
                  </a:tcPr>
                </a:tc>
                <a:tc>
                  <a:txBody>
                    <a:bodyPr/>
                    <a:lstStyle/>
                    <a:p>
                      <a:pPr algn="ctr" fontAlgn="b"/>
                      <a:r>
                        <a:rPr lang="en-US" sz="1600" b="0" i="0" u="none" strike="noStrike" dirty="0">
                          <a:solidFill>
                            <a:srgbClr val="000000"/>
                          </a:solidFill>
                          <a:effectLst/>
                          <a:latin typeface="Arial Narrow" panose="020B0606020202030204" pitchFamily="34" charset="0"/>
                          <a:cs typeface="Arial" panose="020B0604020202020204" pitchFamily="34" charset="0"/>
                        </a:rPr>
                        <a:t>4.69</a:t>
                      </a:r>
                    </a:p>
                  </a:txBody>
                  <a:tcPr marL="9525" marR="9525" marT="9525" marB="0" anchor="ctr">
                    <a:lnT w="12700" cap="flat" cmpd="sng" algn="ctr">
                      <a:noFill/>
                      <a:prstDash val="solid"/>
                      <a:round/>
                      <a:headEnd type="none" w="med" len="med"/>
                      <a:tailEnd type="none" w="med" len="med"/>
                    </a:lnT>
                  </a:tcPr>
                </a:tc>
                <a:tc>
                  <a:txBody>
                    <a:bodyPr/>
                    <a:lstStyle/>
                    <a:p>
                      <a:pPr algn="ctr" fontAlgn="b"/>
                      <a:r>
                        <a:rPr lang="en-US" sz="1600" b="0" i="0" u="none" strike="noStrike">
                          <a:solidFill>
                            <a:srgbClr val="000000"/>
                          </a:solidFill>
                          <a:effectLst/>
                          <a:latin typeface="Arial Narrow" panose="020B0606020202030204" pitchFamily="34" charset="0"/>
                          <a:cs typeface="Arial" panose="020B0604020202020204" pitchFamily="34" charset="0"/>
                        </a:rPr>
                        <a:t>8.08</a:t>
                      </a:r>
                    </a:p>
                  </a:txBody>
                  <a:tcPr marL="9525" marR="9525" marT="9525" marB="0" anchor="ctr">
                    <a:lnT w="12700" cap="flat" cmpd="sng" algn="ctr">
                      <a:noFill/>
                      <a:prstDash val="solid"/>
                      <a:round/>
                      <a:headEnd type="none" w="med" len="med"/>
                      <a:tailEnd type="none" w="med" len="med"/>
                    </a:lnT>
                  </a:tcPr>
                </a:tc>
                <a:tc>
                  <a:txBody>
                    <a:bodyPr/>
                    <a:lstStyle/>
                    <a:p>
                      <a:pPr algn="ctr" fontAlgn="b"/>
                      <a:r>
                        <a:rPr lang="en-US" sz="1600" b="0" i="0" u="none" strike="noStrike" dirty="0">
                          <a:solidFill>
                            <a:srgbClr val="000000"/>
                          </a:solidFill>
                          <a:effectLst/>
                          <a:latin typeface="Arial Narrow" panose="020B0606020202030204" pitchFamily="34" charset="0"/>
                          <a:cs typeface="Arial" panose="020B0604020202020204" pitchFamily="34" charset="0"/>
                        </a:rPr>
                        <a:t>9.56</a:t>
                      </a:r>
                    </a:p>
                  </a:txBody>
                  <a:tcPr marL="9525" marR="9525" marT="9525" marB="0" anchor="ctr">
                    <a:lnT w="12700" cap="flat" cmpd="sng" algn="ctr">
                      <a:noFill/>
                      <a:prstDash val="solid"/>
                      <a:round/>
                      <a:headEnd type="none" w="med" len="med"/>
                      <a:tailEnd type="none" w="med" len="med"/>
                    </a:lnT>
                  </a:tcPr>
                </a:tc>
              </a:tr>
              <a:tr h="348112">
                <a:tc>
                  <a:txBody>
                    <a:bodyPr/>
                    <a:lstStyle/>
                    <a:p>
                      <a:pPr algn="ctr" fontAlgn="b"/>
                      <a:r>
                        <a:rPr lang="en-US" sz="1600" b="0" i="0" u="none" strike="noStrike" dirty="0">
                          <a:solidFill>
                            <a:srgbClr val="000000"/>
                          </a:solidFill>
                          <a:effectLst/>
                          <a:latin typeface="Arial Narrow" panose="020B0606020202030204" pitchFamily="34" charset="0"/>
                          <a:cs typeface="Arial" panose="020B0604020202020204" pitchFamily="34" charset="0"/>
                        </a:rPr>
                        <a:t>Scenario B</a:t>
                      </a:r>
                    </a:p>
                  </a:txBody>
                  <a:tcPr marL="9525" marR="9525" marT="9525" marB="0" anchor="ctr">
                    <a:solidFill>
                      <a:schemeClr val="bg1"/>
                    </a:solidFill>
                  </a:tcPr>
                </a:tc>
                <a:tc>
                  <a:txBody>
                    <a:bodyPr/>
                    <a:lstStyle/>
                    <a:p>
                      <a:pPr algn="ctr" fontAlgn="b"/>
                      <a:r>
                        <a:rPr lang="en-US" sz="1600" b="0" i="0" u="none" strike="noStrike">
                          <a:solidFill>
                            <a:srgbClr val="000000"/>
                          </a:solidFill>
                          <a:effectLst/>
                          <a:latin typeface="Arial Narrow" panose="020B0606020202030204" pitchFamily="34" charset="0"/>
                          <a:cs typeface="Arial" panose="020B0604020202020204" pitchFamily="34" charset="0"/>
                        </a:rPr>
                        <a:t>1.70</a:t>
                      </a:r>
                    </a:p>
                  </a:txBody>
                  <a:tcPr marL="9525" marR="9525" marT="9525" marB="0" anchor="ctr">
                    <a:solidFill>
                      <a:schemeClr val="bg1"/>
                    </a:solidFill>
                  </a:tcPr>
                </a:tc>
                <a:tc>
                  <a:txBody>
                    <a:bodyPr/>
                    <a:lstStyle/>
                    <a:p>
                      <a:pPr algn="ctr" fontAlgn="b"/>
                      <a:r>
                        <a:rPr lang="en-US" sz="1600" b="0" i="0" u="none" strike="noStrike">
                          <a:solidFill>
                            <a:srgbClr val="000000"/>
                          </a:solidFill>
                          <a:effectLst/>
                          <a:latin typeface="Arial Narrow" panose="020B0606020202030204" pitchFamily="34" charset="0"/>
                          <a:cs typeface="Arial" panose="020B0604020202020204" pitchFamily="34" charset="0"/>
                        </a:rPr>
                        <a:t>2.79</a:t>
                      </a:r>
                    </a:p>
                  </a:txBody>
                  <a:tcPr marL="9525" marR="9525" marT="9525" marB="0" anchor="ctr">
                    <a:solidFill>
                      <a:schemeClr val="bg1"/>
                    </a:solidFill>
                  </a:tcPr>
                </a:tc>
                <a:tc>
                  <a:txBody>
                    <a:bodyPr/>
                    <a:lstStyle/>
                    <a:p>
                      <a:pPr algn="ctr" fontAlgn="b"/>
                      <a:r>
                        <a:rPr lang="en-US" sz="1600" b="0" i="0" u="none" strike="noStrike">
                          <a:solidFill>
                            <a:srgbClr val="000000"/>
                          </a:solidFill>
                          <a:effectLst/>
                          <a:latin typeface="Arial Narrow" panose="020B0606020202030204" pitchFamily="34" charset="0"/>
                          <a:cs typeface="Arial" panose="020B0604020202020204" pitchFamily="34" charset="0"/>
                        </a:rPr>
                        <a:t>4.80</a:t>
                      </a:r>
                    </a:p>
                  </a:txBody>
                  <a:tcPr marL="9525" marR="9525" marT="9525" marB="0" anchor="ctr">
                    <a:solidFill>
                      <a:schemeClr val="bg1"/>
                    </a:solidFill>
                  </a:tcPr>
                </a:tc>
                <a:tc>
                  <a:txBody>
                    <a:bodyPr/>
                    <a:lstStyle/>
                    <a:p>
                      <a:pPr algn="ctr" fontAlgn="b"/>
                      <a:r>
                        <a:rPr lang="en-US" sz="1600" b="0" i="0" u="none" strike="noStrike" dirty="0">
                          <a:solidFill>
                            <a:srgbClr val="000000"/>
                          </a:solidFill>
                          <a:effectLst/>
                          <a:latin typeface="Arial Narrow" panose="020B0606020202030204" pitchFamily="34" charset="0"/>
                          <a:cs typeface="Arial" panose="020B0604020202020204" pitchFamily="34" charset="0"/>
                        </a:rPr>
                        <a:t>5.68</a:t>
                      </a:r>
                    </a:p>
                  </a:txBody>
                  <a:tcPr marL="9525" marR="9525" marT="9525" marB="0" anchor="ctr">
                    <a:solidFill>
                      <a:schemeClr val="bg1"/>
                    </a:solidFill>
                  </a:tcPr>
                </a:tc>
              </a:tr>
              <a:tr h="348112">
                <a:tc>
                  <a:txBody>
                    <a:bodyPr/>
                    <a:lstStyle/>
                    <a:p>
                      <a:pPr algn="ctr" fontAlgn="b"/>
                      <a:r>
                        <a:rPr lang="en-US" sz="1600" b="1" i="0" u="none" strike="noStrike" dirty="0">
                          <a:solidFill>
                            <a:srgbClr val="000000"/>
                          </a:solidFill>
                          <a:effectLst/>
                          <a:latin typeface="Arial Narrow" panose="020B0606020202030204" pitchFamily="34" charset="0"/>
                          <a:cs typeface="Arial" panose="020B0604020202020204" pitchFamily="34" charset="0"/>
                        </a:rPr>
                        <a:t>Scenario C</a:t>
                      </a:r>
                    </a:p>
                  </a:txBody>
                  <a:tcPr marL="9525" marR="9525" marT="9525" marB="0" anchor="ctr">
                    <a:solidFill>
                      <a:srgbClr val="FFC000"/>
                    </a:solidFill>
                  </a:tcPr>
                </a:tc>
                <a:tc>
                  <a:txBody>
                    <a:bodyPr/>
                    <a:lstStyle/>
                    <a:p>
                      <a:pPr algn="ctr" fontAlgn="b"/>
                      <a:r>
                        <a:rPr lang="en-US" sz="1600" b="1" i="0" u="none" strike="noStrike" dirty="0">
                          <a:solidFill>
                            <a:srgbClr val="000000"/>
                          </a:solidFill>
                          <a:effectLst/>
                          <a:latin typeface="Arial Narrow" panose="020B0606020202030204" pitchFamily="34" charset="0"/>
                          <a:cs typeface="Arial" panose="020B0604020202020204" pitchFamily="34" charset="0"/>
                        </a:rPr>
                        <a:t>1.67</a:t>
                      </a:r>
                    </a:p>
                  </a:txBody>
                  <a:tcPr marL="9525" marR="9525" marT="9525" marB="0" anchor="ctr">
                    <a:solidFill>
                      <a:srgbClr val="FFC000"/>
                    </a:solidFill>
                  </a:tcPr>
                </a:tc>
                <a:tc>
                  <a:txBody>
                    <a:bodyPr/>
                    <a:lstStyle/>
                    <a:p>
                      <a:pPr algn="ctr" fontAlgn="b"/>
                      <a:r>
                        <a:rPr lang="en-US" sz="1600" b="1" i="0" u="none" strike="noStrike" dirty="0">
                          <a:solidFill>
                            <a:srgbClr val="000000"/>
                          </a:solidFill>
                          <a:effectLst/>
                          <a:latin typeface="Arial Narrow" panose="020B0606020202030204" pitchFamily="34" charset="0"/>
                          <a:cs typeface="Arial" panose="020B0604020202020204" pitchFamily="34" charset="0"/>
                        </a:rPr>
                        <a:t>2.74</a:t>
                      </a:r>
                    </a:p>
                  </a:txBody>
                  <a:tcPr marL="9525" marR="9525" marT="9525" marB="0" anchor="ctr">
                    <a:solidFill>
                      <a:srgbClr val="FFC000"/>
                    </a:solidFill>
                  </a:tcPr>
                </a:tc>
                <a:tc>
                  <a:txBody>
                    <a:bodyPr/>
                    <a:lstStyle/>
                    <a:p>
                      <a:pPr algn="ctr" fontAlgn="b"/>
                      <a:r>
                        <a:rPr lang="en-US" sz="1600" b="1" i="0" u="none" strike="noStrike" dirty="0">
                          <a:solidFill>
                            <a:srgbClr val="000000"/>
                          </a:solidFill>
                          <a:effectLst/>
                          <a:latin typeface="Arial Narrow" panose="020B0606020202030204" pitchFamily="34" charset="0"/>
                          <a:cs typeface="Arial" panose="020B0604020202020204" pitchFamily="34" charset="0"/>
                        </a:rPr>
                        <a:t>4.71</a:t>
                      </a:r>
                    </a:p>
                  </a:txBody>
                  <a:tcPr marL="9525" marR="9525" marT="9525" marB="0" anchor="ctr">
                    <a:solidFill>
                      <a:srgbClr val="FFC000"/>
                    </a:solidFill>
                  </a:tcPr>
                </a:tc>
                <a:tc>
                  <a:txBody>
                    <a:bodyPr/>
                    <a:lstStyle/>
                    <a:p>
                      <a:pPr algn="ctr" fontAlgn="b"/>
                      <a:r>
                        <a:rPr lang="en-US" sz="1600" b="1" i="0" u="none" strike="noStrike" dirty="0">
                          <a:solidFill>
                            <a:srgbClr val="000000"/>
                          </a:solidFill>
                          <a:effectLst/>
                          <a:latin typeface="Arial Narrow" panose="020B0606020202030204" pitchFamily="34" charset="0"/>
                          <a:cs typeface="Arial" panose="020B0604020202020204" pitchFamily="34" charset="0"/>
                        </a:rPr>
                        <a:t>5.57</a:t>
                      </a:r>
                    </a:p>
                  </a:txBody>
                  <a:tcPr marL="9525" marR="9525" marT="9525" marB="0" anchor="ctr">
                    <a:solidFill>
                      <a:srgbClr val="FFC000"/>
                    </a:solidFill>
                  </a:tcPr>
                </a:tc>
              </a:tr>
              <a:tr h="348112">
                <a:tc>
                  <a:txBody>
                    <a:bodyPr/>
                    <a:lstStyle/>
                    <a:p>
                      <a:pPr algn="ctr" fontAlgn="b"/>
                      <a:r>
                        <a:rPr lang="en-US" sz="1600" b="0" i="0" u="none" strike="noStrike">
                          <a:solidFill>
                            <a:srgbClr val="000000"/>
                          </a:solidFill>
                          <a:effectLst/>
                          <a:latin typeface="Arial Narrow" panose="020B0606020202030204" pitchFamily="34" charset="0"/>
                          <a:cs typeface="Arial" panose="020B0604020202020204" pitchFamily="34" charset="0"/>
                        </a:rPr>
                        <a:t>Scenario D</a:t>
                      </a:r>
                    </a:p>
                  </a:txBody>
                  <a:tcPr marL="9525" marR="9525" marT="9525" marB="0" anchor="ctr"/>
                </a:tc>
                <a:tc>
                  <a:txBody>
                    <a:bodyPr/>
                    <a:lstStyle/>
                    <a:p>
                      <a:pPr algn="ctr" fontAlgn="b"/>
                      <a:r>
                        <a:rPr lang="en-US" sz="1600" b="0" i="0" u="none" strike="noStrike">
                          <a:solidFill>
                            <a:srgbClr val="000000"/>
                          </a:solidFill>
                          <a:effectLst/>
                          <a:latin typeface="Arial Narrow" panose="020B0606020202030204" pitchFamily="34" charset="0"/>
                          <a:cs typeface="Arial" panose="020B0604020202020204" pitchFamily="34" charset="0"/>
                        </a:rPr>
                        <a:t>1.71</a:t>
                      </a:r>
                    </a:p>
                  </a:txBody>
                  <a:tcPr marL="9525" marR="9525" marT="9525" marB="0" anchor="ctr"/>
                </a:tc>
                <a:tc>
                  <a:txBody>
                    <a:bodyPr/>
                    <a:lstStyle/>
                    <a:p>
                      <a:pPr algn="ctr" fontAlgn="b"/>
                      <a:r>
                        <a:rPr lang="en-US" sz="1600" b="0" i="0" u="none" strike="noStrike">
                          <a:solidFill>
                            <a:srgbClr val="000000"/>
                          </a:solidFill>
                          <a:effectLst/>
                          <a:latin typeface="Arial Narrow" panose="020B0606020202030204" pitchFamily="34" charset="0"/>
                          <a:cs typeface="Arial" panose="020B0604020202020204" pitchFamily="34" charset="0"/>
                        </a:rPr>
                        <a:t>2.80</a:t>
                      </a:r>
                    </a:p>
                  </a:txBody>
                  <a:tcPr marL="9525" marR="9525" marT="9525" marB="0" anchor="ctr"/>
                </a:tc>
                <a:tc>
                  <a:txBody>
                    <a:bodyPr/>
                    <a:lstStyle/>
                    <a:p>
                      <a:pPr algn="ctr" fontAlgn="b"/>
                      <a:r>
                        <a:rPr lang="en-US" sz="1600" b="0" i="0" u="none" strike="noStrike">
                          <a:solidFill>
                            <a:srgbClr val="000000"/>
                          </a:solidFill>
                          <a:effectLst/>
                          <a:latin typeface="Arial Narrow" panose="020B0606020202030204" pitchFamily="34" charset="0"/>
                          <a:cs typeface="Arial" panose="020B0604020202020204" pitchFamily="34" charset="0"/>
                        </a:rPr>
                        <a:t>4.82</a:t>
                      </a:r>
                    </a:p>
                  </a:txBody>
                  <a:tcPr marL="9525" marR="9525" marT="9525" marB="0" anchor="ctr"/>
                </a:tc>
                <a:tc>
                  <a:txBody>
                    <a:bodyPr/>
                    <a:lstStyle/>
                    <a:p>
                      <a:pPr algn="ctr" fontAlgn="b"/>
                      <a:r>
                        <a:rPr lang="en-US" sz="1600" b="0" i="0" u="none" strike="noStrike" dirty="0">
                          <a:solidFill>
                            <a:srgbClr val="000000"/>
                          </a:solidFill>
                          <a:effectLst/>
                          <a:latin typeface="Arial Narrow" panose="020B0606020202030204" pitchFamily="34" charset="0"/>
                          <a:cs typeface="Arial" panose="020B0604020202020204" pitchFamily="34" charset="0"/>
                        </a:rPr>
                        <a:t>5.70</a:t>
                      </a:r>
                    </a:p>
                  </a:txBody>
                  <a:tcPr marL="9525" marR="9525" marT="9525" marB="0" anchor="ctr"/>
                </a:tc>
              </a:tr>
              <a:tr h="348112">
                <a:tc>
                  <a:txBody>
                    <a:bodyPr/>
                    <a:lstStyle/>
                    <a:p>
                      <a:pPr algn="ctr" fontAlgn="b"/>
                      <a:r>
                        <a:rPr lang="en-US" sz="1600" b="0" i="0" u="none" strike="noStrike">
                          <a:solidFill>
                            <a:srgbClr val="000000"/>
                          </a:solidFill>
                          <a:effectLst/>
                          <a:latin typeface="Arial Narrow" panose="020B0606020202030204" pitchFamily="34" charset="0"/>
                          <a:cs typeface="Arial" panose="020B0604020202020204" pitchFamily="34" charset="0"/>
                        </a:rPr>
                        <a:t>Scenario E</a:t>
                      </a:r>
                    </a:p>
                  </a:txBody>
                  <a:tcPr marL="9525" marR="9525" marT="9525" marB="0" anchor="ctr"/>
                </a:tc>
                <a:tc>
                  <a:txBody>
                    <a:bodyPr/>
                    <a:lstStyle/>
                    <a:p>
                      <a:pPr algn="ctr" fontAlgn="b"/>
                      <a:r>
                        <a:rPr lang="en-US" sz="1600" b="0" i="0" u="none" strike="noStrike">
                          <a:solidFill>
                            <a:srgbClr val="000000"/>
                          </a:solidFill>
                          <a:effectLst/>
                          <a:latin typeface="Arial Narrow" panose="020B0606020202030204" pitchFamily="34" charset="0"/>
                          <a:cs typeface="Arial" panose="020B0604020202020204" pitchFamily="34" charset="0"/>
                        </a:rPr>
                        <a:t>1.68</a:t>
                      </a:r>
                    </a:p>
                  </a:txBody>
                  <a:tcPr marL="9525" marR="9525" marT="9525" marB="0" anchor="ctr"/>
                </a:tc>
                <a:tc>
                  <a:txBody>
                    <a:bodyPr/>
                    <a:lstStyle/>
                    <a:p>
                      <a:pPr algn="ctr" fontAlgn="b"/>
                      <a:r>
                        <a:rPr lang="en-US" sz="1600" b="0" i="0" u="none" strike="noStrike">
                          <a:solidFill>
                            <a:srgbClr val="000000"/>
                          </a:solidFill>
                          <a:effectLst/>
                          <a:latin typeface="Arial Narrow" panose="020B0606020202030204" pitchFamily="34" charset="0"/>
                          <a:cs typeface="Arial" panose="020B0604020202020204" pitchFamily="34" charset="0"/>
                        </a:rPr>
                        <a:t>2.75</a:t>
                      </a:r>
                    </a:p>
                  </a:txBody>
                  <a:tcPr marL="9525" marR="9525" marT="9525" marB="0" anchor="ctr"/>
                </a:tc>
                <a:tc>
                  <a:txBody>
                    <a:bodyPr/>
                    <a:lstStyle/>
                    <a:p>
                      <a:pPr algn="ctr" fontAlgn="b"/>
                      <a:r>
                        <a:rPr lang="en-US" sz="1600" b="0" i="0" u="none" strike="noStrike">
                          <a:solidFill>
                            <a:srgbClr val="000000"/>
                          </a:solidFill>
                          <a:effectLst/>
                          <a:latin typeface="Arial Narrow" panose="020B0606020202030204" pitchFamily="34" charset="0"/>
                          <a:cs typeface="Arial" panose="020B0604020202020204" pitchFamily="34" charset="0"/>
                        </a:rPr>
                        <a:t>4.74</a:t>
                      </a:r>
                    </a:p>
                  </a:txBody>
                  <a:tcPr marL="9525" marR="9525" marT="9525" marB="0" anchor="ctr"/>
                </a:tc>
                <a:tc>
                  <a:txBody>
                    <a:bodyPr/>
                    <a:lstStyle/>
                    <a:p>
                      <a:pPr algn="ctr" fontAlgn="b"/>
                      <a:r>
                        <a:rPr lang="en-US" sz="1600" b="0" i="0" u="none" strike="noStrike" dirty="0">
                          <a:solidFill>
                            <a:srgbClr val="000000"/>
                          </a:solidFill>
                          <a:effectLst/>
                          <a:latin typeface="Arial Narrow" panose="020B0606020202030204" pitchFamily="34" charset="0"/>
                          <a:cs typeface="Arial" panose="020B0604020202020204" pitchFamily="34" charset="0"/>
                        </a:rPr>
                        <a:t>5.61</a:t>
                      </a:r>
                    </a:p>
                  </a:txBody>
                  <a:tcPr marL="9525" marR="9525" marT="9525" marB="0" anchor="ctr"/>
                </a:tc>
              </a:tr>
              <a:tr h="348112">
                <a:tc>
                  <a:txBody>
                    <a:bodyPr/>
                    <a:lstStyle/>
                    <a:p>
                      <a:pPr algn="ctr" fontAlgn="b"/>
                      <a:r>
                        <a:rPr lang="en-US" sz="1600" b="0" i="0" u="none" strike="noStrike" dirty="0">
                          <a:solidFill>
                            <a:srgbClr val="000000"/>
                          </a:solidFill>
                          <a:effectLst/>
                          <a:latin typeface="Arial Narrow" panose="020B0606020202030204" pitchFamily="34" charset="0"/>
                          <a:cs typeface="Arial" panose="020B0604020202020204" pitchFamily="34" charset="0"/>
                        </a:rPr>
                        <a:t>Scenario F</a:t>
                      </a:r>
                    </a:p>
                  </a:txBody>
                  <a:tcPr marL="9525" marR="9525" marT="9525" marB="0" anchor="ctr"/>
                </a:tc>
                <a:tc>
                  <a:txBody>
                    <a:bodyPr/>
                    <a:lstStyle/>
                    <a:p>
                      <a:pPr algn="ctr" fontAlgn="b"/>
                      <a:r>
                        <a:rPr lang="en-US" sz="1600" b="0" i="0" u="none" strike="noStrike" dirty="0">
                          <a:solidFill>
                            <a:srgbClr val="000000"/>
                          </a:solidFill>
                          <a:effectLst/>
                          <a:latin typeface="Arial Narrow" panose="020B0606020202030204" pitchFamily="34" charset="0"/>
                          <a:cs typeface="Arial" panose="020B0604020202020204" pitchFamily="34" charset="0"/>
                        </a:rPr>
                        <a:t>2.11</a:t>
                      </a:r>
                    </a:p>
                  </a:txBody>
                  <a:tcPr marL="9525" marR="9525" marT="9525" marB="0" anchor="ctr"/>
                </a:tc>
                <a:tc>
                  <a:txBody>
                    <a:bodyPr/>
                    <a:lstStyle/>
                    <a:p>
                      <a:pPr algn="ctr" fontAlgn="b"/>
                      <a:r>
                        <a:rPr lang="en-US" sz="1600" b="0" i="0" u="none" strike="noStrike">
                          <a:solidFill>
                            <a:srgbClr val="000000"/>
                          </a:solidFill>
                          <a:effectLst/>
                          <a:latin typeface="Arial Narrow" panose="020B0606020202030204" pitchFamily="34" charset="0"/>
                          <a:cs typeface="Arial" panose="020B0604020202020204" pitchFamily="34" charset="0"/>
                        </a:rPr>
                        <a:t>3.45</a:t>
                      </a:r>
                    </a:p>
                  </a:txBody>
                  <a:tcPr marL="9525" marR="9525" marT="9525" marB="0" anchor="ctr"/>
                </a:tc>
                <a:tc>
                  <a:txBody>
                    <a:bodyPr/>
                    <a:lstStyle/>
                    <a:p>
                      <a:pPr algn="ctr" fontAlgn="b"/>
                      <a:r>
                        <a:rPr lang="en-US" sz="1600" b="0" i="0" u="none" strike="noStrike">
                          <a:solidFill>
                            <a:srgbClr val="000000"/>
                          </a:solidFill>
                          <a:effectLst/>
                          <a:latin typeface="Arial Narrow" panose="020B0606020202030204" pitchFamily="34" charset="0"/>
                          <a:cs typeface="Arial" panose="020B0604020202020204" pitchFamily="34" charset="0"/>
                        </a:rPr>
                        <a:t>5.94</a:t>
                      </a:r>
                    </a:p>
                  </a:txBody>
                  <a:tcPr marL="9525" marR="9525" marT="9525" marB="0" anchor="ctr"/>
                </a:tc>
                <a:tc>
                  <a:txBody>
                    <a:bodyPr/>
                    <a:lstStyle/>
                    <a:p>
                      <a:pPr algn="ctr" fontAlgn="b"/>
                      <a:r>
                        <a:rPr lang="en-US" sz="1600" b="0" i="0" u="none" strike="noStrike" dirty="0">
                          <a:solidFill>
                            <a:srgbClr val="000000"/>
                          </a:solidFill>
                          <a:effectLst/>
                          <a:latin typeface="Arial Narrow" panose="020B0606020202030204" pitchFamily="34" charset="0"/>
                          <a:cs typeface="Arial" panose="020B0604020202020204" pitchFamily="34" charset="0"/>
                        </a:rPr>
                        <a:t>7.03</a:t>
                      </a:r>
                    </a:p>
                  </a:txBody>
                  <a:tcPr marL="9525" marR="9525" marT="9525" marB="0" anchor="ctr"/>
                </a:tc>
              </a:tr>
            </a:tbl>
          </a:graphicData>
        </a:graphic>
      </p:graphicFrame>
    </p:spTree>
    <p:extLst>
      <p:ext uri="{BB962C8B-B14F-4D97-AF65-F5344CB8AC3E}">
        <p14:creationId xmlns:p14="http://schemas.microsoft.com/office/powerpoint/2010/main" val="27274700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990600" y="6019800"/>
            <a:ext cx="4800600" cy="914400"/>
          </a:xfrm>
        </p:spPr>
        <p:txBody>
          <a:bodyPr anchor="t">
            <a:normAutofit/>
          </a:bodyPr>
          <a:lstStyle/>
          <a:p>
            <a:pPr algn="l"/>
            <a:r>
              <a:rPr lang="en-US" dirty="0" smtClean="0">
                <a:solidFill>
                  <a:schemeClr val="accent6">
                    <a:lumMod val="50000"/>
                  </a:schemeClr>
                </a:solidFill>
                <a:latin typeface="Arial Narrow" panose="020B0606020202030204" pitchFamily="34" charset="0"/>
                <a:cs typeface="Arial" panose="020B0604020202020204" pitchFamily="34" charset="0"/>
              </a:rPr>
              <a:t>Harvest Waters</a:t>
            </a:r>
            <a:endParaRPr lang="en-US" dirty="0">
              <a:solidFill>
                <a:schemeClr val="accent6">
                  <a:lumMod val="50000"/>
                </a:schemeClr>
              </a:solidFill>
              <a:latin typeface="Arial Narrow" panose="020B0606020202030204" pitchFamily="34" charset="0"/>
              <a:cs typeface="Arial" panose="020B0604020202020204" pitchFamily="34" charset="0"/>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96000"/>
            <a:ext cx="609600" cy="617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itle 1"/>
          <p:cNvSpPr txBox="1">
            <a:spLocks/>
          </p:cNvSpPr>
          <p:nvPr/>
        </p:nvSpPr>
        <p:spPr>
          <a:xfrm>
            <a:off x="304800" y="152400"/>
            <a:ext cx="8458200" cy="9144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accent6">
                    <a:lumMod val="50000"/>
                  </a:schemeClr>
                </a:solidFill>
                <a:latin typeface="Arial Narrow" panose="020B0606020202030204" pitchFamily="34" charset="0"/>
                <a:cs typeface="Arial" panose="020B0604020202020204" pitchFamily="34" charset="0"/>
              </a:rPr>
              <a:t>Context _ </a:t>
            </a:r>
            <a:r>
              <a:rPr lang="en-US" dirty="0" smtClean="0">
                <a:solidFill>
                  <a:schemeClr val="accent5">
                    <a:lumMod val="60000"/>
                    <a:lumOff val="40000"/>
                  </a:schemeClr>
                </a:solidFill>
                <a:latin typeface="Arial Narrow" panose="020B0606020202030204" pitchFamily="34" charset="0"/>
                <a:cs typeface="Arial" panose="020B0604020202020204" pitchFamily="34" charset="0"/>
              </a:rPr>
              <a:t>Plan Alternative Assessment</a:t>
            </a:r>
            <a:endParaRPr lang="en-US" dirty="0">
              <a:solidFill>
                <a:schemeClr val="accent5">
                  <a:lumMod val="60000"/>
                  <a:lumOff val="40000"/>
                </a:schemeClr>
              </a:solidFill>
              <a:latin typeface="Arial Narrow" panose="020B0606020202030204" pitchFamily="34" charset="0"/>
              <a:cs typeface="Arial" panose="020B0604020202020204" pitchFamily="34" charset="0"/>
            </a:endParaRPr>
          </a:p>
        </p:txBody>
      </p:sp>
      <p:pic>
        <p:nvPicPr>
          <p:cNvPr id="8" name="Picture 7" descr="LID Assessment.jpg"/>
          <p:cNvPicPr>
            <a:picLocks noChangeAspect="1"/>
          </p:cNvPicPr>
          <p:nvPr/>
        </p:nvPicPr>
        <p:blipFill>
          <a:blip r:embed="rId3" cstate="print"/>
          <a:srcRect l="6863" t="6667" r="5425" b="35556"/>
          <a:stretch>
            <a:fillRect/>
          </a:stretch>
        </p:blipFill>
        <p:spPr>
          <a:xfrm>
            <a:off x="1524000" y="899410"/>
            <a:ext cx="6096000" cy="5196590"/>
          </a:xfrm>
          <a:prstGeom prst="rect">
            <a:avLst/>
          </a:prstGeom>
        </p:spPr>
      </p:pic>
      <p:sp>
        <p:nvSpPr>
          <p:cNvPr id="2" name="Rectangle 1"/>
          <p:cNvSpPr/>
          <p:nvPr/>
        </p:nvSpPr>
        <p:spPr>
          <a:xfrm>
            <a:off x="5867400" y="5220324"/>
            <a:ext cx="457200" cy="1524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900057" y="5165719"/>
            <a:ext cx="609600" cy="261610"/>
          </a:xfrm>
          <a:prstGeom prst="rect">
            <a:avLst/>
          </a:prstGeom>
          <a:noFill/>
        </p:spPr>
        <p:txBody>
          <a:bodyPr wrap="square" rtlCol="0">
            <a:spAutoFit/>
          </a:bodyPr>
          <a:lstStyle/>
          <a:p>
            <a:r>
              <a:rPr lang="en-US" sz="1100" b="1" dirty="0" smtClean="0">
                <a:latin typeface="Arial" pitchFamily="34" charset="0"/>
                <a:cs typeface="Arial" pitchFamily="34" charset="0"/>
              </a:rPr>
              <a:t>53</a:t>
            </a:r>
            <a:endParaRPr lang="en-US" sz="1100" b="1" dirty="0">
              <a:latin typeface="Arial" pitchFamily="34" charset="0"/>
              <a:cs typeface="Arial" pitchFamily="34" charset="0"/>
            </a:endParaRPr>
          </a:p>
        </p:txBody>
      </p:sp>
      <p:sp>
        <p:nvSpPr>
          <p:cNvPr id="13" name="TextBox 12"/>
          <p:cNvSpPr txBox="1"/>
          <p:nvPr/>
        </p:nvSpPr>
        <p:spPr>
          <a:xfrm>
            <a:off x="4572000" y="5525994"/>
            <a:ext cx="3048000" cy="1200329"/>
          </a:xfrm>
          <a:prstGeom prst="rect">
            <a:avLst/>
          </a:prstGeom>
          <a:noFill/>
        </p:spPr>
        <p:txBody>
          <a:bodyPr wrap="square" rtlCol="0">
            <a:spAutoFit/>
          </a:bodyPr>
          <a:lstStyle/>
          <a:p>
            <a:pPr marL="285750" indent="-285750"/>
            <a:r>
              <a:rPr lang="en-US" sz="1200" dirty="0" smtClean="0">
                <a:latin typeface="Arial Narrow" panose="020B0606020202030204" pitchFamily="34" charset="0"/>
                <a:cs typeface="Arial" panose="020B0604020202020204" pitchFamily="34" charset="0"/>
              </a:rPr>
              <a:t>Scenario A – Proposed plan (No changes)</a:t>
            </a:r>
          </a:p>
          <a:p>
            <a:pPr marL="285750" indent="-285750"/>
            <a:r>
              <a:rPr lang="en-US" sz="1200" dirty="0" smtClean="0">
                <a:latin typeface="Arial Narrow" panose="020B0606020202030204" pitchFamily="34" charset="0"/>
                <a:cs typeface="Arial" panose="020B0604020202020204" pitchFamily="34" charset="0"/>
              </a:rPr>
              <a:t>Scenario B –Proposed plan (with LID)</a:t>
            </a:r>
          </a:p>
          <a:p>
            <a:pPr marL="285750" indent="-285750"/>
            <a:r>
              <a:rPr lang="en-US" sz="1200" b="1" dirty="0" smtClean="0">
                <a:solidFill>
                  <a:schemeClr val="accent6">
                    <a:lumMod val="50000"/>
                  </a:schemeClr>
                </a:solidFill>
                <a:latin typeface="Arial Narrow" panose="020B0606020202030204" pitchFamily="34" charset="0"/>
                <a:cs typeface="Arial" panose="020B0604020202020204" pitchFamily="34" charset="0"/>
              </a:rPr>
              <a:t>Scenario C – Adjusted plan (Through drive)</a:t>
            </a:r>
          </a:p>
          <a:p>
            <a:pPr marL="285750" indent="-285750"/>
            <a:r>
              <a:rPr lang="en-US" sz="1200" dirty="0" smtClean="0">
                <a:latin typeface="Arial Narrow" panose="020B0606020202030204" pitchFamily="34" charset="0"/>
                <a:cs typeface="Arial" panose="020B0604020202020204" pitchFamily="34" charset="0"/>
              </a:rPr>
              <a:t>Scenario D – Common garden plan</a:t>
            </a:r>
          </a:p>
          <a:p>
            <a:pPr marL="285750" indent="-285750"/>
            <a:r>
              <a:rPr lang="en-US" sz="1200" dirty="0" smtClean="0">
                <a:latin typeface="Arial Narrow" panose="020B0606020202030204" pitchFamily="34" charset="0"/>
                <a:cs typeface="Arial" panose="020B0604020202020204" pitchFamily="34" charset="0"/>
              </a:rPr>
              <a:t>Scenario E – Double </a:t>
            </a:r>
            <a:r>
              <a:rPr lang="en-US" sz="1200" i="1" dirty="0" smtClean="0">
                <a:latin typeface="Arial Narrow" panose="020B0606020202030204" pitchFamily="34" charset="0"/>
                <a:cs typeface="Arial" panose="020B0604020202020204" pitchFamily="34" charset="0"/>
              </a:rPr>
              <a:t>cul-de-sac</a:t>
            </a:r>
          </a:p>
          <a:p>
            <a:pPr marL="285750" indent="-285750"/>
            <a:r>
              <a:rPr lang="en-US" sz="1200" dirty="0" smtClean="0">
                <a:latin typeface="Arial Narrow" panose="020B0606020202030204" pitchFamily="34" charset="0"/>
                <a:cs typeface="Arial" panose="020B0604020202020204" pitchFamily="34" charset="0"/>
              </a:rPr>
              <a:t>Scenario F - Grassland</a:t>
            </a:r>
            <a:endParaRPr lang="en-US" sz="1200" dirty="0">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27274700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990600" y="6019800"/>
            <a:ext cx="4800600" cy="914400"/>
          </a:xfrm>
        </p:spPr>
        <p:txBody>
          <a:bodyPr anchor="t">
            <a:normAutofit/>
          </a:bodyPr>
          <a:lstStyle/>
          <a:p>
            <a:pPr algn="l"/>
            <a:r>
              <a:rPr lang="en-US" dirty="0" smtClean="0">
                <a:solidFill>
                  <a:schemeClr val="accent6">
                    <a:lumMod val="50000"/>
                  </a:schemeClr>
                </a:solidFill>
                <a:latin typeface="Arial Narrow" panose="020B0606020202030204" pitchFamily="34" charset="0"/>
                <a:cs typeface="Arial" panose="020B0604020202020204" pitchFamily="34" charset="0"/>
              </a:rPr>
              <a:t>Harvest Waters</a:t>
            </a:r>
            <a:endParaRPr lang="en-US" dirty="0">
              <a:solidFill>
                <a:schemeClr val="accent6">
                  <a:lumMod val="50000"/>
                </a:schemeClr>
              </a:solidFill>
              <a:latin typeface="Arial Narrow" panose="020B0606020202030204" pitchFamily="34" charset="0"/>
              <a:cs typeface="Arial" panose="020B0604020202020204" pitchFamily="34" charset="0"/>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96000"/>
            <a:ext cx="609600" cy="617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itle 1"/>
          <p:cNvSpPr txBox="1">
            <a:spLocks/>
          </p:cNvSpPr>
          <p:nvPr/>
        </p:nvSpPr>
        <p:spPr>
          <a:xfrm>
            <a:off x="304800" y="152400"/>
            <a:ext cx="8153400" cy="9144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accent6">
                    <a:lumMod val="50000"/>
                  </a:schemeClr>
                </a:solidFill>
                <a:latin typeface="Arial Narrow" panose="020B0606020202030204" pitchFamily="34" charset="0"/>
                <a:cs typeface="Arial" panose="020B0604020202020204" pitchFamily="34" charset="0"/>
              </a:rPr>
              <a:t>Context _ </a:t>
            </a:r>
            <a:r>
              <a:rPr lang="en-US" dirty="0" smtClean="0">
                <a:solidFill>
                  <a:schemeClr val="accent5">
                    <a:lumMod val="60000"/>
                    <a:lumOff val="40000"/>
                  </a:schemeClr>
                </a:solidFill>
                <a:latin typeface="Arial Narrow" panose="020B0606020202030204" pitchFamily="34" charset="0"/>
                <a:cs typeface="Arial" panose="020B0604020202020204" pitchFamily="34" charset="0"/>
              </a:rPr>
              <a:t>Site Progression</a:t>
            </a:r>
            <a:endParaRPr lang="en-US" dirty="0">
              <a:solidFill>
                <a:schemeClr val="accent5">
                  <a:lumMod val="60000"/>
                  <a:lumOff val="40000"/>
                </a:schemeClr>
              </a:solidFill>
              <a:latin typeface="Arial Narrow" panose="020B0606020202030204" pitchFamily="34" charset="0"/>
              <a:cs typeface="Arial" panose="020B0604020202020204" pitchFamily="34" charset="0"/>
            </a:endParaRPr>
          </a:p>
        </p:txBody>
      </p:sp>
      <p:sp>
        <p:nvSpPr>
          <p:cNvPr id="8" name="TextBox 7"/>
          <p:cNvSpPr txBox="1"/>
          <p:nvPr/>
        </p:nvSpPr>
        <p:spPr>
          <a:xfrm>
            <a:off x="457200" y="990600"/>
            <a:ext cx="8153400" cy="4647426"/>
          </a:xfrm>
          <a:prstGeom prst="rect">
            <a:avLst/>
          </a:prstGeom>
          <a:noFill/>
        </p:spPr>
        <p:txBody>
          <a:bodyPr wrap="square" rtlCol="0">
            <a:spAutoFit/>
          </a:bodyPr>
          <a:lstStyle/>
          <a:p>
            <a:pPr algn="ctr"/>
            <a:r>
              <a:rPr lang="en-US" sz="3600" dirty="0" smtClean="0">
                <a:solidFill>
                  <a:schemeClr val="accent3">
                    <a:lumMod val="60000"/>
                    <a:lumOff val="40000"/>
                  </a:schemeClr>
                </a:solidFill>
                <a:latin typeface="Arial Narrow" pitchFamily="34" charset="0"/>
                <a:cs typeface="Arial" pitchFamily="34" charset="0"/>
              </a:rPr>
              <a:t>poorly drained soil</a:t>
            </a:r>
          </a:p>
          <a:p>
            <a:pPr algn="ctr"/>
            <a:endParaRPr lang="en-US" sz="3600" dirty="0">
              <a:solidFill>
                <a:schemeClr val="accent3">
                  <a:lumMod val="60000"/>
                  <a:lumOff val="40000"/>
                </a:schemeClr>
              </a:solidFill>
              <a:latin typeface="Arial Narrow" pitchFamily="34" charset="0"/>
              <a:cs typeface="Arial" pitchFamily="34" charset="0"/>
            </a:endParaRPr>
          </a:p>
          <a:p>
            <a:pPr algn="ctr"/>
            <a:endParaRPr lang="en-US" sz="2000" dirty="0">
              <a:solidFill>
                <a:srgbClr val="B7CE88"/>
              </a:solidFill>
              <a:latin typeface="Arial Narrow" pitchFamily="34" charset="0"/>
              <a:cs typeface="Arial" pitchFamily="34" charset="0"/>
            </a:endParaRPr>
          </a:p>
          <a:p>
            <a:pPr algn="ctr"/>
            <a:r>
              <a:rPr lang="en-US" sz="3600" dirty="0" smtClean="0">
                <a:solidFill>
                  <a:schemeClr val="accent3">
                    <a:lumMod val="75000"/>
                  </a:schemeClr>
                </a:solidFill>
                <a:latin typeface="Arial Narrow" pitchFamily="34" charset="0"/>
                <a:cs typeface="Arial" pitchFamily="34" charset="0"/>
              </a:rPr>
              <a:t>typical development compounding poorly draining soil with contaminated water</a:t>
            </a:r>
          </a:p>
          <a:p>
            <a:pPr algn="ctr"/>
            <a:endParaRPr lang="en-US" sz="2000" dirty="0">
              <a:solidFill>
                <a:srgbClr val="B7CE88"/>
              </a:solidFill>
              <a:latin typeface="Arial Narrow" pitchFamily="34" charset="0"/>
              <a:cs typeface="Arial" pitchFamily="34" charset="0"/>
            </a:endParaRPr>
          </a:p>
          <a:p>
            <a:pPr algn="ctr"/>
            <a:endParaRPr lang="en-US" sz="2000" dirty="0" smtClean="0">
              <a:solidFill>
                <a:srgbClr val="B7CE88"/>
              </a:solidFill>
              <a:latin typeface="Arial Narrow" pitchFamily="34" charset="0"/>
              <a:cs typeface="Arial" pitchFamily="34" charset="0"/>
            </a:endParaRPr>
          </a:p>
          <a:p>
            <a:pPr algn="ctr"/>
            <a:endParaRPr lang="en-US" sz="2000" dirty="0">
              <a:solidFill>
                <a:srgbClr val="B7CE88"/>
              </a:solidFill>
              <a:latin typeface="Arial Narrow" pitchFamily="34" charset="0"/>
              <a:cs typeface="Arial" pitchFamily="34" charset="0"/>
            </a:endParaRPr>
          </a:p>
          <a:p>
            <a:pPr algn="ctr"/>
            <a:r>
              <a:rPr lang="en-US" sz="3600" dirty="0" smtClean="0">
                <a:solidFill>
                  <a:schemeClr val="accent3">
                    <a:lumMod val="50000"/>
                  </a:schemeClr>
                </a:solidFill>
                <a:latin typeface="Arial Narrow" pitchFamily="34" charset="0"/>
                <a:cs typeface="Arial" pitchFamily="34" charset="0"/>
              </a:rPr>
              <a:t>harvest waters development with well drained soil and water purification</a:t>
            </a:r>
            <a:endParaRPr lang="en-US" sz="3600" dirty="0">
              <a:solidFill>
                <a:schemeClr val="accent3">
                  <a:lumMod val="50000"/>
                </a:schemeClr>
              </a:solidFill>
              <a:latin typeface="Arial Narrow" pitchFamily="34" charset="0"/>
              <a:cs typeface="Arial" pitchFamily="34" charset="0"/>
            </a:endParaRPr>
          </a:p>
        </p:txBody>
      </p:sp>
      <p:sp>
        <p:nvSpPr>
          <p:cNvPr id="9" name="Down Arrow 8"/>
          <p:cNvSpPr/>
          <p:nvPr/>
        </p:nvSpPr>
        <p:spPr>
          <a:xfrm>
            <a:off x="4114800" y="1600200"/>
            <a:ext cx="838200" cy="838200"/>
          </a:xfrm>
          <a:prstGeom prst="downArrow">
            <a:avLst>
              <a:gd name="adj1" fmla="val 50000"/>
              <a:gd name="adj2" fmla="val 3134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itchFamily="34" charset="0"/>
            </a:endParaRPr>
          </a:p>
        </p:txBody>
      </p:sp>
      <p:sp>
        <p:nvSpPr>
          <p:cNvPr id="11" name="Down Arrow 10"/>
          <p:cNvSpPr/>
          <p:nvPr/>
        </p:nvSpPr>
        <p:spPr>
          <a:xfrm>
            <a:off x="4114800" y="3657600"/>
            <a:ext cx="838200" cy="838200"/>
          </a:xfrm>
          <a:prstGeom prst="downArrow">
            <a:avLst>
              <a:gd name="adj1" fmla="val 50000"/>
              <a:gd name="adj2" fmla="val 3134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itchFamily="34" charset="0"/>
            </a:endParaRPr>
          </a:p>
        </p:txBody>
      </p:sp>
    </p:spTree>
    <p:extLst>
      <p:ext uri="{BB962C8B-B14F-4D97-AF65-F5344CB8AC3E}">
        <p14:creationId xmlns:p14="http://schemas.microsoft.com/office/powerpoint/2010/main" val="27274700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53301"/>
            <a:ext cx="9144000" cy="5390299"/>
          </a:xfrm>
          <a:prstGeom prst="rect">
            <a:avLst/>
          </a:prstGeom>
        </p:spPr>
      </p:pic>
      <p:sp>
        <p:nvSpPr>
          <p:cNvPr id="6" name="Title 1"/>
          <p:cNvSpPr>
            <a:spLocks noGrp="1"/>
          </p:cNvSpPr>
          <p:nvPr>
            <p:ph type="ctrTitle"/>
          </p:nvPr>
        </p:nvSpPr>
        <p:spPr>
          <a:xfrm>
            <a:off x="990600" y="6019800"/>
            <a:ext cx="4800600" cy="914400"/>
          </a:xfrm>
        </p:spPr>
        <p:txBody>
          <a:bodyPr anchor="t">
            <a:normAutofit/>
          </a:bodyPr>
          <a:lstStyle/>
          <a:p>
            <a:pPr algn="l"/>
            <a:r>
              <a:rPr lang="en-US" dirty="0" smtClean="0">
                <a:solidFill>
                  <a:schemeClr val="accent6">
                    <a:lumMod val="50000"/>
                  </a:schemeClr>
                </a:solidFill>
                <a:latin typeface="Arial Narrow" panose="020B0606020202030204" pitchFamily="34" charset="0"/>
                <a:cs typeface="Arial" panose="020B0604020202020204" pitchFamily="34" charset="0"/>
              </a:rPr>
              <a:t>Harvest Waters</a:t>
            </a:r>
            <a:endParaRPr lang="en-US" dirty="0">
              <a:solidFill>
                <a:schemeClr val="accent6">
                  <a:lumMod val="50000"/>
                </a:schemeClr>
              </a:solidFill>
              <a:latin typeface="Arial Narrow" panose="020B0606020202030204" pitchFamily="34" charset="0"/>
              <a:cs typeface="Arial" panose="020B0604020202020204" pitchFamily="34" charset="0"/>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6096000"/>
            <a:ext cx="609600" cy="617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74700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3352800" y="685800"/>
            <a:ext cx="5791200" cy="5791200"/>
          </a:xfrm>
          <a:prstGeom prst="rect">
            <a:avLst/>
          </a:prstGeom>
        </p:spPr>
      </p:pic>
      <p:sp>
        <p:nvSpPr>
          <p:cNvPr id="2" name="Title 1"/>
          <p:cNvSpPr>
            <a:spLocks noGrp="1"/>
          </p:cNvSpPr>
          <p:nvPr>
            <p:ph type="ctrTitle"/>
          </p:nvPr>
        </p:nvSpPr>
        <p:spPr>
          <a:xfrm>
            <a:off x="304800" y="304800"/>
            <a:ext cx="6400800" cy="914400"/>
          </a:xfrm>
        </p:spPr>
        <p:txBody>
          <a:bodyPr anchor="t">
            <a:normAutofit fontScale="90000"/>
          </a:bodyPr>
          <a:lstStyle/>
          <a:p>
            <a:pPr algn="l"/>
            <a:r>
              <a:rPr lang="en-US" sz="4800" dirty="0" smtClean="0">
                <a:solidFill>
                  <a:schemeClr val="accent6">
                    <a:lumMod val="50000"/>
                  </a:schemeClr>
                </a:solidFill>
                <a:latin typeface="Arial Narrow" panose="020B0606020202030204" pitchFamily="34" charset="0"/>
                <a:cs typeface="Arial" panose="020B0604020202020204" pitchFamily="34" charset="0"/>
              </a:rPr>
              <a:t>Design_ </a:t>
            </a:r>
            <a:r>
              <a:rPr lang="en-US" sz="4900" dirty="0" smtClean="0">
                <a:solidFill>
                  <a:schemeClr val="accent5">
                    <a:lumMod val="60000"/>
                    <a:lumOff val="40000"/>
                  </a:schemeClr>
                </a:solidFill>
                <a:latin typeface="Arial Narrow" panose="020B0606020202030204" pitchFamily="34" charset="0"/>
                <a:cs typeface="Arial" panose="020B0604020202020204" pitchFamily="34" charset="0"/>
              </a:rPr>
              <a:t>LID features </a:t>
            </a:r>
            <a:r>
              <a:rPr lang="en-US" sz="2700" dirty="0" smtClean="0">
                <a:solidFill>
                  <a:schemeClr val="accent5">
                    <a:lumMod val="60000"/>
                    <a:lumOff val="40000"/>
                  </a:schemeClr>
                </a:solidFill>
                <a:latin typeface="Arial Narrow" panose="020B0606020202030204" pitchFamily="34" charset="0"/>
                <a:cs typeface="Arial" panose="020B0604020202020204" pitchFamily="34" charset="0"/>
              </a:rPr>
              <a:t>(Typical) </a:t>
            </a:r>
            <a:r>
              <a:rPr lang="en-US" sz="4900" dirty="0" smtClean="0">
                <a:solidFill>
                  <a:schemeClr val="accent5">
                    <a:lumMod val="60000"/>
                    <a:lumOff val="40000"/>
                  </a:schemeClr>
                </a:solidFill>
                <a:latin typeface="Arial Narrow" panose="020B0606020202030204" pitchFamily="34" charset="0"/>
                <a:cs typeface="Arial" panose="020B0604020202020204" pitchFamily="34" charset="0"/>
              </a:rPr>
              <a:t/>
            </a:r>
            <a:br>
              <a:rPr lang="en-US" sz="4900" dirty="0" smtClean="0">
                <a:solidFill>
                  <a:schemeClr val="accent5">
                    <a:lumMod val="60000"/>
                    <a:lumOff val="40000"/>
                  </a:schemeClr>
                </a:solidFill>
                <a:latin typeface="Arial Narrow" panose="020B0606020202030204" pitchFamily="34" charset="0"/>
                <a:cs typeface="Arial" panose="020B0604020202020204" pitchFamily="34" charset="0"/>
              </a:rPr>
            </a:br>
            <a: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t/>
            </a:r>
            <a:b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br>
            <a: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t/>
            </a:r>
            <a:b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br>
            <a: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t/>
            </a:r>
            <a:b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br>
            <a: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t/>
            </a:r>
            <a:b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br>
            <a:endParaRPr lang="en-US" sz="3600" dirty="0">
              <a:solidFill>
                <a:schemeClr val="accent5">
                  <a:lumMod val="60000"/>
                  <a:lumOff val="40000"/>
                </a:schemeClr>
              </a:solidFill>
              <a:latin typeface="Arial Narrow" panose="020B0606020202030204" pitchFamily="34" charset="0"/>
              <a:cs typeface="Arial" panose="020B0604020202020204" pitchFamily="34" charset="0"/>
            </a:endParaRPr>
          </a:p>
        </p:txBody>
      </p:sp>
      <p:sp>
        <p:nvSpPr>
          <p:cNvPr id="7" name="Rectangle 6"/>
          <p:cNvSpPr/>
          <p:nvPr/>
        </p:nvSpPr>
        <p:spPr>
          <a:xfrm>
            <a:off x="304800" y="1069062"/>
            <a:ext cx="3581400" cy="5078313"/>
          </a:xfrm>
          <a:prstGeom prst="rect">
            <a:avLst/>
          </a:prstGeom>
        </p:spPr>
        <p:txBody>
          <a:bodyPr wrap="square">
            <a:spAutoFit/>
          </a:bodyPr>
          <a:lstStyle/>
          <a:p>
            <a:pPr marL="571500" indent="-571500">
              <a:buFont typeface="+mj-lt"/>
              <a:buAutoNum type="arabicParenR"/>
            </a:pPr>
            <a:r>
              <a:rPr lang="en-US" sz="2400" dirty="0" smtClean="0">
                <a:solidFill>
                  <a:schemeClr val="bg1">
                    <a:lumMod val="50000"/>
                  </a:schemeClr>
                </a:solidFill>
                <a:latin typeface="Arial Narrow" panose="020B0606020202030204" pitchFamily="34" charset="0"/>
                <a:cs typeface="Arial" panose="020B0604020202020204" pitchFamily="34" charset="0"/>
              </a:rPr>
              <a:t>water harvesting reservoirs</a:t>
            </a:r>
          </a:p>
          <a:p>
            <a:pPr marL="571500" indent="-571500">
              <a:buFont typeface="+mj-lt"/>
              <a:buAutoNum type="arabicParenR"/>
            </a:pPr>
            <a:r>
              <a:rPr lang="en-US" sz="2400" dirty="0" smtClean="0">
                <a:solidFill>
                  <a:schemeClr val="bg1">
                    <a:lumMod val="50000"/>
                  </a:schemeClr>
                </a:solidFill>
                <a:latin typeface="Arial Narrow" panose="020B0606020202030204" pitchFamily="34" charset="0"/>
                <a:cs typeface="Arial" panose="020B0604020202020204" pitchFamily="34" charset="0"/>
              </a:rPr>
              <a:t>permeable paving</a:t>
            </a:r>
          </a:p>
          <a:p>
            <a:pPr marL="571500" indent="-571500">
              <a:buFont typeface="+mj-lt"/>
              <a:buAutoNum type="arabicParenR"/>
            </a:pPr>
            <a:r>
              <a:rPr lang="en-US" sz="2400" dirty="0" smtClean="0">
                <a:solidFill>
                  <a:schemeClr val="bg1">
                    <a:lumMod val="50000"/>
                  </a:schemeClr>
                </a:solidFill>
                <a:latin typeface="Arial Narrow" panose="020B0606020202030204" pitchFamily="34" charset="0"/>
                <a:cs typeface="Arial" panose="020B0604020202020204" pitchFamily="34" charset="0"/>
              </a:rPr>
              <a:t>minimize footprint and paved surfaces</a:t>
            </a:r>
          </a:p>
          <a:p>
            <a:pPr marL="571500" indent="-571500">
              <a:buFont typeface="+mj-lt"/>
              <a:buAutoNum type="arabicParenR"/>
            </a:pPr>
            <a:r>
              <a:rPr lang="en-US" sz="2400" dirty="0" smtClean="0">
                <a:solidFill>
                  <a:schemeClr val="bg1">
                    <a:lumMod val="50000"/>
                  </a:schemeClr>
                </a:solidFill>
                <a:latin typeface="Arial Narrow" panose="020B0606020202030204" pitchFamily="34" charset="0"/>
                <a:cs typeface="Arial" panose="020B0604020202020204" pitchFamily="34" charset="0"/>
              </a:rPr>
              <a:t>minimize turf areas</a:t>
            </a:r>
          </a:p>
          <a:p>
            <a:pPr marL="571500" indent="-571500">
              <a:buFont typeface="+mj-lt"/>
              <a:buAutoNum type="arabicParenR"/>
            </a:pPr>
            <a:r>
              <a:rPr lang="en-US" sz="2400" dirty="0" smtClean="0">
                <a:solidFill>
                  <a:schemeClr val="bg1">
                    <a:lumMod val="50000"/>
                  </a:schemeClr>
                </a:solidFill>
                <a:latin typeface="Arial Narrow" panose="020B0606020202030204" pitchFamily="34" charset="0"/>
                <a:cs typeface="Arial" panose="020B0604020202020204" pitchFamily="34" charset="0"/>
              </a:rPr>
              <a:t>three trees per lot</a:t>
            </a:r>
          </a:p>
          <a:p>
            <a:pPr marL="571500" indent="-571500">
              <a:buFont typeface="+mj-lt"/>
              <a:buAutoNum type="arabicParenR"/>
            </a:pPr>
            <a:r>
              <a:rPr lang="en-US" sz="2400" dirty="0" smtClean="0">
                <a:solidFill>
                  <a:schemeClr val="bg1">
                    <a:lumMod val="50000"/>
                  </a:schemeClr>
                </a:solidFill>
                <a:latin typeface="Arial Narrow" panose="020B0606020202030204" pitchFamily="34" charset="0"/>
                <a:cs typeface="Arial" panose="020B0604020202020204" pitchFamily="34" charset="0"/>
              </a:rPr>
              <a:t>increase landscape structure</a:t>
            </a:r>
          </a:p>
          <a:p>
            <a:pPr marL="571500" indent="-571500">
              <a:buFont typeface="+mj-lt"/>
              <a:buAutoNum type="arabicParenR"/>
            </a:pPr>
            <a:r>
              <a:rPr lang="en-US" sz="2400" dirty="0" smtClean="0">
                <a:solidFill>
                  <a:schemeClr val="bg1">
                    <a:lumMod val="50000"/>
                  </a:schemeClr>
                </a:solidFill>
                <a:latin typeface="Arial Narrow" panose="020B0606020202030204" pitchFamily="34" charset="0"/>
                <a:cs typeface="Arial" panose="020B0604020202020204" pitchFamily="34" charset="0"/>
              </a:rPr>
              <a:t>create organic soil material</a:t>
            </a:r>
          </a:p>
          <a:p>
            <a:pPr marL="571500" indent="-571500">
              <a:buFont typeface="+mj-lt"/>
              <a:buAutoNum type="arabicParenR"/>
            </a:pPr>
            <a:r>
              <a:rPr lang="en-US" sz="2400" dirty="0" smtClean="0">
                <a:solidFill>
                  <a:schemeClr val="bg1">
                    <a:lumMod val="50000"/>
                  </a:schemeClr>
                </a:solidFill>
                <a:latin typeface="Arial Narrow" panose="020B0606020202030204" pitchFamily="34" charset="0"/>
                <a:cs typeface="Arial" panose="020B0604020202020204" pitchFamily="34" charset="0"/>
              </a:rPr>
              <a:t>rain gardens</a:t>
            </a:r>
          </a:p>
          <a:p>
            <a:pPr marL="571500" indent="-571500"/>
            <a:endParaRPr lang="en-US" dirty="0" smtClean="0">
              <a:solidFill>
                <a:schemeClr val="bg1">
                  <a:lumMod val="50000"/>
                </a:schemeClr>
              </a:solidFill>
              <a:latin typeface="Arial Narrow" panose="020B0606020202030204" pitchFamily="34" charset="0"/>
              <a:cs typeface="Arial" panose="020B0604020202020204" pitchFamily="34" charset="0"/>
            </a:endParaRPr>
          </a:p>
          <a:p>
            <a:pPr marL="571500" indent="-571500">
              <a:buFont typeface="Arial" panose="020B0604020202020204" pitchFamily="34" charset="0"/>
              <a:buChar char="•"/>
            </a:pPr>
            <a:endParaRPr lang="en-US" dirty="0" smtClean="0">
              <a:solidFill>
                <a:schemeClr val="bg1">
                  <a:lumMod val="50000"/>
                </a:schemeClr>
              </a:solidFill>
              <a:latin typeface="Arial Narrow" panose="020B0606020202030204" pitchFamily="34" charset="0"/>
              <a:cs typeface="Arial" panose="020B0604020202020204" pitchFamily="34" charset="0"/>
            </a:endParaRPr>
          </a:p>
        </p:txBody>
      </p:sp>
      <p:sp>
        <p:nvSpPr>
          <p:cNvPr id="12" name="Title 1"/>
          <p:cNvSpPr txBox="1">
            <a:spLocks/>
          </p:cNvSpPr>
          <p:nvPr/>
        </p:nvSpPr>
        <p:spPr>
          <a:xfrm>
            <a:off x="990600" y="6019800"/>
            <a:ext cx="4800600" cy="914400"/>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accent6">
                    <a:lumMod val="50000"/>
                  </a:schemeClr>
                </a:solidFill>
                <a:latin typeface="Arial Narrow" panose="020B0606020202030204" pitchFamily="34" charset="0"/>
                <a:cs typeface="Arial" panose="020B0604020202020204" pitchFamily="34" charset="0"/>
              </a:rPr>
              <a:t>Harvest Waters </a:t>
            </a:r>
            <a:r>
              <a:rPr lang="en-US" sz="2400" dirty="0" smtClean="0">
                <a:solidFill>
                  <a:schemeClr val="accent6">
                    <a:lumMod val="50000"/>
                  </a:schemeClr>
                </a:solidFill>
                <a:latin typeface="Arial Narrow" panose="020B0606020202030204" pitchFamily="34" charset="0"/>
                <a:cs typeface="Arial" panose="020B0604020202020204" pitchFamily="34" charset="0"/>
              </a:rPr>
              <a:t>[Lot Detail]</a:t>
            </a:r>
            <a:r>
              <a:rPr lang="en-US" dirty="0" smtClean="0">
                <a:solidFill>
                  <a:schemeClr val="accent6">
                    <a:lumMod val="50000"/>
                  </a:schemeClr>
                </a:solidFill>
                <a:latin typeface="Arial Narrow" panose="020B0606020202030204" pitchFamily="34" charset="0"/>
                <a:cs typeface="Arial" panose="020B0604020202020204" pitchFamily="34" charset="0"/>
              </a:rPr>
              <a:t> </a:t>
            </a:r>
            <a:endParaRPr lang="en-US" dirty="0">
              <a:solidFill>
                <a:schemeClr val="accent6">
                  <a:lumMod val="50000"/>
                </a:schemeClr>
              </a:solidFill>
              <a:latin typeface="Arial Narrow" panose="020B0606020202030204" pitchFamily="34" charset="0"/>
              <a:cs typeface="Arial" panose="020B0604020202020204" pitchFamily="34" charset="0"/>
            </a:endParaRPr>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6096000"/>
            <a:ext cx="609600" cy="617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66134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071" t="3493" r="4167" b="6411"/>
          <a:stretch/>
        </p:blipFill>
        <p:spPr>
          <a:xfrm>
            <a:off x="76200" y="-35472"/>
            <a:ext cx="8915400" cy="6207672"/>
          </a:xfrm>
          <a:prstGeom prst="rect">
            <a:avLst/>
          </a:prstGeom>
        </p:spPr>
      </p:pic>
      <p:sp>
        <p:nvSpPr>
          <p:cNvPr id="2" name="Title 1"/>
          <p:cNvSpPr>
            <a:spLocks noGrp="1"/>
          </p:cNvSpPr>
          <p:nvPr>
            <p:ph type="ctrTitle"/>
          </p:nvPr>
        </p:nvSpPr>
        <p:spPr>
          <a:xfrm>
            <a:off x="990600" y="6019800"/>
            <a:ext cx="5943600" cy="914400"/>
          </a:xfrm>
        </p:spPr>
        <p:txBody>
          <a:bodyPr anchor="t">
            <a:normAutofit/>
          </a:bodyPr>
          <a:lstStyle/>
          <a:p>
            <a:pPr algn="l"/>
            <a:r>
              <a:rPr lang="en-US" dirty="0" smtClean="0">
                <a:solidFill>
                  <a:schemeClr val="accent6">
                    <a:lumMod val="50000"/>
                  </a:schemeClr>
                </a:solidFill>
                <a:latin typeface="Arial Narrow" panose="020B0606020202030204" pitchFamily="34" charset="0"/>
                <a:cs typeface="Arial" panose="020B0604020202020204" pitchFamily="34" charset="0"/>
              </a:rPr>
              <a:t>Harvest </a:t>
            </a:r>
            <a:r>
              <a:rPr lang="en-US" dirty="0">
                <a:solidFill>
                  <a:schemeClr val="accent6">
                    <a:lumMod val="50000"/>
                  </a:schemeClr>
                </a:solidFill>
                <a:latin typeface="Arial Narrow" panose="020B0606020202030204" pitchFamily="34" charset="0"/>
                <a:cs typeface="Arial" panose="020B0604020202020204" pitchFamily="34" charset="0"/>
              </a:rPr>
              <a:t>Waters </a:t>
            </a:r>
            <a:r>
              <a:rPr lang="en-US" sz="2400" dirty="0" smtClean="0">
                <a:solidFill>
                  <a:schemeClr val="accent6">
                    <a:lumMod val="50000"/>
                  </a:schemeClr>
                </a:solidFill>
                <a:latin typeface="Arial Narrow" panose="020B0606020202030204" pitchFamily="34" charset="0"/>
                <a:cs typeface="Arial" panose="020B0604020202020204" pitchFamily="34" charset="0"/>
              </a:rPr>
              <a:t>[Development Plan] </a:t>
            </a:r>
            <a:endParaRPr lang="en-US" sz="2400" dirty="0">
              <a:solidFill>
                <a:schemeClr val="accent6">
                  <a:lumMod val="50000"/>
                </a:schemeClr>
              </a:solidFill>
              <a:latin typeface="Arial Narrow" panose="020B0606020202030204" pitchFamily="34" charset="0"/>
              <a:cs typeface="Arial" panose="020B0604020202020204" pitchFamily="34" charset="0"/>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6096000"/>
            <a:ext cx="609600" cy="617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438400" y="2826496"/>
            <a:ext cx="6096000" cy="769441"/>
          </a:xfrm>
          <a:prstGeom prst="rect">
            <a:avLst/>
          </a:prstGeom>
          <a:noFill/>
        </p:spPr>
        <p:txBody>
          <a:bodyPr wrap="square" rtlCol="0">
            <a:spAutoFit/>
          </a:bodyPr>
          <a:lstStyle/>
          <a:p>
            <a:r>
              <a:rPr lang="en-US" sz="1400" b="1" dirty="0" smtClean="0">
                <a:solidFill>
                  <a:schemeClr val="bg1"/>
                </a:solidFill>
                <a:latin typeface="Arial Narrow" pitchFamily="34" charset="0"/>
              </a:rPr>
              <a:t>North lots: 50’ x 151’                                                      Fill for this area balanced with </a:t>
            </a:r>
          </a:p>
          <a:p>
            <a:r>
              <a:rPr lang="en-US" sz="1400" b="1" dirty="0" smtClean="0">
                <a:solidFill>
                  <a:schemeClr val="bg1"/>
                </a:solidFill>
                <a:latin typeface="Arial Narrow" pitchFamily="34" charset="0"/>
              </a:rPr>
              <a:t>South lots: 55’ x 151’</a:t>
            </a:r>
            <a:r>
              <a:rPr lang="en-US" sz="1400" b="1" dirty="0">
                <a:solidFill>
                  <a:schemeClr val="bg1"/>
                </a:solidFill>
                <a:latin typeface="Arial Narrow" pitchFamily="34" charset="0"/>
              </a:rPr>
              <a:t> </a:t>
            </a:r>
            <a:r>
              <a:rPr lang="en-US" sz="1400" b="1" dirty="0" smtClean="0">
                <a:solidFill>
                  <a:schemeClr val="bg1"/>
                </a:solidFill>
                <a:latin typeface="Arial Narrow" pitchFamily="34" charset="0"/>
              </a:rPr>
              <a:t>		  Wall             excavation for cisterns</a:t>
            </a:r>
            <a:endParaRPr lang="en-US" sz="1400" b="1" dirty="0">
              <a:solidFill>
                <a:schemeClr val="bg1"/>
              </a:solidFill>
              <a:latin typeface="Arial Narrow" pitchFamily="34" charset="0"/>
            </a:endParaRPr>
          </a:p>
          <a:p>
            <a:endParaRPr lang="en-US" sz="1600" b="1" dirty="0">
              <a:solidFill>
                <a:schemeClr val="bg1"/>
              </a:solidFill>
              <a:latin typeface="Arial Narrow" pitchFamily="34" charset="0"/>
            </a:endParaRPr>
          </a:p>
        </p:txBody>
      </p:sp>
    </p:spTree>
    <p:extLst>
      <p:ext uri="{BB962C8B-B14F-4D97-AF65-F5344CB8AC3E}">
        <p14:creationId xmlns:p14="http://schemas.microsoft.com/office/powerpoint/2010/main" val="15769848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67" y="355240"/>
            <a:ext cx="9107464" cy="6045560"/>
          </a:xfrm>
          <a:prstGeom prst="rect">
            <a:avLst/>
          </a:prstGeom>
        </p:spPr>
      </p:pic>
      <p:sp>
        <p:nvSpPr>
          <p:cNvPr id="2" name="Title 1"/>
          <p:cNvSpPr>
            <a:spLocks noGrp="1"/>
          </p:cNvSpPr>
          <p:nvPr>
            <p:ph type="ctrTitle"/>
          </p:nvPr>
        </p:nvSpPr>
        <p:spPr>
          <a:xfrm>
            <a:off x="990600" y="6019800"/>
            <a:ext cx="6172200" cy="914400"/>
          </a:xfrm>
        </p:spPr>
        <p:txBody>
          <a:bodyPr anchor="t">
            <a:normAutofit fontScale="90000"/>
          </a:bodyPr>
          <a:lstStyle/>
          <a:p>
            <a:pPr algn="l"/>
            <a:r>
              <a:rPr lang="en-US" sz="4900" dirty="0">
                <a:solidFill>
                  <a:schemeClr val="accent6">
                    <a:lumMod val="50000"/>
                  </a:schemeClr>
                </a:solidFill>
                <a:latin typeface="Arial Narrow" panose="020B0606020202030204" pitchFamily="34" charset="0"/>
                <a:cs typeface="Arial" panose="020B0604020202020204" pitchFamily="34" charset="0"/>
              </a:rPr>
              <a:t>Harvest Waters </a:t>
            </a:r>
            <a:r>
              <a:rPr lang="en-US" sz="2400" dirty="0" smtClean="0">
                <a:solidFill>
                  <a:schemeClr val="accent6">
                    <a:lumMod val="50000"/>
                  </a:schemeClr>
                </a:solidFill>
                <a:latin typeface="Arial Narrow" panose="020B0606020202030204" pitchFamily="34" charset="0"/>
                <a:cs typeface="Arial" panose="020B0604020202020204" pitchFamily="34" charset="0"/>
              </a:rPr>
              <a:t>[</a:t>
            </a:r>
            <a:r>
              <a:rPr lang="en-US" sz="2700" dirty="0" smtClean="0">
                <a:solidFill>
                  <a:schemeClr val="accent6">
                    <a:lumMod val="50000"/>
                  </a:schemeClr>
                </a:solidFill>
                <a:latin typeface="Arial Narrow" panose="020B0606020202030204" pitchFamily="34" charset="0"/>
                <a:cs typeface="Arial" panose="020B0604020202020204" pitchFamily="34" charset="0"/>
              </a:rPr>
              <a:t>The New Infrastructure]</a:t>
            </a:r>
            <a:endParaRPr lang="en-US" sz="2700" dirty="0">
              <a:solidFill>
                <a:schemeClr val="accent6">
                  <a:lumMod val="50000"/>
                </a:schemeClr>
              </a:solidFill>
              <a:latin typeface="Arial Narrow" panose="020B0606020202030204" pitchFamily="34" charset="0"/>
              <a:cs typeface="Arial" panose="020B0604020202020204" pitchFamily="34" charset="0"/>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6096000"/>
            <a:ext cx="609600" cy="617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304800" y="457200"/>
            <a:ext cx="6324600" cy="914400"/>
          </a:xfrm>
          <a:prstGeom prst="rect">
            <a:avLst/>
          </a:prstGeom>
        </p:spPr>
        <p:txBody>
          <a:bodyPr vert="horz" lIns="91440" tIns="45720" rIns="91440" bIns="45720" rtlCol="0" anchor="t">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7600" dirty="0">
                <a:solidFill>
                  <a:schemeClr val="accent6">
                    <a:lumMod val="50000"/>
                  </a:schemeClr>
                </a:solidFill>
                <a:latin typeface="Arial Narrow" panose="020B0606020202030204" pitchFamily="34" charset="0"/>
                <a:cs typeface="Arial" panose="020B0604020202020204" pitchFamily="34" charset="0"/>
              </a:rPr>
              <a:t>Design_ </a:t>
            </a:r>
            <a:r>
              <a:rPr lang="en-US" sz="17600" dirty="0" smtClean="0">
                <a:solidFill>
                  <a:schemeClr val="accent5">
                    <a:lumMod val="60000"/>
                    <a:lumOff val="40000"/>
                  </a:schemeClr>
                </a:solidFill>
                <a:latin typeface="Arial Narrow" panose="020B0606020202030204" pitchFamily="34" charset="0"/>
                <a:cs typeface="Arial" panose="020B0604020202020204" pitchFamily="34" charset="0"/>
              </a:rPr>
              <a:t>LID features </a:t>
            </a:r>
            <a:r>
              <a:rPr lang="en-US" sz="9600" dirty="0" smtClean="0">
                <a:solidFill>
                  <a:schemeClr val="accent5">
                    <a:lumMod val="60000"/>
                    <a:lumOff val="40000"/>
                  </a:schemeClr>
                </a:solidFill>
                <a:latin typeface="Arial Narrow" panose="020B0606020202030204" pitchFamily="34" charset="0"/>
                <a:cs typeface="Arial" panose="020B0604020202020204" pitchFamily="34" charset="0"/>
              </a:rPr>
              <a:t>(Typical) </a:t>
            </a:r>
            <a:r>
              <a:rPr lang="en-US" sz="4900" dirty="0" smtClean="0">
                <a:solidFill>
                  <a:schemeClr val="accent5">
                    <a:lumMod val="60000"/>
                    <a:lumOff val="40000"/>
                  </a:schemeClr>
                </a:solidFill>
                <a:latin typeface="Arial Narrow" panose="020B0606020202030204" pitchFamily="34" charset="0"/>
                <a:cs typeface="Arial" panose="020B0604020202020204" pitchFamily="34" charset="0"/>
              </a:rPr>
              <a:t/>
            </a:r>
            <a:br>
              <a:rPr lang="en-US" sz="4900" dirty="0" smtClean="0">
                <a:solidFill>
                  <a:schemeClr val="accent5">
                    <a:lumMod val="60000"/>
                    <a:lumOff val="40000"/>
                  </a:schemeClr>
                </a:solidFill>
                <a:latin typeface="Arial Narrow" panose="020B0606020202030204" pitchFamily="34" charset="0"/>
                <a:cs typeface="Arial" panose="020B0604020202020204" pitchFamily="34" charset="0"/>
              </a:rPr>
            </a:br>
            <a: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t/>
            </a:r>
            <a:b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br>
            <a: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t/>
            </a:r>
            <a:b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br>
            <a: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t/>
            </a:r>
            <a:b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br>
            <a:endParaRPr lang="en-US" sz="3600" dirty="0">
              <a:solidFill>
                <a:schemeClr val="accent5">
                  <a:lumMod val="60000"/>
                  <a:lumOff val="40000"/>
                </a:schemeClr>
              </a:solidFill>
              <a:latin typeface="Arial Narrow" panose="020B0606020202030204" pitchFamily="34" charset="0"/>
              <a:cs typeface="Arial" panose="020B0604020202020204" pitchFamily="34" charset="0"/>
            </a:endParaRPr>
          </a:p>
        </p:txBody>
      </p:sp>
      <p:sp>
        <p:nvSpPr>
          <p:cNvPr id="4" name="TextBox 3"/>
          <p:cNvSpPr txBox="1"/>
          <p:nvPr/>
        </p:nvSpPr>
        <p:spPr>
          <a:xfrm>
            <a:off x="6971805" y="4495799"/>
            <a:ext cx="1600200" cy="246221"/>
          </a:xfrm>
          <a:prstGeom prst="rect">
            <a:avLst/>
          </a:prstGeom>
          <a:noFill/>
        </p:spPr>
        <p:txBody>
          <a:bodyPr wrap="square" rtlCol="0">
            <a:spAutoFit/>
          </a:bodyPr>
          <a:lstStyle/>
          <a:p>
            <a:r>
              <a:rPr lang="en-US" sz="1000" dirty="0" smtClean="0">
                <a:latin typeface="Arial" pitchFamily="34" charset="0"/>
                <a:cs typeface="Arial" pitchFamily="34" charset="0"/>
              </a:rPr>
              <a:t>Geothermal closed loop</a:t>
            </a:r>
            <a:endParaRPr lang="en-US" sz="1000" dirty="0">
              <a:latin typeface="Arial" pitchFamily="34" charset="0"/>
              <a:cs typeface="Arial" pitchFamily="34" charset="0"/>
            </a:endParaRPr>
          </a:p>
        </p:txBody>
      </p:sp>
    </p:spTree>
    <p:extLst>
      <p:ext uri="{BB962C8B-B14F-4D97-AF65-F5344CB8AC3E}">
        <p14:creationId xmlns:p14="http://schemas.microsoft.com/office/powerpoint/2010/main" val="14334421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5781" b="7808"/>
          <a:stretch/>
        </p:blipFill>
        <p:spPr>
          <a:xfrm>
            <a:off x="1308009" y="1080652"/>
            <a:ext cx="6527981" cy="4988127"/>
          </a:xfrm>
          <a:prstGeom prst="rect">
            <a:avLst/>
          </a:prstGeom>
        </p:spPr>
      </p:pic>
      <p:sp>
        <p:nvSpPr>
          <p:cNvPr id="2" name="Title 1"/>
          <p:cNvSpPr>
            <a:spLocks noGrp="1"/>
          </p:cNvSpPr>
          <p:nvPr>
            <p:ph type="ctrTitle"/>
          </p:nvPr>
        </p:nvSpPr>
        <p:spPr>
          <a:xfrm>
            <a:off x="990600" y="6019800"/>
            <a:ext cx="6172200" cy="914400"/>
          </a:xfrm>
        </p:spPr>
        <p:txBody>
          <a:bodyPr anchor="t">
            <a:normAutofit fontScale="90000"/>
          </a:bodyPr>
          <a:lstStyle/>
          <a:p>
            <a:pPr algn="l"/>
            <a:r>
              <a:rPr lang="en-US" sz="4900" dirty="0">
                <a:solidFill>
                  <a:schemeClr val="accent6">
                    <a:lumMod val="50000"/>
                  </a:schemeClr>
                </a:solidFill>
                <a:latin typeface="Arial Narrow" panose="020B0606020202030204" pitchFamily="34" charset="0"/>
                <a:cs typeface="Arial" panose="020B0604020202020204" pitchFamily="34" charset="0"/>
              </a:rPr>
              <a:t>Harvest Waters </a:t>
            </a:r>
            <a:r>
              <a:rPr lang="en-US" sz="2400" dirty="0" smtClean="0">
                <a:solidFill>
                  <a:schemeClr val="accent6">
                    <a:lumMod val="50000"/>
                  </a:schemeClr>
                </a:solidFill>
                <a:latin typeface="Arial Narrow" panose="020B0606020202030204" pitchFamily="34" charset="0"/>
                <a:cs typeface="Arial" panose="020B0604020202020204" pitchFamily="34" charset="0"/>
              </a:rPr>
              <a:t>[</a:t>
            </a:r>
            <a:r>
              <a:rPr lang="en-US" sz="2700" dirty="0" smtClean="0">
                <a:solidFill>
                  <a:schemeClr val="accent6">
                    <a:lumMod val="50000"/>
                  </a:schemeClr>
                </a:solidFill>
                <a:latin typeface="Arial Narrow" panose="020B0606020202030204" pitchFamily="34" charset="0"/>
                <a:cs typeface="Arial" panose="020B0604020202020204" pitchFamily="34" charset="0"/>
              </a:rPr>
              <a:t>The New Infrastructure]</a:t>
            </a:r>
            <a:endParaRPr lang="en-US" sz="2700" dirty="0">
              <a:solidFill>
                <a:schemeClr val="accent6">
                  <a:lumMod val="50000"/>
                </a:schemeClr>
              </a:solidFill>
              <a:latin typeface="Arial Narrow" panose="020B0606020202030204" pitchFamily="34" charset="0"/>
              <a:cs typeface="Arial" panose="020B0604020202020204" pitchFamily="34" charset="0"/>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6096000"/>
            <a:ext cx="609600" cy="617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304800" y="457200"/>
            <a:ext cx="6324600" cy="914400"/>
          </a:xfrm>
          <a:prstGeom prst="rect">
            <a:avLst/>
          </a:prstGeom>
        </p:spPr>
        <p:txBody>
          <a:bodyPr vert="horz" lIns="91440" tIns="45720" rIns="91440" bIns="45720" rtlCol="0" anchor="t">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7600" dirty="0" smtClean="0">
                <a:solidFill>
                  <a:schemeClr val="accent6">
                    <a:lumMod val="50000"/>
                  </a:schemeClr>
                </a:solidFill>
                <a:latin typeface="Arial Narrow" panose="020B0606020202030204" pitchFamily="34" charset="0"/>
                <a:cs typeface="Arial" panose="020B0604020202020204" pitchFamily="34" charset="0"/>
              </a:rPr>
              <a:t>Design_ </a:t>
            </a:r>
            <a:r>
              <a:rPr lang="en-US" sz="17600" dirty="0" smtClean="0">
                <a:solidFill>
                  <a:schemeClr val="accent5">
                    <a:lumMod val="60000"/>
                    <a:lumOff val="40000"/>
                  </a:schemeClr>
                </a:solidFill>
                <a:latin typeface="Arial Narrow" panose="020B0606020202030204" pitchFamily="34" charset="0"/>
                <a:cs typeface="Arial" panose="020B0604020202020204" pitchFamily="34" charset="0"/>
              </a:rPr>
              <a:t>LID features </a:t>
            </a:r>
            <a:r>
              <a:rPr lang="en-US" sz="9600" dirty="0" smtClean="0">
                <a:solidFill>
                  <a:schemeClr val="accent5">
                    <a:lumMod val="60000"/>
                    <a:lumOff val="40000"/>
                  </a:schemeClr>
                </a:solidFill>
                <a:latin typeface="Arial Narrow" panose="020B0606020202030204" pitchFamily="34" charset="0"/>
                <a:cs typeface="Arial" panose="020B0604020202020204" pitchFamily="34" charset="0"/>
              </a:rPr>
              <a:t>(Typical) </a:t>
            </a:r>
            <a:r>
              <a:rPr lang="en-US" sz="4900" dirty="0" smtClean="0">
                <a:solidFill>
                  <a:schemeClr val="accent5">
                    <a:lumMod val="60000"/>
                    <a:lumOff val="40000"/>
                  </a:schemeClr>
                </a:solidFill>
                <a:latin typeface="Arial Narrow" panose="020B0606020202030204" pitchFamily="34" charset="0"/>
                <a:cs typeface="Arial" panose="020B0604020202020204" pitchFamily="34" charset="0"/>
              </a:rPr>
              <a:t/>
            </a:r>
            <a:br>
              <a:rPr lang="en-US" sz="4900" dirty="0" smtClean="0">
                <a:solidFill>
                  <a:schemeClr val="accent5">
                    <a:lumMod val="60000"/>
                    <a:lumOff val="40000"/>
                  </a:schemeClr>
                </a:solidFill>
                <a:latin typeface="Arial Narrow" panose="020B0606020202030204" pitchFamily="34" charset="0"/>
                <a:cs typeface="Arial" panose="020B0604020202020204" pitchFamily="34" charset="0"/>
              </a:rPr>
            </a:br>
            <a: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t/>
            </a:r>
            <a:b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br>
            <a: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t/>
            </a:r>
            <a:b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br>
            <a: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t/>
            </a:r>
            <a:b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br>
            <a:endParaRPr lang="en-US" sz="3600" dirty="0">
              <a:solidFill>
                <a:schemeClr val="accent5">
                  <a:lumMod val="60000"/>
                  <a:lumOff val="40000"/>
                </a:schemeClr>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14334421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6019800"/>
            <a:ext cx="6172200" cy="914400"/>
          </a:xfrm>
        </p:spPr>
        <p:txBody>
          <a:bodyPr anchor="t">
            <a:normAutofit fontScale="90000"/>
          </a:bodyPr>
          <a:lstStyle/>
          <a:p>
            <a:pPr algn="l"/>
            <a:r>
              <a:rPr lang="en-US" sz="4900" dirty="0">
                <a:solidFill>
                  <a:schemeClr val="accent6">
                    <a:lumMod val="50000"/>
                  </a:schemeClr>
                </a:solidFill>
                <a:latin typeface="Arial Narrow" panose="020B0606020202030204" pitchFamily="34" charset="0"/>
                <a:cs typeface="Arial" panose="020B0604020202020204" pitchFamily="34" charset="0"/>
              </a:rPr>
              <a:t>Harvest Waters </a:t>
            </a:r>
            <a:r>
              <a:rPr lang="en-US" sz="2400" dirty="0" smtClean="0">
                <a:solidFill>
                  <a:schemeClr val="accent6">
                    <a:lumMod val="50000"/>
                  </a:schemeClr>
                </a:solidFill>
                <a:latin typeface="Arial Narrow" panose="020B0606020202030204" pitchFamily="34" charset="0"/>
                <a:cs typeface="Arial" panose="020B0604020202020204" pitchFamily="34" charset="0"/>
              </a:rPr>
              <a:t>[</a:t>
            </a:r>
            <a:r>
              <a:rPr lang="en-US" sz="2700" dirty="0" smtClean="0">
                <a:solidFill>
                  <a:schemeClr val="accent6">
                    <a:lumMod val="50000"/>
                  </a:schemeClr>
                </a:solidFill>
                <a:latin typeface="Arial Narrow" panose="020B0606020202030204" pitchFamily="34" charset="0"/>
                <a:cs typeface="Arial" panose="020B0604020202020204" pitchFamily="34" charset="0"/>
              </a:rPr>
              <a:t>The New Infrastructure]</a:t>
            </a:r>
            <a:endParaRPr lang="en-US" sz="2700" dirty="0">
              <a:solidFill>
                <a:schemeClr val="accent6">
                  <a:lumMod val="50000"/>
                </a:schemeClr>
              </a:solidFill>
              <a:latin typeface="Arial Narrow" panose="020B0606020202030204" pitchFamily="34" charset="0"/>
              <a:cs typeface="Arial" panose="020B0604020202020204" pitchFamily="34" charset="0"/>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96000"/>
            <a:ext cx="609600" cy="617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304800" y="457200"/>
            <a:ext cx="7239000" cy="914400"/>
          </a:xfrm>
          <a:prstGeom prst="rect">
            <a:avLst/>
          </a:prstGeom>
        </p:spPr>
        <p:txBody>
          <a:bodyPr vert="horz" lIns="91440" tIns="45720" rIns="91440" bIns="45720" rtlCol="0" anchor="t">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7600" dirty="0" smtClean="0">
                <a:solidFill>
                  <a:schemeClr val="accent6">
                    <a:lumMod val="50000"/>
                  </a:schemeClr>
                </a:solidFill>
                <a:latin typeface="Arial Narrow" panose="020B0606020202030204" pitchFamily="34" charset="0"/>
                <a:cs typeface="Arial" panose="020B0604020202020204" pitchFamily="34" charset="0"/>
              </a:rPr>
              <a:t>Design_ </a:t>
            </a:r>
            <a:r>
              <a:rPr lang="en-US" sz="17600" dirty="0" smtClean="0">
                <a:solidFill>
                  <a:schemeClr val="accent5">
                    <a:lumMod val="60000"/>
                    <a:lumOff val="40000"/>
                  </a:schemeClr>
                </a:solidFill>
                <a:latin typeface="Arial Narrow" panose="020B0606020202030204" pitchFamily="34" charset="0"/>
                <a:cs typeface="Arial" panose="020B0604020202020204" pitchFamily="34" charset="0"/>
              </a:rPr>
              <a:t>LID features </a:t>
            </a:r>
            <a:r>
              <a:rPr lang="en-US" sz="9600" dirty="0" smtClean="0">
                <a:solidFill>
                  <a:schemeClr val="accent5">
                    <a:lumMod val="60000"/>
                    <a:lumOff val="40000"/>
                  </a:schemeClr>
                </a:solidFill>
                <a:latin typeface="Arial Narrow" panose="020B0606020202030204" pitchFamily="34" charset="0"/>
                <a:cs typeface="Arial" panose="020B0604020202020204" pitchFamily="34" charset="0"/>
              </a:rPr>
              <a:t>(Pervious Concrete) </a:t>
            </a:r>
            <a:r>
              <a:rPr lang="en-US" sz="4900" dirty="0" smtClean="0">
                <a:solidFill>
                  <a:schemeClr val="accent5">
                    <a:lumMod val="60000"/>
                    <a:lumOff val="40000"/>
                  </a:schemeClr>
                </a:solidFill>
                <a:latin typeface="Arial Narrow" panose="020B0606020202030204" pitchFamily="34" charset="0"/>
                <a:cs typeface="Arial" panose="020B0604020202020204" pitchFamily="34" charset="0"/>
              </a:rPr>
              <a:t/>
            </a:r>
            <a:br>
              <a:rPr lang="en-US" sz="4900" dirty="0" smtClean="0">
                <a:solidFill>
                  <a:schemeClr val="accent5">
                    <a:lumMod val="60000"/>
                    <a:lumOff val="40000"/>
                  </a:schemeClr>
                </a:solidFill>
                <a:latin typeface="Arial Narrow" panose="020B0606020202030204" pitchFamily="34" charset="0"/>
                <a:cs typeface="Arial" panose="020B0604020202020204" pitchFamily="34" charset="0"/>
              </a:rPr>
            </a:br>
            <a: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t/>
            </a:r>
            <a:b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br>
            <a: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t/>
            </a:r>
            <a:b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br>
            <a: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t/>
            </a:r>
            <a:b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br>
            <a:endParaRPr lang="en-US" sz="3600" dirty="0">
              <a:solidFill>
                <a:schemeClr val="accent5">
                  <a:lumMod val="60000"/>
                  <a:lumOff val="40000"/>
                </a:schemeClr>
              </a:solidFill>
              <a:latin typeface="Arial Narrow" panose="020B0606020202030204" pitchFamily="34" charset="0"/>
              <a:cs typeface="Arial" panose="020B0604020202020204" pitchFamily="34"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219200"/>
            <a:ext cx="6019800" cy="451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03293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1478" y="3633647"/>
            <a:ext cx="577621" cy="2333139"/>
          </a:xfrm>
          <a:prstGeom prst="rect">
            <a:avLst/>
          </a:prstGeom>
        </p:spPr>
      </p:pic>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a:off x="7162727" y="3520388"/>
            <a:ext cx="815464" cy="2446397"/>
          </a:xfrm>
          <a:prstGeom prst="rect">
            <a:avLst/>
          </a:prstGeom>
          <a:scene3d>
            <a:camera prst="orthographicFront">
              <a:rot lat="0" lon="10800000" rev="0"/>
            </a:camera>
            <a:lightRig rig="threePt" dir="t"/>
          </a:scene3d>
        </p:spPr>
      </p:pic>
      <p:sp>
        <p:nvSpPr>
          <p:cNvPr id="2" name="Title 1"/>
          <p:cNvSpPr>
            <a:spLocks noGrp="1"/>
          </p:cNvSpPr>
          <p:nvPr>
            <p:ph type="ctrTitle"/>
          </p:nvPr>
        </p:nvSpPr>
        <p:spPr>
          <a:xfrm>
            <a:off x="304800" y="457200"/>
            <a:ext cx="7315200" cy="914400"/>
          </a:xfrm>
        </p:spPr>
        <p:txBody>
          <a:bodyPr anchor="t">
            <a:normAutofit fontScale="90000"/>
          </a:bodyPr>
          <a:lstStyle/>
          <a:p>
            <a:pPr algn="l"/>
            <a:r>
              <a:rPr lang="en-US" sz="4900" dirty="0" smtClean="0">
                <a:solidFill>
                  <a:schemeClr val="accent6">
                    <a:lumMod val="50000"/>
                  </a:schemeClr>
                </a:solidFill>
                <a:latin typeface="Arial Narrow" panose="020B0606020202030204" pitchFamily="34" charset="0"/>
                <a:cs typeface="Arial" panose="020B0604020202020204" pitchFamily="34" charset="0"/>
              </a:rPr>
              <a:t>The Average Family</a:t>
            </a:r>
            <a:r>
              <a:rPr lang="en-US" sz="4900" dirty="0">
                <a:solidFill>
                  <a:schemeClr val="bg1">
                    <a:lumMod val="50000"/>
                  </a:schemeClr>
                </a:solidFill>
                <a:latin typeface="Arial Narrow" panose="020B0606020202030204" pitchFamily="34" charset="0"/>
                <a:cs typeface="Arial" panose="020B0604020202020204" pitchFamily="34" charset="0"/>
              </a:rPr>
              <a:t/>
            </a:r>
            <a:br>
              <a:rPr lang="en-US" sz="4900" dirty="0">
                <a:solidFill>
                  <a:schemeClr val="bg1">
                    <a:lumMod val="50000"/>
                  </a:schemeClr>
                </a:solidFill>
                <a:latin typeface="Arial Narrow" panose="020B0606020202030204" pitchFamily="34" charset="0"/>
                <a:cs typeface="Arial" panose="020B0604020202020204" pitchFamily="34" charset="0"/>
              </a:rPr>
            </a:br>
            <a:r>
              <a:rPr lang="en-US" sz="4900" dirty="0" smtClean="0">
                <a:solidFill>
                  <a:schemeClr val="bg1">
                    <a:lumMod val="50000"/>
                  </a:schemeClr>
                </a:solidFill>
                <a:latin typeface="Arial Narrow" panose="020B0606020202030204" pitchFamily="34" charset="0"/>
                <a:cs typeface="Arial" panose="020B0604020202020204" pitchFamily="34" charset="0"/>
              </a:rPr>
              <a:t/>
            </a:r>
            <a:br>
              <a:rPr lang="en-US" sz="4900" dirty="0" smtClean="0">
                <a:solidFill>
                  <a:schemeClr val="bg1">
                    <a:lumMod val="50000"/>
                  </a:schemeClr>
                </a:solidFill>
                <a:latin typeface="Arial Narrow" panose="020B0606020202030204" pitchFamily="34" charset="0"/>
                <a:cs typeface="Arial" panose="020B0604020202020204" pitchFamily="34" charset="0"/>
              </a:rPr>
            </a:br>
            <a:r>
              <a:rPr lang="en-US" sz="3600" dirty="0" smtClean="0">
                <a:solidFill>
                  <a:schemeClr val="bg1">
                    <a:lumMod val="50000"/>
                  </a:schemeClr>
                </a:solidFill>
                <a:latin typeface="Arial Narrow" panose="020B0606020202030204" pitchFamily="34" charset="0"/>
                <a:cs typeface="Arial" panose="020B0604020202020204" pitchFamily="34" charset="0"/>
              </a:rPr>
              <a:t/>
            </a:r>
            <a:br>
              <a:rPr lang="en-US" sz="3600" dirty="0" smtClean="0">
                <a:solidFill>
                  <a:schemeClr val="bg1">
                    <a:lumMod val="50000"/>
                  </a:schemeClr>
                </a:solidFill>
                <a:latin typeface="Arial Narrow" panose="020B0606020202030204" pitchFamily="34" charset="0"/>
                <a:cs typeface="Arial" panose="020B0604020202020204" pitchFamily="34" charset="0"/>
              </a:rPr>
            </a:br>
            <a:r>
              <a:rPr lang="en-US" sz="3600" dirty="0">
                <a:solidFill>
                  <a:schemeClr val="bg1">
                    <a:lumMod val="50000"/>
                  </a:schemeClr>
                </a:solidFill>
                <a:latin typeface="Arial Narrow" panose="020B0606020202030204" pitchFamily="34" charset="0"/>
                <a:cs typeface="Arial" panose="020B0604020202020204" pitchFamily="34" charset="0"/>
              </a:rPr>
              <a:t/>
            </a:r>
            <a:br>
              <a:rPr lang="en-US" sz="3600" dirty="0">
                <a:solidFill>
                  <a:schemeClr val="bg1">
                    <a:lumMod val="50000"/>
                  </a:schemeClr>
                </a:solidFill>
                <a:latin typeface="Arial Narrow" panose="020B0606020202030204" pitchFamily="34" charset="0"/>
                <a:cs typeface="Arial" panose="020B0604020202020204" pitchFamily="34" charset="0"/>
              </a:rPr>
            </a:br>
            <a:r>
              <a:rPr lang="en-US" sz="3600" dirty="0" smtClean="0">
                <a:solidFill>
                  <a:schemeClr val="bg1">
                    <a:lumMod val="50000"/>
                  </a:schemeClr>
                </a:solidFill>
                <a:latin typeface="Arial Narrow" panose="020B0606020202030204" pitchFamily="34" charset="0"/>
                <a:cs typeface="Arial" panose="020B0604020202020204" pitchFamily="34" charset="0"/>
              </a:rPr>
              <a:t/>
            </a:r>
            <a:br>
              <a:rPr lang="en-US" sz="3600" dirty="0" smtClean="0">
                <a:solidFill>
                  <a:schemeClr val="bg1">
                    <a:lumMod val="50000"/>
                  </a:schemeClr>
                </a:solidFill>
                <a:latin typeface="Arial Narrow" panose="020B0606020202030204" pitchFamily="34" charset="0"/>
                <a:cs typeface="Arial" panose="020B0604020202020204" pitchFamily="34" charset="0"/>
              </a:rPr>
            </a:br>
            <a:r>
              <a:rPr lang="en-US" sz="3600" dirty="0">
                <a:solidFill>
                  <a:schemeClr val="bg1">
                    <a:lumMod val="50000"/>
                  </a:schemeClr>
                </a:solidFill>
                <a:latin typeface="Arial Narrow" panose="020B0606020202030204" pitchFamily="34" charset="0"/>
                <a:cs typeface="Arial" panose="020B0604020202020204" pitchFamily="34" charset="0"/>
              </a:rPr>
              <a:t/>
            </a:r>
            <a:br>
              <a:rPr lang="en-US" sz="3600" dirty="0">
                <a:solidFill>
                  <a:schemeClr val="bg1">
                    <a:lumMod val="50000"/>
                  </a:schemeClr>
                </a:solidFill>
                <a:latin typeface="Arial Narrow" panose="020B0606020202030204" pitchFamily="34" charset="0"/>
                <a:cs typeface="Arial" panose="020B0604020202020204" pitchFamily="34" charset="0"/>
              </a:rPr>
            </a:br>
            <a:endParaRPr lang="en-US" sz="3600" dirty="0">
              <a:solidFill>
                <a:schemeClr val="bg1">
                  <a:lumMod val="50000"/>
                </a:schemeClr>
              </a:solidFill>
              <a:latin typeface="Arial Narrow" panose="020B0606020202030204" pitchFamily="34" charset="0"/>
              <a:cs typeface="Arial" panose="020B0604020202020204" pitchFamily="34"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73889" y="4190999"/>
            <a:ext cx="750711" cy="1993361"/>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0782" y="5041322"/>
            <a:ext cx="520991" cy="1121267"/>
          </a:xfrm>
          <a:prstGeom prst="rect">
            <a:avLst/>
          </a:prstGeom>
        </p:spPr>
      </p:pic>
      <p:sp>
        <p:nvSpPr>
          <p:cNvPr id="7" name="Rectangle 6"/>
          <p:cNvSpPr/>
          <p:nvPr/>
        </p:nvSpPr>
        <p:spPr>
          <a:xfrm>
            <a:off x="304800" y="1671935"/>
            <a:ext cx="5181600" cy="461665"/>
          </a:xfrm>
          <a:prstGeom prst="rect">
            <a:avLst/>
          </a:prstGeom>
        </p:spPr>
        <p:txBody>
          <a:bodyPr wrap="square">
            <a:spAutoFit/>
          </a:bodyPr>
          <a:lstStyle/>
          <a:p>
            <a:pPr marL="571500" indent="-571500">
              <a:buFont typeface="Arial" panose="020B0604020202020204" pitchFamily="34" charset="0"/>
              <a:buChar char="•"/>
            </a:pPr>
            <a:r>
              <a:rPr lang="en-US" sz="2400" dirty="0" smtClean="0">
                <a:solidFill>
                  <a:schemeClr val="bg1">
                    <a:lumMod val="50000"/>
                  </a:schemeClr>
                </a:solidFill>
                <a:latin typeface="Arial Narrow" panose="020B0606020202030204" pitchFamily="34" charset="0"/>
                <a:cs typeface="Arial" panose="020B0604020202020204" pitchFamily="34" charset="0"/>
              </a:rPr>
              <a:t>can use </a:t>
            </a:r>
            <a:r>
              <a:rPr lang="en-US" sz="2400" dirty="0">
                <a:solidFill>
                  <a:schemeClr val="bg1">
                    <a:lumMod val="50000"/>
                  </a:schemeClr>
                </a:solidFill>
                <a:latin typeface="Arial Narrow" panose="020B0606020202030204" pitchFamily="34" charset="0"/>
                <a:cs typeface="Arial" panose="020B0604020202020204" pitchFamily="34" charset="0"/>
              </a:rPr>
              <a:t>400 gallons of water per </a:t>
            </a:r>
            <a:r>
              <a:rPr lang="en-US" sz="2400" dirty="0" smtClean="0">
                <a:solidFill>
                  <a:schemeClr val="bg1">
                    <a:lumMod val="50000"/>
                  </a:schemeClr>
                </a:solidFill>
                <a:latin typeface="Arial Narrow" panose="020B0606020202030204" pitchFamily="34" charset="0"/>
                <a:cs typeface="Arial" panose="020B0604020202020204" pitchFamily="34" charset="0"/>
              </a:rPr>
              <a:t>day</a:t>
            </a:r>
          </a:p>
        </p:txBody>
      </p:sp>
      <p:sp>
        <p:nvSpPr>
          <p:cNvPr id="8" name="Rectangle 7"/>
          <p:cNvSpPr/>
          <p:nvPr/>
        </p:nvSpPr>
        <p:spPr>
          <a:xfrm>
            <a:off x="304800" y="2722879"/>
            <a:ext cx="4572000" cy="830997"/>
          </a:xfrm>
          <a:prstGeom prst="rect">
            <a:avLst/>
          </a:prstGeom>
        </p:spPr>
        <p:txBody>
          <a:bodyPr>
            <a:spAutoFit/>
          </a:bodyPr>
          <a:lstStyle/>
          <a:p>
            <a:pPr marL="571500" lvl="0" indent="-571500">
              <a:buFont typeface="Arial" panose="020B0604020202020204" pitchFamily="34" charset="0"/>
              <a:buChar char="•"/>
            </a:pPr>
            <a:r>
              <a:rPr lang="en-US" sz="2400" dirty="0">
                <a:solidFill>
                  <a:schemeClr val="bg1">
                    <a:lumMod val="50000"/>
                  </a:schemeClr>
                </a:solidFill>
                <a:latin typeface="Arial Narrow" panose="020B0606020202030204" pitchFamily="34" charset="0"/>
                <a:cs typeface="Arial" panose="020B0604020202020204" pitchFamily="34" charset="0"/>
              </a:rPr>
              <a:t>over 30% is used for landscape irrigation</a:t>
            </a:r>
          </a:p>
        </p:txBody>
      </p:sp>
      <p:sp>
        <p:nvSpPr>
          <p:cNvPr id="9" name="Rectangle 8"/>
          <p:cNvSpPr/>
          <p:nvPr/>
        </p:nvSpPr>
        <p:spPr>
          <a:xfrm>
            <a:off x="304800" y="3828871"/>
            <a:ext cx="4572000" cy="1569660"/>
          </a:xfrm>
          <a:prstGeom prst="rect">
            <a:avLst/>
          </a:prstGeom>
        </p:spPr>
        <p:txBody>
          <a:bodyPr>
            <a:spAutoFit/>
          </a:bodyPr>
          <a:lstStyle/>
          <a:p>
            <a:pPr marL="571500" lvl="0" indent="-571500">
              <a:buFont typeface="Arial" panose="020B0604020202020204" pitchFamily="34" charset="0"/>
              <a:buChar char="•"/>
            </a:pPr>
            <a:r>
              <a:rPr lang="en-US" sz="2400" dirty="0" smtClean="0">
                <a:solidFill>
                  <a:schemeClr val="bg1">
                    <a:lumMod val="50000"/>
                  </a:schemeClr>
                </a:solidFill>
                <a:latin typeface="Arial Narrow" panose="020B0606020202030204" pitchFamily="34" charset="0"/>
                <a:cs typeface="Arial" panose="020B0604020202020204" pitchFamily="34" charset="0"/>
              </a:rPr>
              <a:t>assuming 18 families would equate to 7200 gallons of water per day with over 2100 gallons used for irrigation alone</a:t>
            </a:r>
            <a:endParaRPr lang="en-US" sz="2400" dirty="0">
              <a:solidFill>
                <a:schemeClr val="bg1">
                  <a:lumMod val="50000"/>
                </a:schemeClr>
              </a:solidFill>
              <a:latin typeface="Arial Narrow" panose="020B0606020202030204" pitchFamily="34" charset="0"/>
              <a:cs typeface="Arial" panose="020B0604020202020204" pitchFamily="34" charset="0"/>
            </a:endParaRPr>
          </a:p>
        </p:txBody>
      </p:sp>
      <p:sp>
        <p:nvSpPr>
          <p:cNvPr id="10" name="Title 1"/>
          <p:cNvSpPr txBox="1">
            <a:spLocks/>
          </p:cNvSpPr>
          <p:nvPr/>
        </p:nvSpPr>
        <p:spPr>
          <a:xfrm>
            <a:off x="990600" y="6019800"/>
            <a:ext cx="4800600" cy="914400"/>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accent6">
                    <a:lumMod val="50000"/>
                  </a:schemeClr>
                </a:solidFill>
                <a:latin typeface="Arial Narrow" panose="020B0606020202030204" pitchFamily="34" charset="0"/>
                <a:cs typeface="Arial" panose="020B0604020202020204" pitchFamily="34" charset="0"/>
              </a:rPr>
              <a:t>Harvest Waters</a:t>
            </a:r>
            <a:endParaRPr lang="en-US" dirty="0">
              <a:solidFill>
                <a:schemeClr val="accent6">
                  <a:lumMod val="50000"/>
                </a:schemeClr>
              </a:solidFill>
              <a:latin typeface="Arial Narrow" panose="020B0606020202030204" pitchFamily="34" charset="0"/>
              <a:cs typeface="Arial" panose="020B0604020202020204" pitchFamily="34" charset="0"/>
            </a:endParaRPr>
          </a:p>
        </p:txBody>
      </p:sp>
      <p:pic>
        <p:nvPicPr>
          <p:cNvPr id="11"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1000" y="6096000"/>
            <a:ext cx="609600" cy="617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5029200" y="1821656"/>
            <a:ext cx="1371600" cy="276999"/>
          </a:xfrm>
          <a:prstGeom prst="rect">
            <a:avLst/>
          </a:prstGeom>
        </p:spPr>
        <p:txBody>
          <a:bodyPr wrap="square">
            <a:spAutoFit/>
          </a:bodyPr>
          <a:lstStyle/>
          <a:p>
            <a:pPr marL="571500" indent="-571500"/>
            <a:r>
              <a:rPr lang="en-US" sz="1200" dirty="0" smtClean="0">
                <a:solidFill>
                  <a:schemeClr val="bg1">
                    <a:lumMod val="50000"/>
                  </a:schemeClr>
                </a:solidFill>
                <a:latin typeface="Arial Narrow" panose="020B0606020202030204" pitchFamily="34" charset="0"/>
                <a:cs typeface="Arial" panose="020B0604020202020204" pitchFamily="34" charset="0"/>
              </a:rPr>
              <a:t>(EPA, </a:t>
            </a:r>
            <a:r>
              <a:rPr lang="en-US" sz="1200" dirty="0" err="1" smtClean="0">
                <a:solidFill>
                  <a:schemeClr val="bg1">
                    <a:lumMod val="50000"/>
                  </a:schemeClr>
                </a:solidFill>
                <a:latin typeface="Arial Narrow" panose="020B0606020202030204" pitchFamily="34" charset="0"/>
                <a:cs typeface="Arial" panose="020B0604020202020204" pitchFamily="34" charset="0"/>
              </a:rPr>
              <a:t>WaterSense</a:t>
            </a:r>
            <a:r>
              <a:rPr lang="en-US" sz="1200" dirty="0" smtClean="0">
                <a:solidFill>
                  <a:schemeClr val="bg1">
                    <a:lumMod val="50000"/>
                  </a:schemeClr>
                </a:solidFill>
                <a:latin typeface="Arial Narrow" panose="020B0606020202030204" pitchFamily="34" charset="0"/>
                <a:cs typeface="Arial" panose="020B0604020202020204" pitchFamily="34" charset="0"/>
              </a:rPr>
              <a:t>)</a:t>
            </a:r>
          </a:p>
        </p:txBody>
      </p:sp>
      <p:sp>
        <p:nvSpPr>
          <p:cNvPr id="13" name="Rectangle 12"/>
          <p:cNvSpPr/>
          <p:nvPr/>
        </p:nvSpPr>
        <p:spPr>
          <a:xfrm>
            <a:off x="1958340" y="3228201"/>
            <a:ext cx="1371600" cy="276999"/>
          </a:xfrm>
          <a:prstGeom prst="rect">
            <a:avLst/>
          </a:prstGeom>
        </p:spPr>
        <p:txBody>
          <a:bodyPr wrap="square">
            <a:spAutoFit/>
          </a:bodyPr>
          <a:lstStyle/>
          <a:p>
            <a:pPr marL="571500" indent="-571500"/>
            <a:r>
              <a:rPr lang="en-US" sz="1200" dirty="0" smtClean="0">
                <a:solidFill>
                  <a:schemeClr val="bg1">
                    <a:lumMod val="50000"/>
                  </a:schemeClr>
                </a:solidFill>
                <a:latin typeface="Arial Narrow" panose="020B0606020202030204" pitchFamily="34" charset="0"/>
                <a:cs typeface="Arial" panose="020B0604020202020204" pitchFamily="34" charset="0"/>
              </a:rPr>
              <a:t>(EPA, </a:t>
            </a:r>
            <a:r>
              <a:rPr lang="en-US" sz="1200" dirty="0" err="1" smtClean="0">
                <a:solidFill>
                  <a:schemeClr val="bg1">
                    <a:lumMod val="50000"/>
                  </a:schemeClr>
                </a:solidFill>
                <a:latin typeface="Arial Narrow" panose="020B0606020202030204" pitchFamily="34" charset="0"/>
                <a:cs typeface="Arial" panose="020B0604020202020204" pitchFamily="34" charset="0"/>
              </a:rPr>
              <a:t>WaterSense</a:t>
            </a:r>
            <a:r>
              <a:rPr lang="en-US" sz="1200" dirty="0" smtClean="0">
                <a:solidFill>
                  <a:schemeClr val="bg1">
                    <a:lumMod val="50000"/>
                  </a:schemeClr>
                </a:solidFill>
                <a:latin typeface="Arial Narrow" panose="020B0606020202030204" pitchFamily="34" charset="0"/>
                <a:cs typeface="Arial" panose="020B0604020202020204" pitchFamily="34" charset="0"/>
              </a:rPr>
              <a:t>)</a:t>
            </a:r>
          </a:p>
        </p:txBody>
      </p:sp>
    </p:spTree>
    <p:extLst>
      <p:ext uri="{BB962C8B-B14F-4D97-AF65-F5344CB8AC3E}">
        <p14:creationId xmlns:p14="http://schemas.microsoft.com/office/powerpoint/2010/main" val="30979140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052761"/>
            <a:ext cx="8458200" cy="5065710"/>
          </a:xfrm>
          <a:prstGeom prst="rect">
            <a:avLst/>
          </a:prstGeom>
        </p:spPr>
      </p:pic>
      <p:sp>
        <p:nvSpPr>
          <p:cNvPr id="2" name="Title 1"/>
          <p:cNvSpPr>
            <a:spLocks noGrp="1"/>
          </p:cNvSpPr>
          <p:nvPr>
            <p:ph type="ctrTitle"/>
          </p:nvPr>
        </p:nvSpPr>
        <p:spPr>
          <a:xfrm>
            <a:off x="990600" y="6019800"/>
            <a:ext cx="6172200" cy="914400"/>
          </a:xfrm>
        </p:spPr>
        <p:txBody>
          <a:bodyPr anchor="t">
            <a:normAutofit fontScale="90000"/>
          </a:bodyPr>
          <a:lstStyle/>
          <a:p>
            <a:pPr algn="l"/>
            <a:r>
              <a:rPr lang="en-US" sz="4900" dirty="0">
                <a:solidFill>
                  <a:schemeClr val="accent6">
                    <a:lumMod val="50000"/>
                  </a:schemeClr>
                </a:solidFill>
                <a:latin typeface="Arial Narrow" panose="020B0606020202030204" pitchFamily="34" charset="0"/>
                <a:cs typeface="Arial" panose="020B0604020202020204" pitchFamily="34" charset="0"/>
              </a:rPr>
              <a:t>Harvest Waters </a:t>
            </a:r>
            <a:r>
              <a:rPr lang="en-US" sz="2400" dirty="0" smtClean="0">
                <a:solidFill>
                  <a:schemeClr val="accent6">
                    <a:lumMod val="50000"/>
                  </a:schemeClr>
                </a:solidFill>
                <a:latin typeface="Arial Narrow" panose="020B0606020202030204" pitchFamily="34" charset="0"/>
                <a:cs typeface="Arial" panose="020B0604020202020204" pitchFamily="34" charset="0"/>
              </a:rPr>
              <a:t>[</a:t>
            </a:r>
            <a:r>
              <a:rPr lang="en-US" sz="2700" dirty="0" smtClean="0">
                <a:solidFill>
                  <a:schemeClr val="accent6">
                    <a:lumMod val="50000"/>
                  </a:schemeClr>
                </a:solidFill>
                <a:latin typeface="Arial Narrow" panose="020B0606020202030204" pitchFamily="34" charset="0"/>
                <a:cs typeface="Arial" panose="020B0604020202020204" pitchFamily="34" charset="0"/>
              </a:rPr>
              <a:t>The New Infrastructure]</a:t>
            </a:r>
            <a:endParaRPr lang="en-US" sz="2700" dirty="0">
              <a:solidFill>
                <a:schemeClr val="accent6">
                  <a:lumMod val="50000"/>
                </a:schemeClr>
              </a:solidFill>
              <a:latin typeface="Arial Narrow" panose="020B0606020202030204" pitchFamily="34" charset="0"/>
              <a:cs typeface="Arial" panose="020B0604020202020204" pitchFamily="34" charset="0"/>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6096000"/>
            <a:ext cx="609600" cy="617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553200" y="1003280"/>
            <a:ext cx="2590800" cy="3416320"/>
          </a:xfrm>
          <a:prstGeom prst="rect">
            <a:avLst/>
          </a:prstGeom>
        </p:spPr>
        <p:txBody>
          <a:bodyPr wrap="square">
            <a:spAutoFit/>
          </a:bodyPr>
          <a:lstStyle/>
          <a:p>
            <a:pPr marL="285750" indent="-285750">
              <a:buFont typeface="Arial" panose="020B0604020202020204" pitchFamily="34" charset="0"/>
              <a:buChar char="•"/>
            </a:pPr>
            <a:r>
              <a:rPr lang="en-US" dirty="0" smtClean="0">
                <a:solidFill>
                  <a:schemeClr val="bg1">
                    <a:lumMod val="50000"/>
                  </a:schemeClr>
                </a:solidFill>
                <a:latin typeface="Arial Narrow" panose="020B0606020202030204" pitchFamily="34" charset="0"/>
              </a:rPr>
              <a:t>Sufficient storage capacity to harvest a </a:t>
            </a:r>
            <a:r>
              <a:rPr lang="en-US" dirty="0">
                <a:solidFill>
                  <a:schemeClr val="bg1">
                    <a:lumMod val="50000"/>
                  </a:schemeClr>
                </a:solidFill>
                <a:latin typeface="Arial Narrow" panose="020B0606020202030204" pitchFamily="34" charset="0"/>
              </a:rPr>
              <a:t>1 </a:t>
            </a:r>
            <a:r>
              <a:rPr lang="en-US" dirty="0" smtClean="0">
                <a:solidFill>
                  <a:schemeClr val="bg1">
                    <a:lumMod val="50000"/>
                  </a:schemeClr>
                </a:solidFill>
                <a:latin typeface="Arial Narrow" panose="020B0606020202030204" pitchFamily="34" charset="0"/>
              </a:rPr>
              <a:t>inch rainfall </a:t>
            </a:r>
            <a:endParaRPr lang="en-US" dirty="0">
              <a:solidFill>
                <a:schemeClr val="bg1">
                  <a:lumMod val="50000"/>
                </a:schemeClr>
              </a:solidFill>
              <a:latin typeface="Arial Narrow" panose="020B0606020202030204" pitchFamily="34" charset="0"/>
            </a:endParaRPr>
          </a:p>
          <a:p>
            <a:pPr marL="285750" indent="-285750">
              <a:buFont typeface="Arial" panose="020B0604020202020204" pitchFamily="34" charset="0"/>
              <a:buChar char="•"/>
            </a:pPr>
            <a:endParaRPr lang="en-US" dirty="0">
              <a:solidFill>
                <a:schemeClr val="bg1">
                  <a:lumMod val="50000"/>
                </a:schemeClr>
              </a:solidFill>
              <a:latin typeface="Arial Narrow" panose="020B0606020202030204" pitchFamily="34" charset="0"/>
            </a:endParaRPr>
          </a:p>
          <a:p>
            <a:pPr marL="285750" indent="-285750">
              <a:buFont typeface="Arial" panose="020B0604020202020204" pitchFamily="34" charset="0"/>
              <a:buChar char="•"/>
            </a:pPr>
            <a:r>
              <a:rPr lang="en-US" dirty="0" err="1">
                <a:solidFill>
                  <a:schemeClr val="bg1">
                    <a:lumMod val="50000"/>
                  </a:schemeClr>
                </a:solidFill>
                <a:latin typeface="Arial Narrow" panose="020B0606020202030204" pitchFamily="34" charset="0"/>
              </a:rPr>
              <a:t>Stormwater</a:t>
            </a:r>
            <a:r>
              <a:rPr lang="en-US" dirty="0">
                <a:solidFill>
                  <a:schemeClr val="bg1">
                    <a:lumMod val="50000"/>
                  </a:schemeClr>
                </a:solidFill>
                <a:latin typeface="Arial Narrow" panose="020B0606020202030204" pitchFamily="34" charset="0"/>
              </a:rPr>
              <a:t> storage in a single residential </a:t>
            </a:r>
            <a:r>
              <a:rPr lang="en-US" dirty="0" smtClean="0">
                <a:solidFill>
                  <a:schemeClr val="bg1">
                    <a:lumMod val="50000"/>
                  </a:schemeClr>
                </a:solidFill>
                <a:latin typeface="Arial Narrow" panose="020B0606020202030204" pitchFamily="34" charset="0"/>
              </a:rPr>
              <a:t>lot: </a:t>
            </a:r>
            <a:r>
              <a:rPr lang="en-US" b="1" dirty="0" smtClean="0">
                <a:solidFill>
                  <a:schemeClr val="accent5">
                    <a:lumMod val="60000"/>
                    <a:lumOff val="40000"/>
                  </a:schemeClr>
                </a:solidFill>
                <a:latin typeface="Arial Narrow" panose="020B0606020202030204" pitchFamily="34" charset="0"/>
              </a:rPr>
              <a:t>8400 gal</a:t>
            </a:r>
          </a:p>
          <a:p>
            <a:pPr marL="285750" indent="-285750">
              <a:buFont typeface="Arial" panose="020B0604020202020204" pitchFamily="34" charset="0"/>
              <a:buChar char="•"/>
            </a:pPr>
            <a:endParaRPr lang="en-US" b="1" dirty="0" smtClean="0">
              <a:solidFill>
                <a:schemeClr val="accent5">
                  <a:lumMod val="60000"/>
                  <a:lumOff val="40000"/>
                </a:schemeClr>
              </a:solidFill>
              <a:latin typeface="Arial Narrow" panose="020B0606020202030204" pitchFamily="34" charset="0"/>
            </a:endParaRPr>
          </a:p>
          <a:p>
            <a:pPr marL="285750" indent="-285750">
              <a:buFont typeface="Arial" panose="020B0604020202020204" pitchFamily="34" charset="0"/>
              <a:buChar char="•"/>
            </a:pPr>
            <a:r>
              <a:rPr lang="en-US" dirty="0">
                <a:solidFill>
                  <a:schemeClr val="bg1">
                    <a:lumMod val="50000"/>
                  </a:schemeClr>
                </a:solidFill>
                <a:latin typeface="Arial Narrow" panose="020B0606020202030204" pitchFamily="34" charset="0"/>
              </a:rPr>
              <a:t>Total development </a:t>
            </a:r>
            <a:r>
              <a:rPr lang="en-US" dirty="0" err="1">
                <a:solidFill>
                  <a:schemeClr val="bg1">
                    <a:lumMod val="50000"/>
                  </a:schemeClr>
                </a:solidFill>
                <a:latin typeface="Arial Narrow" panose="020B0606020202030204" pitchFamily="34" charset="0"/>
              </a:rPr>
              <a:t>stormwater</a:t>
            </a:r>
            <a:r>
              <a:rPr lang="en-US" dirty="0">
                <a:solidFill>
                  <a:schemeClr val="bg1">
                    <a:lumMod val="50000"/>
                  </a:schemeClr>
                </a:solidFill>
                <a:latin typeface="Arial Narrow" panose="020B0606020202030204" pitchFamily="34" charset="0"/>
              </a:rPr>
              <a:t> storage: </a:t>
            </a:r>
            <a:r>
              <a:rPr lang="en-US" b="1" dirty="0">
                <a:solidFill>
                  <a:schemeClr val="accent5">
                    <a:lumMod val="60000"/>
                    <a:lumOff val="40000"/>
                  </a:schemeClr>
                </a:solidFill>
                <a:latin typeface="Arial Narrow" panose="020B0606020202030204" pitchFamily="34" charset="0"/>
              </a:rPr>
              <a:t>150,000 gallons </a:t>
            </a:r>
          </a:p>
          <a:p>
            <a:pPr marL="285750" indent="-285750">
              <a:buFont typeface="Arial" panose="020B0604020202020204" pitchFamily="34" charset="0"/>
              <a:buChar char="•"/>
            </a:pPr>
            <a:endParaRPr lang="en-US" b="1" dirty="0">
              <a:solidFill>
                <a:schemeClr val="accent5">
                  <a:lumMod val="60000"/>
                  <a:lumOff val="40000"/>
                </a:schemeClr>
              </a:solidFill>
              <a:latin typeface="Arial Narrow" panose="020B0606020202030204" pitchFamily="34" charset="0"/>
            </a:endParaRPr>
          </a:p>
        </p:txBody>
      </p:sp>
      <p:sp>
        <p:nvSpPr>
          <p:cNvPr id="7" name="Title 1"/>
          <p:cNvSpPr txBox="1">
            <a:spLocks/>
          </p:cNvSpPr>
          <p:nvPr/>
        </p:nvSpPr>
        <p:spPr>
          <a:xfrm>
            <a:off x="304800" y="457200"/>
            <a:ext cx="6324600" cy="914400"/>
          </a:xfrm>
          <a:prstGeom prst="rect">
            <a:avLst/>
          </a:prstGeom>
        </p:spPr>
        <p:txBody>
          <a:bodyPr vert="horz" lIns="91440" tIns="45720" rIns="91440" bIns="45720" rtlCol="0" anchor="t">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7600" dirty="0" smtClean="0">
                <a:solidFill>
                  <a:schemeClr val="accent5">
                    <a:lumMod val="60000"/>
                    <a:lumOff val="40000"/>
                  </a:schemeClr>
                </a:solidFill>
                <a:latin typeface="Arial Narrow" panose="020B0606020202030204" pitchFamily="34" charset="0"/>
                <a:cs typeface="Arial" panose="020B0604020202020204" pitchFamily="34" charset="0"/>
              </a:rPr>
              <a:t>Drainage features </a:t>
            </a:r>
            <a:r>
              <a:rPr lang="en-US" sz="9600" dirty="0" smtClean="0">
                <a:solidFill>
                  <a:schemeClr val="accent5">
                    <a:lumMod val="60000"/>
                    <a:lumOff val="40000"/>
                  </a:schemeClr>
                </a:solidFill>
                <a:latin typeface="Arial Narrow" panose="020B0606020202030204" pitchFamily="34" charset="0"/>
                <a:cs typeface="Arial" panose="020B0604020202020204" pitchFamily="34" charset="0"/>
              </a:rPr>
              <a:t>(Typical) </a:t>
            </a:r>
            <a:r>
              <a:rPr lang="en-US" sz="4900" dirty="0" smtClean="0">
                <a:solidFill>
                  <a:schemeClr val="accent5">
                    <a:lumMod val="60000"/>
                    <a:lumOff val="40000"/>
                  </a:schemeClr>
                </a:solidFill>
                <a:latin typeface="Arial Narrow" panose="020B0606020202030204" pitchFamily="34" charset="0"/>
                <a:cs typeface="Arial" panose="020B0604020202020204" pitchFamily="34" charset="0"/>
              </a:rPr>
              <a:t/>
            </a:r>
            <a:br>
              <a:rPr lang="en-US" sz="4900" dirty="0" smtClean="0">
                <a:solidFill>
                  <a:schemeClr val="accent5">
                    <a:lumMod val="60000"/>
                    <a:lumOff val="40000"/>
                  </a:schemeClr>
                </a:solidFill>
                <a:latin typeface="Arial Narrow" panose="020B0606020202030204" pitchFamily="34" charset="0"/>
                <a:cs typeface="Arial" panose="020B0604020202020204" pitchFamily="34" charset="0"/>
              </a:rPr>
            </a:br>
            <a: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t/>
            </a:r>
            <a:b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br>
            <a: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t/>
            </a:r>
            <a:b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br>
            <a: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t/>
            </a:r>
            <a:b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br>
            <a:endParaRPr lang="en-US" sz="3600" dirty="0">
              <a:solidFill>
                <a:schemeClr val="accent5">
                  <a:lumMod val="60000"/>
                  <a:lumOff val="40000"/>
                </a:schemeClr>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27732281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07640"/>
            <a:ext cx="9143999" cy="6045560"/>
          </a:xfrm>
          <a:prstGeom prst="rect">
            <a:avLst/>
          </a:prstGeom>
        </p:spPr>
      </p:pic>
      <p:sp>
        <p:nvSpPr>
          <p:cNvPr id="2" name="Title 1"/>
          <p:cNvSpPr>
            <a:spLocks noGrp="1"/>
          </p:cNvSpPr>
          <p:nvPr>
            <p:ph type="ctrTitle"/>
          </p:nvPr>
        </p:nvSpPr>
        <p:spPr>
          <a:xfrm>
            <a:off x="990600" y="6019800"/>
            <a:ext cx="6172200" cy="914400"/>
          </a:xfrm>
        </p:spPr>
        <p:txBody>
          <a:bodyPr anchor="t">
            <a:normAutofit fontScale="90000"/>
          </a:bodyPr>
          <a:lstStyle/>
          <a:p>
            <a:pPr algn="l"/>
            <a:r>
              <a:rPr lang="en-US" sz="4900" dirty="0">
                <a:solidFill>
                  <a:schemeClr val="accent6">
                    <a:lumMod val="50000"/>
                  </a:schemeClr>
                </a:solidFill>
                <a:latin typeface="Arial Narrow" panose="020B0606020202030204" pitchFamily="34" charset="0"/>
                <a:cs typeface="Arial" panose="020B0604020202020204" pitchFamily="34" charset="0"/>
              </a:rPr>
              <a:t>Harvest Waters </a:t>
            </a:r>
            <a:r>
              <a:rPr lang="en-US" sz="2400" dirty="0" smtClean="0">
                <a:solidFill>
                  <a:schemeClr val="accent6">
                    <a:lumMod val="50000"/>
                  </a:schemeClr>
                </a:solidFill>
                <a:latin typeface="Arial Narrow" panose="020B0606020202030204" pitchFamily="34" charset="0"/>
                <a:cs typeface="Arial" panose="020B0604020202020204" pitchFamily="34" charset="0"/>
              </a:rPr>
              <a:t>[</a:t>
            </a:r>
            <a:r>
              <a:rPr lang="en-US" sz="2700" dirty="0" smtClean="0">
                <a:solidFill>
                  <a:schemeClr val="accent6">
                    <a:lumMod val="50000"/>
                  </a:schemeClr>
                </a:solidFill>
                <a:latin typeface="Arial Narrow" panose="020B0606020202030204" pitchFamily="34" charset="0"/>
                <a:cs typeface="Arial" panose="020B0604020202020204" pitchFamily="34" charset="0"/>
              </a:rPr>
              <a:t>The New Infrastructure]</a:t>
            </a:r>
            <a:endParaRPr lang="en-US" sz="2700" dirty="0">
              <a:solidFill>
                <a:schemeClr val="accent6">
                  <a:lumMod val="50000"/>
                </a:schemeClr>
              </a:solidFill>
              <a:latin typeface="Arial Narrow" panose="020B0606020202030204" pitchFamily="34" charset="0"/>
              <a:cs typeface="Arial" panose="020B0604020202020204" pitchFamily="34" charset="0"/>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6096000"/>
            <a:ext cx="609600" cy="617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304800" y="457200"/>
            <a:ext cx="8686800" cy="914400"/>
          </a:xfrm>
          <a:prstGeom prst="rect">
            <a:avLst/>
          </a:prstGeom>
        </p:spPr>
        <p:txBody>
          <a:bodyPr vert="horz" lIns="91440" tIns="45720" rIns="91440" bIns="45720" rtlCol="0" anchor="t">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7600" dirty="0">
                <a:solidFill>
                  <a:schemeClr val="accent6">
                    <a:lumMod val="50000"/>
                  </a:schemeClr>
                </a:solidFill>
                <a:latin typeface="Arial Narrow" panose="020B0606020202030204" pitchFamily="34" charset="0"/>
                <a:cs typeface="Arial" panose="020B0604020202020204" pitchFamily="34" charset="0"/>
              </a:rPr>
              <a:t>Design_ </a:t>
            </a:r>
            <a:r>
              <a:rPr lang="en-US" sz="17600" dirty="0" smtClean="0">
                <a:solidFill>
                  <a:schemeClr val="accent5">
                    <a:lumMod val="60000"/>
                    <a:lumOff val="40000"/>
                  </a:schemeClr>
                </a:solidFill>
                <a:latin typeface="Arial Narrow" panose="020B0606020202030204" pitchFamily="34" charset="0"/>
                <a:cs typeface="Arial" panose="020B0604020202020204" pitchFamily="34" charset="0"/>
              </a:rPr>
              <a:t>Architectural features </a:t>
            </a:r>
            <a:r>
              <a:rPr lang="en-US" sz="9600" dirty="0" smtClean="0">
                <a:solidFill>
                  <a:schemeClr val="accent5">
                    <a:lumMod val="60000"/>
                    <a:lumOff val="40000"/>
                  </a:schemeClr>
                </a:solidFill>
                <a:latin typeface="Arial Narrow" panose="020B0606020202030204" pitchFamily="34" charset="0"/>
                <a:cs typeface="Arial" panose="020B0604020202020204" pitchFamily="34" charset="0"/>
              </a:rPr>
              <a:t>(Typical) </a:t>
            </a:r>
            <a:r>
              <a:rPr lang="en-US" sz="4900" dirty="0" smtClean="0">
                <a:solidFill>
                  <a:schemeClr val="accent5">
                    <a:lumMod val="60000"/>
                    <a:lumOff val="40000"/>
                  </a:schemeClr>
                </a:solidFill>
                <a:latin typeface="Arial Narrow" panose="020B0606020202030204" pitchFamily="34" charset="0"/>
                <a:cs typeface="Arial" panose="020B0604020202020204" pitchFamily="34" charset="0"/>
              </a:rPr>
              <a:t/>
            </a:r>
            <a:br>
              <a:rPr lang="en-US" sz="4900" dirty="0" smtClean="0">
                <a:solidFill>
                  <a:schemeClr val="accent5">
                    <a:lumMod val="60000"/>
                    <a:lumOff val="40000"/>
                  </a:schemeClr>
                </a:solidFill>
                <a:latin typeface="Arial Narrow" panose="020B0606020202030204" pitchFamily="34" charset="0"/>
                <a:cs typeface="Arial" panose="020B0604020202020204" pitchFamily="34" charset="0"/>
              </a:rPr>
            </a:br>
            <a: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t/>
            </a:r>
            <a:b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br>
            <a: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t/>
            </a:r>
            <a:b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br>
            <a: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t/>
            </a:r>
            <a:b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br>
            <a:endParaRPr lang="en-US" sz="3600" dirty="0">
              <a:solidFill>
                <a:schemeClr val="accent5">
                  <a:lumMod val="60000"/>
                  <a:lumOff val="40000"/>
                </a:schemeClr>
              </a:solidFill>
              <a:latin typeface="Arial Narrow" panose="020B0606020202030204" pitchFamily="34" charset="0"/>
              <a:cs typeface="Arial" panose="020B0604020202020204" pitchFamily="34" charset="0"/>
            </a:endParaRPr>
          </a:p>
        </p:txBody>
      </p:sp>
      <p:sp>
        <p:nvSpPr>
          <p:cNvPr id="7" name="TextBox 6"/>
          <p:cNvSpPr txBox="1"/>
          <p:nvPr/>
        </p:nvSpPr>
        <p:spPr>
          <a:xfrm>
            <a:off x="7053262" y="5943600"/>
            <a:ext cx="1524000" cy="246221"/>
          </a:xfrm>
          <a:prstGeom prst="rect">
            <a:avLst/>
          </a:prstGeom>
          <a:noFill/>
        </p:spPr>
        <p:txBody>
          <a:bodyPr wrap="square" rtlCol="0">
            <a:spAutoFit/>
          </a:bodyPr>
          <a:lstStyle/>
          <a:p>
            <a:r>
              <a:rPr lang="en-US" sz="1000" dirty="0" smtClean="0">
                <a:latin typeface="Arial" pitchFamily="34" charset="0"/>
                <a:cs typeface="Arial" pitchFamily="34" charset="0"/>
              </a:rPr>
              <a:t>Geothermal closed loop</a:t>
            </a:r>
            <a:endParaRPr lang="en-US" sz="1000" dirty="0">
              <a:latin typeface="Arial" pitchFamily="34" charset="0"/>
              <a:cs typeface="Arial" pitchFamily="34" charset="0"/>
            </a:endParaRPr>
          </a:p>
        </p:txBody>
      </p:sp>
    </p:spTree>
    <p:extLst>
      <p:ext uri="{BB962C8B-B14F-4D97-AF65-F5344CB8AC3E}">
        <p14:creationId xmlns:p14="http://schemas.microsoft.com/office/powerpoint/2010/main" val="22543406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6019800"/>
            <a:ext cx="7391400" cy="914400"/>
          </a:xfrm>
        </p:spPr>
        <p:txBody>
          <a:bodyPr anchor="t">
            <a:normAutofit fontScale="90000"/>
          </a:bodyPr>
          <a:lstStyle/>
          <a:p>
            <a:pPr algn="l"/>
            <a:r>
              <a:rPr lang="en-US" sz="4900" dirty="0">
                <a:solidFill>
                  <a:schemeClr val="accent6">
                    <a:lumMod val="50000"/>
                  </a:schemeClr>
                </a:solidFill>
                <a:latin typeface="Arial Narrow" panose="020B0606020202030204" pitchFamily="34" charset="0"/>
                <a:cs typeface="Arial" panose="020B0604020202020204" pitchFamily="34" charset="0"/>
              </a:rPr>
              <a:t>Harvest Waters </a:t>
            </a:r>
            <a:r>
              <a:rPr lang="en-US" sz="2700" dirty="0" smtClean="0">
                <a:solidFill>
                  <a:schemeClr val="accent6">
                    <a:lumMod val="50000"/>
                  </a:schemeClr>
                </a:solidFill>
                <a:latin typeface="Arial Narrow" panose="020B0606020202030204" pitchFamily="34" charset="0"/>
                <a:cs typeface="Arial" panose="020B0604020202020204" pitchFamily="34" charset="0"/>
              </a:rPr>
              <a:t>[The New Traditional Architecture]</a:t>
            </a:r>
            <a:endParaRPr lang="en-US" sz="2700" dirty="0">
              <a:solidFill>
                <a:schemeClr val="accent6">
                  <a:lumMod val="50000"/>
                </a:schemeClr>
              </a:solidFill>
              <a:latin typeface="Arial Narrow" panose="020B0606020202030204" pitchFamily="34" charset="0"/>
              <a:cs typeface="Arial" panose="020B0604020202020204" pitchFamily="34" charset="0"/>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96000"/>
            <a:ext cx="609600" cy="617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304800" y="457200"/>
            <a:ext cx="8382000" cy="914400"/>
          </a:xfrm>
          <a:prstGeom prst="rect">
            <a:avLst/>
          </a:prstGeom>
        </p:spPr>
        <p:txBody>
          <a:bodyPr vert="horz" lIns="91440" tIns="45720" rIns="91440" bIns="45720" rtlCol="0" anchor="t">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7600" dirty="0">
                <a:solidFill>
                  <a:schemeClr val="accent6">
                    <a:lumMod val="50000"/>
                  </a:schemeClr>
                </a:solidFill>
                <a:latin typeface="Arial Narrow" panose="020B0606020202030204" pitchFamily="34" charset="0"/>
                <a:cs typeface="Arial" panose="020B0604020202020204" pitchFamily="34" charset="0"/>
              </a:rPr>
              <a:t>Design_ </a:t>
            </a:r>
            <a:r>
              <a:rPr lang="en-US" sz="17600" dirty="0" smtClean="0">
                <a:solidFill>
                  <a:schemeClr val="accent5">
                    <a:lumMod val="60000"/>
                    <a:lumOff val="40000"/>
                  </a:schemeClr>
                </a:solidFill>
                <a:latin typeface="Arial Narrow" panose="020B0606020202030204" pitchFamily="34" charset="0"/>
                <a:cs typeface="Arial" panose="020B0604020202020204" pitchFamily="34" charset="0"/>
              </a:rPr>
              <a:t>Architectural features </a:t>
            </a:r>
            <a:r>
              <a:rPr lang="en-US" sz="9600" dirty="0" smtClean="0">
                <a:solidFill>
                  <a:schemeClr val="accent5">
                    <a:lumMod val="60000"/>
                    <a:lumOff val="40000"/>
                  </a:schemeClr>
                </a:solidFill>
                <a:latin typeface="Arial Narrow" panose="020B0606020202030204" pitchFamily="34" charset="0"/>
                <a:cs typeface="Arial" panose="020B0604020202020204" pitchFamily="34" charset="0"/>
              </a:rPr>
              <a:t>(Typical) </a:t>
            </a:r>
            <a:r>
              <a:rPr lang="en-US" sz="4900" dirty="0" smtClean="0">
                <a:solidFill>
                  <a:schemeClr val="accent5">
                    <a:lumMod val="60000"/>
                    <a:lumOff val="40000"/>
                  </a:schemeClr>
                </a:solidFill>
                <a:latin typeface="Arial Narrow" panose="020B0606020202030204" pitchFamily="34" charset="0"/>
                <a:cs typeface="Arial" panose="020B0604020202020204" pitchFamily="34" charset="0"/>
              </a:rPr>
              <a:t/>
            </a:r>
            <a:br>
              <a:rPr lang="en-US" sz="4900" dirty="0" smtClean="0">
                <a:solidFill>
                  <a:schemeClr val="accent5">
                    <a:lumMod val="60000"/>
                    <a:lumOff val="40000"/>
                  </a:schemeClr>
                </a:solidFill>
                <a:latin typeface="Arial Narrow" panose="020B0606020202030204" pitchFamily="34" charset="0"/>
                <a:cs typeface="Arial" panose="020B0604020202020204" pitchFamily="34" charset="0"/>
              </a:rPr>
            </a:br>
            <a: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t/>
            </a:r>
            <a:b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br>
            <a: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t/>
            </a:r>
            <a:b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br>
            <a: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t/>
            </a:r>
            <a:b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br>
            <a: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t/>
            </a:r>
            <a:b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br>
            <a:endParaRPr lang="en-US" sz="3600" dirty="0">
              <a:solidFill>
                <a:schemeClr val="accent5">
                  <a:lumMod val="60000"/>
                  <a:lumOff val="40000"/>
                </a:schemeClr>
              </a:solidFill>
              <a:latin typeface="Arial Narrow" panose="020B0606020202030204" pitchFamily="34" charset="0"/>
              <a:cs typeface="Arial" panose="020B0604020202020204" pitchFamily="34" charset="0"/>
            </a:endParaRPr>
          </a:p>
        </p:txBody>
      </p:sp>
      <p:sp>
        <p:nvSpPr>
          <p:cNvPr id="7" name="Rectangle 6"/>
          <p:cNvSpPr/>
          <p:nvPr/>
        </p:nvSpPr>
        <p:spPr>
          <a:xfrm>
            <a:off x="4114800" y="914400"/>
            <a:ext cx="5029200" cy="5816977"/>
          </a:xfrm>
          <a:prstGeom prst="rect">
            <a:avLst/>
          </a:prstGeom>
        </p:spPr>
        <p:txBody>
          <a:bodyPr wrap="square">
            <a:spAutoFit/>
          </a:bodyPr>
          <a:lstStyle/>
          <a:p>
            <a:pPr marL="342900" indent="-342900">
              <a:buFont typeface="Arial" panose="020B0604020202020204" pitchFamily="34" charset="0"/>
              <a:buChar char="•"/>
            </a:pPr>
            <a:r>
              <a:rPr lang="en-US" sz="2400" dirty="0">
                <a:solidFill>
                  <a:schemeClr val="bg1">
                    <a:lumMod val="50000"/>
                  </a:schemeClr>
                </a:solidFill>
                <a:latin typeface="Arial Narrow" panose="020B0606020202030204" pitchFamily="34" charset="0"/>
              </a:rPr>
              <a:t>Maximum north and south exposures capitalize on </a:t>
            </a:r>
            <a:r>
              <a:rPr lang="en-US" sz="2400" dirty="0" smtClean="0">
                <a:solidFill>
                  <a:schemeClr val="bg1">
                    <a:lumMod val="50000"/>
                  </a:schemeClr>
                </a:solidFill>
                <a:latin typeface="Arial Narrow" panose="020B0606020202030204" pitchFamily="34" charset="0"/>
              </a:rPr>
              <a:t>daylighting</a:t>
            </a:r>
          </a:p>
          <a:p>
            <a:pPr marL="342900" indent="-342900">
              <a:buFont typeface="Arial" panose="020B0604020202020204" pitchFamily="34" charset="0"/>
              <a:buChar char="•"/>
            </a:pPr>
            <a:r>
              <a:rPr lang="en-US" sz="2400" dirty="0">
                <a:solidFill>
                  <a:schemeClr val="bg1">
                    <a:lumMod val="50000"/>
                  </a:schemeClr>
                </a:solidFill>
                <a:latin typeface="Arial Narrow" panose="020B0606020202030204" pitchFamily="34" charset="0"/>
              </a:rPr>
              <a:t>Deep roof overhangs reduce summer heat loads and facilitate rainwater harvesting</a:t>
            </a:r>
          </a:p>
          <a:p>
            <a:pPr marL="342900" indent="-342900">
              <a:buFont typeface="Arial" panose="020B0604020202020204" pitchFamily="34" charset="0"/>
              <a:buChar char="•"/>
            </a:pPr>
            <a:r>
              <a:rPr lang="en-US" sz="2400" dirty="0" smtClean="0">
                <a:solidFill>
                  <a:schemeClr val="bg1">
                    <a:lumMod val="50000"/>
                  </a:schemeClr>
                </a:solidFill>
                <a:latin typeface="Arial Narrow" panose="020B0606020202030204" pitchFamily="34" charset="0"/>
              </a:rPr>
              <a:t>Winter </a:t>
            </a:r>
            <a:r>
              <a:rPr lang="en-US" sz="2400" dirty="0">
                <a:solidFill>
                  <a:schemeClr val="bg1">
                    <a:lumMod val="50000"/>
                  </a:schemeClr>
                </a:solidFill>
                <a:latin typeface="Arial Narrow" panose="020B0606020202030204" pitchFamily="34" charset="0"/>
              </a:rPr>
              <a:t>sun </a:t>
            </a:r>
            <a:r>
              <a:rPr lang="en-US" sz="2400" dirty="0" smtClean="0">
                <a:solidFill>
                  <a:schemeClr val="bg1">
                    <a:lumMod val="50000"/>
                  </a:schemeClr>
                </a:solidFill>
                <a:latin typeface="Arial Narrow" panose="020B0606020202030204" pitchFamily="34" charset="0"/>
              </a:rPr>
              <a:t>assists </a:t>
            </a:r>
            <a:r>
              <a:rPr lang="en-US" sz="2400" dirty="0">
                <a:solidFill>
                  <a:schemeClr val="bg1">
                    <a:lumMod val="50000"/>
                  </a:schemeClr>
                </a:solidFill>
                <a:latin typeface="Arial Narrow" panose="020B0606020202030204" pitchFamily="34" charset="0"/>
              </a:rPr>
              <a:t>in heating</a:t>
            </a:r>
          </a:p>
          <a:p>
            <a:pPr marL="342900" indent="-342900">
              <a:buFont typeface="Arial" panose="020B0604020202020204" pitchFamily="34" charset="0"/>
              <a:buChar char="•"/>
            </a:pPr>
            <a:r>
              <a:rPr lang="en-US" sz="2400" dirty="0">
                <a:solidFill>
                  <a:schemeClr val="bg1">
                    <a:lumMod val="50000"/>
                  </a:schemeClr>
                </a:solidFill>
                <a:latin typeface="Arial Narrow" panose="020B0606020202030204" pitchFamily="34" charset="0"/>
              </a:rPr>
              <a:t>Each room connects with an outdoor </a:t>
            </a:r>
            <a:r>
              <a:rPr lang="en-US" sz="2400" dirty="0" smtClean="0">
                <a:solidFill>
                  <a:schemeClr val="bg1">
                    <a:lumMod val="50000"/>
                  </a:schemeClr>
                </a:solidFill>
                <a:latin typeface="Arial Narrow" panose="020B0606020202030204" pitchFamily="34" charset="0"/>
              </a:rPr>
              <a:t>space </a:t>
            </a:r>
          </a:p>
          <a:p>
            <a:pPr marL="342900" indent="-342900">
              <a:buFont typeface="Arial" panose="020B0604020202020204" pitchFamily="34" charset="0"/>
              <a:buChar char="•"/>
            </a:pPr>
            <a:r>
              <a:rPr lang="en-US" sz="2400" dirty="0" smtClean="0">
                <a:solidFill>
                  <a:schemeClr val="bg1">
                    <a:lumMod val="50000"/>
                  </a:schemeClr>
                </a:solidFill>
                <a:latin typeface="Arial Narrow" panose="020B0606020202030204" pitchFamily="34" charset="0"/>
              </a:rPr>
              <a:t>Water </a:t>
            </a:r>
            <a:r>
              <a:rPr lang="en-US" sz="2400" dirty="0">
                <a:solidFill>
                  <a:schemeClr val="bg1">
                    <a:lumMod val="50000"/>
                  </a:schemeClr>
                </a:solidFill>
                <a:latin typeface="Arial Narrow" panose="020B0606020202030204" pitchFamily="34" charset="0"/>
              </a:rPr>
              <a:t>collected with durable concrete roof tiles is cleaner than most options</a:t>
            </a:r>
          </a:p>
          <a:p>
            <a:pPr marL="342900" indent="-342900">
              <a:buFont typeface="Arial" panose="020B0604020202020204" pitchFamily="34" charset="0"/>
              <a:buChar char="•"/>
            </a:pPr>
            <a:r>
              <a:rPr lang="en-US" sz="2400" dirty="0" smtClean="0">
                <a:solidFill>
                  <a:schemeClr val="bg1">
                    <a:lumMod val="50000"/>
                  </a:schemeClr>
                </a:solidFill>
                <a:latin typeface="Arial Narrow" panose="020B0606020202030204" pitchFamily="34" charset="0"/>
              </a:rPr>
              <a:t>Each </a:t>
            </a:r>
            <a:r>
              <a:rPr lang="en-US" sz="2400" dirty="0">
                <a:solidFill>
                  <a:schemeClr val="bg1">
                    <a:lumMod val="50000"/>
                  </a:schemeClr>
                </a:solidFill>
                <a:latin typeface="Arial Narrow" panose="020B0606020202030204" pitchFamily="34" charset="0"/>
              </a:rPr>
              <a:t>house utilizes a 3-ton ground source heat pump </a:t>
            </a:r>
            <a:r>
              <a:rPr lang="en-US" sz="2400" dirty="0" smtClean="0">
                <a:solidFill>
                  <a:schemeClr val="bg1">
                    <a:lumMod val="50000"/>
                  </a:schemeClr>
                </a:solidFill>
                <a:latin typeface="Arial Narrow" panose="020B0606020202030204" pitchFamily="34" charset="0"/>
              </a:rPr>
              <a:t>system and highly </a:t>
            </a:r>
            <a:r>
              <a:rPr lang="en-US" sz="2400" dirty="0">
                <a:solidFill>
                  <a:schemeClr val="bg1">
                    <a:lumMod val="50000"/>
                  </a:schemeClr>
                </a:solidFill>
                <a:latin typeface="Arial Narrow" panose="020B0606020202030204" pitchFamily="34" charset="0"/>
              </a:rPr>
              <a:t>insulated construction of the house</a:t>
            </a:r>
          </a:p>
          <a:p>
            <a:pPr marL="342900" indent="-342900">
              <a:buFont typeface="Arial" panose="020B0604020202020204" pitchFamily="34" charset="0"/>
              <a:buChar char="•"/>
            </a:pPr>
            <a:r>
              <a:rPr lang="en-US" sz="2400" dirty="0">
                <a:solidFill>
                  <a:schemeClr val="bg1">
                    <a:lumMod val="50000"/>
                  </a:schemeClr>
                </a:solidFill>
                <a:latin typeface="Arial Narrow" panose="020B0606020202030204" pitchFamily="34" charset="0"/>
              </a:rPr>
              <a:t>Roofs </a:t>
            </a:r>
            <a:r>
              <a:rPr lang="en-US" sz="2400" dirty="0" smtClean="0">
                <a:solidFill>
                  <a:schemeClr val="bg1">
                    <a:lumMod val="50000"/>
                  </a:schemeClr>
                </a:solidFill>
                <a:latin typeface="Arial Narrow" panose="020B0606020202030204" pitchFamily="34" charset="0"/>
              </a:rPr>
              <a:t>PV panel ready</a:t>
            </a:r>
            <a:endParaRPr lang="en-US" sz="2400" dirty="0">
              <a:solidFill>
                <a:schemeClr val="bg1">
                  <a:lumMod val="50000"/>
                </a:schemeClr>
              </a:solidFill>
              <a:latin typeface="Arial Narrow" panose="020B0606020202030204" pitchFamily="34" charset="0"/>
            </a:endParaRPr>
          </a:p>
          <a:p>
            <a:pPr marL="571500" indent="-571500"/>
            <a:endParaRPr lang="en-US" dirty="0" smtClean="0">
              <a:solidFill>
                <a:schemeClr val="bg1">
                  <a:lumMod val="50000"/>
                </a:schemeClr>
              </a:solidFill>
              <a:latin typeface="Arial Narrow" panose="020B0606020202030204" pitchFamily="34" charset="0"/>
              <a:cs typeface="Arial" panose="020B0604020202020204" pitchFamily="34" charset="0"/>
            </a:endParaRPr>
          </a:p>
          <a:p>
            <a:pPr marL="571500" indent="-571500">
              <a:buFont typeface="Arial" panose="020B0604020202020204" pitchFamily="34" charset="0"/>
              <a:buChar char="•"/>
            </a:pPr>
            <a:endParaRPr lang="en-US" dirty="0" smtClean="0">
              <a:solidFill>
                <a:schemeClr val="bg1">
                  <a:lumMod val="50000"/>
                </a:schemeClr>
              </a:solidFill>
              <a:latin typeface="Arial Narrow" panose="020B0606020202030204" pitchFamily="34" charset="0"/>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9924" t="8293" b="35314"/>
          <a:stretch/>
        </p:blipFill>
        <p:spPr>
          <a:xfrm>
            <a:off x="446888" y="1519052"/>
            <a:ext cx="3667912" cy="1909948"/>
          </a:xfrm>
          <a:prstGeom prst="rect">
            <a:avLst/>
          </a:prstGeom>
        </p:spPr>
      </p:pic>
    </p:spTree>
    <p:extLst>
      <p:ext uri="{BB962C8B-B14F-4D97-AF65-F5344CB8AC3E}">
        <p14:creationId xmlns:p14="http://schemas.microsoft.com/office/powerpoint/2010/main" val="39445488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990600"/>
            <a:ext cx="7696200" cy="3077766"/>
          </a:xfrm>
          <a:prstGeom prst="rect">
            <a:avLst/>
          </a:prstGeom>
        </p:spPr>
        <p:txBody>
          <a:bodyPr wrap="square">
            <a:spAutoFit/>
          </a:bodyPr>
          <a:lstStyle/>
          <a:p>
            <a:r>
              <a:rPr lang="en-US" sz="2000" dirty="0" smtClean="0">
                <a:solidFill>
                  <a:srgbClr val="B7CE88"/>
                </a:solidFill>
                <a:latin typeface="Arial Narrow" panose="020B0606020202030204" pitchFamily="34" charset="0"/>
                <a:cs typeface="Arial" pitchFamily="34" charset="0"/>
              </a:rPr>
              <a:t>Concrete Tile Roof</a:t>
            </a:r>
          </a:p>
          <a:p>
            <a:r>
              <a:rPr lang="en-US" sz="2000" dirty="0" smtClean="0">
                <a:solidFill>
                  <a:schemeClr val="bg1">
                    <a:lumMod val="50000"/>
                  </a:schemeClr>
                </a:solidFill>
                <a:effectLst/>
                <a:latin typeface="Arial Narrow" panose="020B0606020202030204" pitchFamily="34" charset="0"/>
                <a:ea typeface="Calibri" panose="020F0502020204030204" pitchFamily="34" charset="0"/>
                <a:cs typeface="Arial" pitchFamily="34" charset="0"/>
              </a:rPr>
              <a:t>Concrete tile is to be specified to improve the thermal performance of the roof, increase its longevity, and to make for cleaner </a:t>
            </a:r>
            <a:r>
              <a:rPr lang="en-US" sz="2000" dirty="0" err="1" smtClean="0">
                <a:solidFill>
                  <a:schemeClr val="bg1">
                    <a:lumMod val="50000"/>
                  </a:schemeClr>
                </a:solidFill>
                <a:effectLst/>
                <a:latin typeface="Arial Narrow" panose="020B0606020202030204" pitchFamily="34" charset="0"/>
                <a:ea typeface="Calibri" panose="020F0502020204030204" pitchFamily="34" charset="0"/>
                <a:cs typeface="Arial" pitchFamily="34" charset="0"/>
              </a:rPr>
              <a:t>stormwater</a:t>
            </a:r>
            <a:r>
              <a:rPr lang="en-US" sz="2000" dirty="0" smtClean="0">
                <a:solidFill>
                  <a:schemeClr val="bg1">
                    <a:lumMod val="50000"/>
                  </a:schemeClr>
                </a:solidFill>
                <a:effectLst/>
                <a:latin typeface="Arial Narrow" panose="020B0606020202030204" pitchFamily="34" charset="0"/>
                <a:ea typeface="Calibri" panose="020F0502020204030204" pitchFamily="34" charset="0"/>
                <a:cs typeface="Arial" pitchFamily="34" charset="0"/>
              </a:rPr>
              <a:t> runoff into the cisterns. </a:t>
            </a:r>
            <a:r>
              <a:rPr lang="en-US" sz="2000" dirty="0">
                <a:solidFill>
                  <a:schemeClr val="bg1">
                    <a:lumMod val="50000"/>
                  </a:schemeClr>
                </a:solidFill>
                <a:latin typeface="Arial Narrow" panose="020B0606020202030204" pitchFamily="34" charset="0"/>
                <a:ea typeface="Calibri" panose="020F0502020204030204" pitchFamily="34" charset="0"/>
                <a:cs typeface="Arial" pitchFamily="34" charset="0"/>
              </a:rPr>
              <a:t>The $6000/house cost of the concrete tile upgrade will be largely offset by</a:t>
            </a:r>
            <a:r>
              <a:rPr lang="en-US" sz="2000" dirty="0" smtClean="0">
                <a:solidFill>
                  <a:schemeClr val="bg1">
                    <a:lumMod val="50000"/>
                  </a:schemeClr>
                </a:solidFill>
                <a:latin typeface="Arial Narrow" panose="020B0606020202030204" pitchFamily="34" charset="0"/>
                <a:ea typeface="Calibri" panose="020F0502020204030204" pitchFamily="34" charset="0"/>
                <a:cs typeface="Arial" pitchFamily="34" charset="0"/>
              </a:rPr>
              <a:t>:</a:t>
            </a:r>
          </a:p>
          <a:p>
            <a:pPr marL="285750" indent="-285750">
              <a:buFont typeface="Arial" panose="020B0604020202020204" pitchFamily="34" charset="0"/>
              <a:buChar char="•"/>
            </a:pPr>
            <a:r>
              <a:rPr lang="en-US" sz="2000" dirty="0" smtClean="0">
                <a:solidFill>
                  <a:schemeClr val="bg1">
                    <a:lumMod val="50000"/>
                  </a:schemeClr>
                </a:solidFill>
                <a:latin typeface="Arial Narrow" panose="020B0606020202030204" pitchFamily="34" charset="0"/>
                <a:ea typeface="Calibri" panose="020F0502020204030204" pitchFamily="34" charset="0"/>
                <a:cs typeface="Arial" pitchFamily="34" charset="0"/>
              </a:rPr>
              <a:t>increased property values </a:t>
            </a:r>
          </a:p>
          <a:p>
            <a:pPr marL="285750" indent="-285750">
              <a:buFont typeface="Arial" panose="020B0604020202020204" pitchFamily="34" charset="0"/>
              <a:buChar char="•"/>
            </a:pPr>
            <a:r>
              <a:rPr lang="en-US" sz="2000" dirty="0" smtClean="0">
                <a:solidFill>
                  <a:schemeClr val="bg1">
                    <a:lumMod val="50000"/>
                  </a:schemeClr>
                </a:solidFill>
                <a:latin typeface="Arial Narrow" panose="020B0606020202030204" pitchFamily="34" charset="0"/>
                <a:ea typeface="Calibri" panose="020F0502020204030204" pitchFamily="34" charset="0"/>
                <a:cs typeface="Arial" pitchFamily="34" charset="0"/>
              </a:rPr>
              <a:t>lower </a:t>
            </a:r>
            <a:r>
              <a:rPr lang="en-US" sz="2000" dirty="0">
                <a:solidFill>
                  <a:schemeClr val="bg1">
                    <a:lumMod val="50000"/>
                  </a:schemeClr>
                </a:solidFill>
                <a:latin typeface="Arial Narrow" panose="020B0606020202030204" pitchFamily="34" charset="0"/>
                <a:ea typeface="Calibri" panose="020F0502020204030204" pitchFamily="34" charset="0"/>
                <a:cs typeface="Arial" pitchFamily="34" charset="0"/>
              </a:rPr>
              <a:t>property insurance costs </a:t>
            </a:r>
          </a:p>
          <a:p>
            <a:pPr marL="285750" indent="-285750">
              <a:buFont typeface="Arial" panose="020B0604020202020204" pitchFamily="34" charset="0"/>
              <a:buChar char="•"/>
            </a:pPr>
            <a:r>
              <a:rPr lang="en-US" sz="2000" dirty="0">
                <a:solidFill>
                  <a:schemeClr val="bg1">
                    <a:lumMod val="50000"/>
                  </a:schemeClr>
                </a:solidFill>
                <a:latin typeface="Arial Narrow" panose="020B0606020202030204" pitchFamily="34" charset="0"/>
                <a:ea typeface="Calibri" panose="020F0502020204030204" pitchFamily="34" charset="0"/>
                <a:cs typeface="Arial" pitchFamily="34" charset="0"/>
              </a:rPr>
              <a:t>lower repair costs </a:t>
            </a:r>
          </a:p>
          <a:p>
            <a:pPr marL="285750" indent="-285750">
              <a:buFont typeface="Arial" panose="020B0604020202020204" pitchFamily="34" charset="0"/>
              <a:buChar char="•"/>
            </a:pPr>
            <a:r>
              <a:rPr lang="en-US" sz="2000" dirty="0">
                <a:solidFill>
                  <a:schemeClr val="bg1">
                    <a:lumMod val="50000"/>
                  </a:schemeClr>
                </a:solidFill>
                <a:latin typeface="Arial Narrow" panose="020B0606020202030204" pitchFamily="34" charset="0"/>
                <a:ea typeface="Calibri" panose="020F0502020204030204" pitchFamily="34" charset="0"/>
                <a:cs typeface="Arial" pitchFamily="34" charset="0"/>
              </a:rPr>
              <a:t>less frequent replacement </a:t>
            </a:r>
          </a:p>
          <a:p>
            <a:pPr marL="285750" indent="-285750">
              <a:buFont typeface="Arial" panose="020B0604020202020204" pitchFamily="34" charset="0"/>
              <a:buChar char="•"/>
            </a:pPr>
            <a:r>
              <a:rPr lang="en-US" sz="2000" dirty="0">
                <a:solidFill>
                  <a:schemeClr val="bg1">
                    <a:lumMod val="50000"/>
                  </a:schemeClr>
                </a:solidFill>
                <a:latin typeface="Arial Narrow" panose="020B0606020202030204" pitchFamily="34" charset="0"/>
                <a:ea typeface="Calibri" panose="020F0502020204030204" pitchFamily="34" charset="0"/>
                <a:cs typeface="Arial" pitchFamily="34" charset="0"/>
              </a:rPr>
              <a:t>improved thermal performance of the house</a:t>
            </a:r>
            <a:endParaRPr lang="en-US" sz="2000" dirty="0">
              <a:solidFill>
                <a:schemeClr val="bg1">
                  <a:lumMod val="50000"/>
                </a:schemeClr>
              </a:solidFill>
              <a:latin typeface="Arial Narrow" panose="020B0606020202030204" pitchFamily="34" charset="0"/>
              <a:cs typeface="Arial" pitchFamily="34" charset="0"/>
            </a:endParaRPr>
          </a:p>
          <a:p>
            <a:endParaRPr lang="en-US" sz="1400" dirty="0">
              <a:solidFill>
                <a:schemeClr val="tx1">
                  <a:lumMod val="75000"/>
                  <a:lumOff val="25000"/>
                </a:schemeClr>
              </a:solidFill>
              <a:latin typeface="Arial Narrow" panose="020B0606020202030204" pitchFamily="34" charset="0"/>
              <a:cs typeface="Arial" pitchFamily="34" charset="0"/>
            </a:endParaRPr>
          </a:p>
        </p:txBody>
      </p:sp>
      <p:sp>
        <p:nvSpPr>
          <p:cNvPr id="7" name="TextBox 6"/>
          <p:cNvSpPr txBox="1"/>
          <p:nvPr/>
        </p:nvSpPr>
        <p:spPr>
          <a:xfrm>
            <a:off x="381000" y="3733800"/>
            <a:ext cx="6339928" cy="1015663"/>
          </a:xfrm>
          <a:prstGeom prst="rect">
            <a:avLst/>
          </a:prstGeom>
          <a:noFill/>
        </p:spPr>
        <p:txBody>
          <a:bodyPr wrap="square" rtlCol="0">
            <a:spAutoFit/>
          </a:bodyPr>
          <a:lstStyle/>
          <a:p>
            <a:pPr lvl="0"/>
            <a:r>
              <a:rPr lang="en-US" sz="2000" dirty="0" smtClean="0">
                <a:solidFill>
                  <a:srgbClr val="B7CE88"/>
                </a:solidFill>
                <a:latin typeface="Arial Narrow" panose="020B0606020202030204" pitchFamily="34" charset="0"/>
                <a:cs typeface="Arial" pitchFamily="34" charset="0"/>
              </a:rPr>
              <a:t>Ground Source Heat Pump System</a:t>
            </a:r>
            <a:endParaRPr lang="en-US" sz="2000" dirty="0">
              <a:solidFill>
                <a:srgbClr val="B7CE88"/>
              </a:solidFill>
              <a:latin typeface="Arial Narrow" panose="020B0606020202030204" pitchFamily="34" charset="0"/>
              <a:cs typeface="Arial" pitchFamily="34" charset="0"/>
            </a:endParaRPr>
          </a:p>
          <a:p>
            <a:r>
              <a:rPr lang="en-US" sz="2000" dirty="0" smtClean="0">
                <a:solidFill>
                  <a:schemeClr val="bg1">
                    <a:lumMod val="50000"/>
                  </a:schemeClr>
                </a:solidFill>
                <a:latin typeface="Arial Narrow" panose="020B0606020202030204" pitchFamily="34" charset="0"/>
                <a:cs typeface="Arial" pitchFamily="34" charset="0"/>
              </a:rPr>
              <a:t>Net cost of upgrade from conventional system: $8,000.00</a:t>
            </a:r>
          </a:p>
          <a:p>
            <a:r>
              <a:rPr lang="en-US" sz="2000" dirty="0" smtClean="0">
                <a:solidFill>
                  <a:schemeClr val="bg1">
                    <a:lumMod val="50000"/>
                  </a:schemeClr>
                </a:solidFill>
                <a:latin typeface="Arial Narrow" panose="020B0606020202030204" pitchFamily="34" charset="0"/>
                <a:cs typeface="Arial" pitchFamily="34" charset="0"/>
              </a:rPr>
              <a:t>Savings: $800.00 annually  (7% rate of return over 20 years)</a:t>
            </a:r>
            <a:endParaRPr lang="en-US" sz="2000" dirty="0">
              <a:solidFill>
                <a:schemeClr val="bg1">
                  <a:lumMod val="50000"/>
                </a:schemeClr>
              </a:solidFill>
              <a:latin typeface="Arial Narrow" panose="020B0606020202030204" pitchFamily="34" charset="0"/>
              <a:cs typeface="Arial" pitchFamily="34" charset="0"/>
            </a:endParaRPr>
          </a:p>
        </p:txBody>
      </p:sp>
      <p:sp>
        <p:nvSpPr>
          <p:cNvPr id="10" name="TextBox 9"/>
          <p:cNvSpPr txBox="1"/>
          <p:nvPr/>
        </p:nvSpPr>
        <p:spPr>
          <a:xfrm>
            <a:off x="381000" y="4800600"/>
            <a:ext cx="7848600" cy="1077218"/>
          </a:xfrm>
          <a:prstGeom prst="rect">
            <a:avLst/>
          </a:prstGeom>
          <a:noFill/>
        </p:spPr>
        <p:txBody>
          <a:bodyPr wrap="square" rtlCol="0">
            <a:spAutoFit/>
          </a:bodyPr>
          <a:lstStyle/>
          <a:p>
            <a:r>
              <a:rPr lang="en-US" sz="3200" b="1" dirty="0" smtClean="0">
                <a:solidFill>
                  <a:schemeClr val="accent5">
                    <a:lumMod val="60000"/>
                    <a:lumOff val="40000"/>
                  </a:schemeClr>
                </a:solidFill>
                <a:latin typeface="Arial Narrow" panose="020B0606020202030204" pitchFamily="34" charset="0"/>
                <a:cs typeface="Arial" pitchFamily="34" charset="0"/>
              </a:rPr>
              <a:t>Total annual savings </a:t>
            </a:r>
            <a:r>
              <a:rPr lang="en-US" sz="3200" b="1" dirty="0">
                <a:solidFill>
                  <a:schemeClr val="accent5">
                    <a:lumMod val="60000"/>
                    <a:lumOff val="40000"/>
                  </a:schemeClr>
                </a:solidFill>
                <a:latin typeface="Arial Narrow" panose="020B0606020202030204" pitchFamily="34" charset="0"/>
                <a:cs typeface="Arial" pitchFamily="34" charset="0"/>
              </a:rPr>
              <a:t>is $</a:t>
            </a:r>
            <a:r>
              <a:rPr lang="en-US" sz="3200" b="1" dirty="0" smtClean="0">
                <a:solidFill>
                  <a:schemeClr val="accent5">
                    <a:lumMod val="60000"/>
                    <a:lumOff val="40000"/>
                  </a:schemeClr>
                </a:solidFill>
                <a:latin typeface="Arial Narrow" panose="020B0606020202030204" pitchFamily="34" charset="0"/>
                <a:cs typeface="Arial" pitchFamily="34" charset="0"/>
              </a:rPr>
              <a:t>1,115.00 per </a:t>
            </a:r>
            <a:r>
              <a:rPr lang="en-US" sz="3200" b="1" dirty="0">
                <a:solidFill>
                  <a:schemeClr val="accent5">
                    <a:lumMod val="60000"/>
                    <a:lumOff val="40000"/>
                  </a:schemeClr>
                </a:solidFill>
                <a:latin typeface="Arial Narrow" panose="020B0606020202030204" pitchFamily="34" charset="0"/>
                <a:cs typeface="Arial" pitchFamily="34" charset="0"/>
              </a:rPr>
              <a:t>home</a:t>
            </a:r>
            <a:r>
              <a:rPr lang="en-US" sz="3200" b="1" dirty="0" smtClean="0">
                <a:solidFill>
                  <a:schemeClr val="accent5">
                    <a:lumMod val="60000"/>
                    <a:lumOff val="40000"/>
                  </a:schemeClr>
                </a:solidFill>
                <a:latin typeface="Arial Narrow" panose="020B0606020202030204" pitchFamily="34" charset="0"/>
                <a:cs typeface="Arial" pitchFamily="34" charset="0"/>
              </a:rPr>
              <a:t> from an approximate $</a:t>
            </a:r>
            <a:r>
              <a:rPr lang="en-US" sz="3200" b="1" dirty="0" smtClean="0">
                <a:solidFill>
                  <a:schemeClr val="accent5">
                    <a:lumMod val="60000"/>
                    <a:lumOff val="40000"/>
                  </a:schemeClr>
                </a:solidFill>
                <a:latin typeface="Arial Narrow" panose="020B0606020202030204" pitchFamily="34" charset="0"/>
                <a:cs typeface="Arial" pitchFamily="34" charset="0"/>
              </a:rPr>
              <a:t>14,000.00 </a:t>
            </a:r>
            <a:r>
              <a:rPr lang="en-US" sz="3200" b="1" dirty="0" smtClean="0">
                <a:solidFill>
                  <a:schemeClr val="accent5">
                    <a:lumMod val="60000"/>
                    <a:lumOff val="40000"/>
                  </a:schemeClr>
                </a:solidFill>
                <a:latin typeface="Arial Narrow" panose="020B0606020202030204" pitchFamily="34" charset="0"/>
                <a:cs typeface="Arial" pitchFamily="34" charset="0"/>
              </a:rPr>
              <a:t>initial investment.</a:t>
            </a:r>
            <a:endParaRPr lang="en-US" sz="3200" b="1" dirty="0">
              <a:solidFill>
                <a:schemeClr val="accent5">
                  <a:lumMod val="60000"/>
                  <a:lumOff val="40000"/>
                </a:schemeClr>
              </a:solidFill>
              <a:latin typeface="Arial Narrow" panose="020B0606020202030204" pitchFamily="34" charset="0"/>
              <a:cs typeface="Arial" pitchFamily="34" charset="0"/>
            </a:endParaRPr>
          </a:p>
        </p:txBody>
      </p:sp>
      <p:sp>
        <p:nvSpPr>
          <p:cNvPr id="8" name="Title 1"/>
          <p:cNvSpPr txBox="1">
            <a:spLocks/>
          </p:cNvSpPr>
          <p:nvPr/>
        </p:nvSpPr>
        <p:spPr>
          <a:xfrm>
            <a:off x="990600" y="6019800"/>
            <a:ext cx="7391400" cy="914400"/>
          </a:xfrm>
          <a:prstGeom prst="rect">
            <a:avLst/>
          </a:prstGeom>
        </p:spPr>
        <p:txBody>
          <a:bodyPr anchor="t">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900" dirty="0" smtClean="0">
                <a:solidFill>
                  <a:schemeClr val="accent6">
                    <a:lumMod val="50000"/>
                  </a:schemeClr>
                </a:solidFill>
                <a:latin typeface="Arial Narrow" panose="020B0606020202030204" pitchFamily="34" charset="0"/>
                <a:cs typeface="Arial" panose="020B0604020202020204" pitchFamily="34" charset="0"/>
              </a:rPr>
              <a:t>Harvest Waters </a:t>
            </a:r>
            <a:r>
              <a:rPr lang="en-US" sz="2700" dirty="0" smtClean="0">
                <a:solidFill>
                  <a:schemeClr val="accent6">
                    <a:lumMod val="50000"/>
                  </a:schemeClr>
                </a:solidFill>
                <a:latin typeface="Arial Narrow" panose="020B0606020202030204" pitchFamily="34" charset="0"/>
                <a:cs typeface="Arial" panose="020B0604020202020204" pitchFamily="34" charset="0"/>
              </a:rPr>
              <a:t>[The New Traditional Architecture]</a:t>
            </a:r>
            <a:endParaRPr lang="en-US" sz="2700" dirty="0">
              <a:solidFill>
                <a:schemeClr val="accent6">
                  <a:lumMod val="50000"/>
                </a:schemeClr>
              </a:solidFill>
              <a:latin typeface="Arial Narrow" panose="020B0606020202030204" pitchFamily="34" charset="0"/>
              <a:cs typeface="Arial" panose="020B0604020202020204" pitchFamily="34" charset="0"/>
            </a:endParaRPr>
          </a:p>
        </p:txBody>
      </p:sp>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96000"/>
            <a:ext cx="609600" cy="617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itle 1"/>
          <p:cNvSpPr txBox="1">
            <a:spLocks/>
          </p:cNvSpPr>
          <p:nvPr/>
        </p:nvSpPr>
        <p:spPr>
          <a:xfrm>
            <a:off x="304800" y="457200"/>
            <a:ext cx="7772400" cy="914400"/>
          </a:xfrm>
          <a:prstGeom prst="rect">
            <a:avLst/>
          </a:prstGeom>
        </p:spPr>
        <p:txBody>
          <a:bodyPr vert="horz" lIns="91440" tIns="45720" rIns="91440" bIns="45720" rtlCol="0" anchor="t">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7600" dirty="0">
                <a:solidFill>
                  <a:schemeClr val="accent6">
                    <a:lumMod val="50000"/>
                  </a:schemeClr>
                </a:solidFill>
                <a:latin typeface="Arial Narrow" panose="020B0606020202030204" pitchFamily="34" charset="0"/>
                <a:cs typeface="Arial" panose="020B0604020202020204" pitchFamily="34" charset="0"/>
              </a:rPr>
              <a:t>Design_ </a:t>
            </a:r>
            <a:r>
              <a:rPr lang="en-US" sz="17600" dirty="0" smtClean="0">
                <a:solidFill>
                  <a:schemeClr val="accent5">
                    <a:lumMod val="60000"/>
                    <a:lumOff val="40000"/>
                  </a:schemeClr>
                </a:solidFill>
                <a:latin typeface="Arial Narrow" panose="020B0606020202030204" pitchFamily="34" charset="0"/>
                <a:cs typeface="Arial" panose="020B0604020202020204" pitchFamily="34" charset="0"/>
              </a:rPr>
              <a:t>Architectural features </a:t>
            </a:r>
            <a:r>
              <a:rPr lang="en-US" sz="9600" dirty="0" smtClean="0">
                <a:solidFill>
                  <a:schemeClr val="accent5">
                    <a:lumMod val="60000"/>
                    <a:lumOff val="40000"/>
                  </a:schemeClr>
                </a:solidFill>
                <a:latin typeface="Arial Narrow" panose="020B0606020202030204" pitchFamily="34" charset="0"/>
                <a:cs typeface="Arial" panose="020B0604020202020204" pitchFamily="34" charset="0"/>
              </a:rPr>
              <a:t>(Typical) </a:t>
            </a:r>
            <a:r>
              <a:rPr lang="en-US" sz="4900" dirty="0" smtClean="0">
                <a:solidFill>
                  <a:schemeClr val="accent5">
                    <a:lumMod val="60000"/>
                    <a:lumOff val="40000"/>
                  </a:schemeClr>
                </a:solidFill>
                <a:latin typeface="Arial Narrow" panose="020B0606020202030204" pitchFamily="34" charset="0"/>
                <a:cs typeface="Arial" panose="020B0604020202020204" pitchFamily="34" charset="0"/>
              </a:rPr>
              <a:t/>
            </a:r>
            <a:br>
              <a:rPr lang="en-US" sz="4900" dirty="0" smtClean="0">
                <a:solidFill>
                  <a:schemeClr val="accent5">
                    <a:lumMod val="60000"/>
                    <a:lumOff val="40000"/>
                  </a:schemeClr>
                </a:solidFill>
                <a:latin typeface="Arial Narrow" panose="020B0606020202030204" pitchFamily="34" charset="0"/>
                <a:cs typeface="Arial" panose="020B0604020202020204" pitchFamily="34" charset="0"/>
              </a:rPr>
            </a:br>
            <a: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t/>
            </a:r>
            <a:b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br>
            <a: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t/>
            </a:r>
            <a:b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br>
            <a: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t/>
            </a:r>
            <a:b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br>
            <a:endParaRPr lang="en-US" sz="3600" dirty="0">
              <a:solidFill>
                <a:schemeClr val="accent5">
                  <a:lumMod val="60000"/>
                  <a:lumOff val="40000"/>
                </a:schemeClr>
              </a:solidFill>
              <a:latin typeface="Arial Narrow" panose="020B0606020202030204" pitchFamily="34" charset="0"/>
              <a:cs typeface="Arial" panose="020B0604020202020204" pitchFamily="34" charset="0"/>
            </a:endParaRPr>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231157" y="2595865"/>
            <a:ext cx="2127092" cy="2031849"/>
          </a:xfrm>
          <a:prstGeom prst="rect">
            <a:avLst/>
          </a:prstGeom>
        </p:spPr>
      </p:pic>
    </p:spTree>
    <p:extLst>
      <p:ext uri="{BB962C8B-B14F-4D97-AF65-F5344CB8AC3E}">
        <p14:creationId xmlns:p14="http://schemas.microsoft.com/office/powerpoint/2010/main" val="29197072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304800" y="457200"/>
            <a:ext cx="7772400" cy="914400"/>
          </a:xfrm>
          <a:prstGeom prst="rect">
            <a:avLst/>
          </a:prstGeom>
        </p:spPr>
        <p:txBody>
          <a:bodyPr vert="horz" lIns="91440" tIns="45720" rIns="91440" bIns="45720" rtlCol="0" anchor="t">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7600" dirty="0">
                <a:solidFill>
                  <a:schemeClr val="accent6">
                    <a:lumMod val="50000"/>
                  </a:schemeClr>
                </a:solidFill>
                <a:latin typeface="Arial Narrow" panose="020B0606020202030204" pitchFamily="34" charset="0"/>
                <a:cs typeface="Arial" panose="020B0604020202020204" pitchFamily="34" charset="0"/>
              </a:rPr>
              <a:t>Design_ </a:t>
            </a:r>
            <a:r>
              <a:rPr lang="en-US" sz="17600" dirty="0" smtClean="0">
                <a:solidFill>
                  <a:schemeClr val="accent5">
                    <a:lumMod val="60000"/>
                    <a:lumOff val="40000"/>
                  </a:schemeClr>
                </a:solidFill>
                <a:latin typeface="Arial Narrow" panose="020B0606020202030204" pitchFamily="34" charset="0"/>
                <a:cs typeface="Arial" panose="020B0604020202020204" pitchFamily="34" charset="0"/>
              </a:rPr>
              <a:t>Project cost comparison</a:t>
            </a:r>
            <a:r>
              <a:rPr lang="en-US" sz="9600" dirty="0" smtClean="0">
                <a:solidFill>
                  <a:schemeClr val="accent5">
                    <a:lumMod val="60000"/>
                    <a:lumOff val="40000"/>
                  </a:schemeClr>
                </a:solidFill>
                <a:latin typeface="Arial Narrow" panose="020B0606020202030204" pitchFamily="34" charset="0"/>
                <a:cs typeface="Arial" panose="020B0604020202020204" pitchFamily="34" charset="0"/>
              </a:rPr>
              <a:t> </a:t>
            </a:r>
            <a:r>
              <a:rPr lang="en-US" sz="4900" dirty="0" smtClean="0">
                <a:solidFill>
                  <a:schemeClr val="accent5">
                    <a:lumMod val="60000"/>
                    <a:lumOff val="40000"/>
                  </a:schemeClr>
                </a:solidFill>
                <a:latin typeface="Arial Narrow" panose="020B0606020202030204" pitchFamily="34" charset="0"/>
                <a:cs typeface="Arial" panose="020B0604020202020204" pitchFamily="34" charset="0"/>
              </a:rPr>
              <a:t/>
            </a:r>
            <a:br>
              <a:rPr lang="en-US" sz="4900" dirty="0" smtClean="0">
                <a:solidFill>
                  <a:schemeClr val="accent5">
                    <a:lumMod val="60000"/>
                    <a:lumOff val="40000"/>
                  </a:schemeClr>
                </a:solidFill>
                <a:latin typeface="Arial Narrow" panose="020B0606020202030204" pitchFamily="34" charset="0"/>
                <a:cs typeface="Arial" panose="020B0604020202020204" pitchFamily="34" charset="0"/>
              </a:rPr>
            </a:br>
            <a: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t/>
            </a:r>
            <a:b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br>
            <a: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t/>
            </a:r>
            <a:b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br>
            <a: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t/>
            </a:r>
            <a:b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br>
            <a:endParaRPr lang="en-US" sz="3600" dirty="0">
              <a:solidFill>
                <a:schemeClr val="accent5">
                  <a:lumMod val="60000"/>
                  <a:lumOff val="40000"/>
                </a:schemeClr>
              </a:solidFill>
              <a:latin typeface="Arial Narrow" panose="020B060602020203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546237900"/>
              </p:ext>
            </p:extLst>
          </p:nvPr>
        </p:nvGraphicFramePr>
        <p:xfrm>
          <a:off x="1297868" y="1223249"/>
          <a:ext cx="6322132" cy="2610815"/>
        </p:xfrm>
        <a:graphic>
          <a:graphicData uri="http://schemas.openxmlformats.org/drawingml/2006/table">
            <a:tbl>
              <a:tblPr firstRow="1" firstCol="1" bandRow="1">
                <a:effectLst/>
                <a:tableStyleId>{912C8C85-51F0-491E-9774-3900AFEF0FD7}</a:tableStyleId>
              </a:tblPr>
              <a:tblGrid>
                <a:gridCol w="2126535"/>
                <a:gridCol w="1095386"/>
                <a:gridCol w="1825642"/>
                <a:gridCol w="1274569"/>
              </a:tblGrid>
              <a:tr h="263770">
                <a:tc>
                  <a:txBody>
                    <a:bodyPr/>
                    <a:lstStyle/>
                    <a:p>
                      <a:pPr marL="0" marR="0">
                        <a:lnSpc>
                          <a:spcPct val="107000"/>
                        </a:lnSpc>
                        <a:spcBef>
                          <a:spcPts val="0"/>
                        </a:spcBef>
                        <a:spcAft>
                          <a:spcPts val="0"/>
                        </a:spcAft>
                      </a:pPr>
                      <a:r>
                        <a:rPr lang="en-US" sz="1100" dirty="0" smtClean="0">
                          <a:effectLst/>
                          <a:latin typeface="Arial Narrow" panose="020B0606020202030204" pitchFamily="34" charset="0"/>
                          <a:cs typeface="Arial" pitchFamily="34" charset="0"/>
                        </a:rPr>
                        <a:t>OLD DESIGN</a:t>
                      </a:r>
                      <a:endParaRPr lang="en-US" sz="1100" dirty="0">
                        <a:effectLst/>
                        <a:latin typeface="Arial Narrow" panose="020B0606020202030204" pitchFamily="34" charset="0"/>
                        <a:ea typeface="Calibri" panose="020F0502020204030204" pitchFamily="34" charset="0"/>
                        <a:cs typeface="Arial" pitchFamily="34" charset="0"/>
                      </a:endParaRPr>
                    </a:p>
                  </a:txBody>
                  <a:tcPr marL="51435" marR="51435" marT="0" marB="0">
                    <a:solidFill>
                      <a:srgbClr val="FFC000"/>
                    </a:solidFill>
                  </a:tcPr>
                </a:tc>
                <a:tc>
                  <a:txBody>
                    <a:bodyPr/>
                    <a:lstStyle/>
                    <a:p>
                      <a:pPr marL="0" marR="0">
                        <a:lnSpc>
                          <a:spcPct val="107000"/>
                        </a:lnSpc>
                        <a:spcBef>
                          <a:spcPts val="0"/>
                        </a:spcBef>
                        <a:spcAft>
                          <a:spcPts val="0"/>
                        </a:spcAft>
                      </a:pPr>
                      <a:r>
                        <a:rPr lang="en-US" sz="1100">
                          <a:effectLst/>
                          <a:latin typeface="Arial Narrow" panose="020B0606020202030204" pitchFamily="34" charset="0"/>
                          <a:cs typeface="Arial" pitchFamily="34" charset="0"/>
                        </a:rPr>
                        <a:t> </a:t>
                      </a:r>
                      <a:endParaRPr lang="en-US" sz="1100">
                        <a:effectLst/>
                        <a:latin typeface="Arial Narrow" panose="020B0606020202030204" pitchFamily="34" charset="0"/>
                        <a:ea typeface="Calibri" panose="020F0502020204030204" pitchFamily="34" charset="0"/>
                        <a:cs typeface="Arial" pitchFamily="34" charset="0"/>
                      </a:endParaRPr>
                    </a:p>
                  </a:txBody>
                  <a:tcPr marL="51435" marR="51435" marT="0" marB="0">
                    <a:solidFill>
                      <a:srgbClr val="FFC000"/>
                    </a:solidFill>
                  </a:tcPr>
                </a:tc>
                <a:tc>
                  <a:txBody>
                    <a:bodyPr/>
                    <a:lstStyle/>
                    <a:p>
                      <a:pPr marL="0" marR="0">
                        <a:lnSpc>
                          <a:spcPct val="107000"/>
                        </a:lnSpc>
                        <a:spcBef>
                          <a:spcPts val="0"/>
                        </a:spcBef>
                        <a:spcAft>
                          <a:spcPts val="0"/>
                        </a:spcAft>
                      </a:pPr>
                      <a:r>
                        <a:rPr lang="en-US" sz="1100" dirty="0">
                          <a:effectLst/>
                          <a:latin typeface="Arial Narrow" panose="020B0606020202030204" pitchFamily="34" charset="0"/>
                          <a:cs typeface="Arial" pitchFamily="34" charset="0"/>
                        </a:rPr>
                        <a:t>NEW DESIGN</a:t>
                      </a:r>
                      <a:endParaRPr lang="en-US" sz="1100" dirty="0">
                        <a:effectLst/>
                        <a:latin typeface="Arial Narrow" panose="020B0606020202030204" pitchFamily="34" charset="0"/>
                        <a:ea typeface="Calibri" panose="020F0502020204030204" pitchFamily="34" charset="0"/>
                        <a:cs typeface="Arial" pitchFamily="34" charset="0"/>
                      </a:endParaRPr>
                    </a:p>
                  </a:txBody>
                  <a:tcPr marL="51435" marR="51435" marT="0" marB="0">
                    <a:solidFill>
                      <a:srgbClr val="FFC000"/>
                    </a:solidFill>
                  </a:tcPr>
                </a:tc>
                <a:tc>
                  <a:txBody>
                    <a:bodyPr/>
                    <a:lstStyle/>
                    <a:p>
                      <a:pPr marL="0" marR="0">
                        <a:lnSpc>
                          <a:spcPct val="107000"/>
                        </a:lnSpc>
                        <a:spcBef>
                          <a:spcPts val="0"/>
                        </a:spcBef>
                        <a:spcAft>
                          <a:spcPts val="0"/>
                        </a:spcAft>
                      </a:pPr>
                      <a:r>
                        <a:rPr lang="en-US" sz="1100" dirty="0">
                          <a:effectLst/>
                          <a:latin typeface="Arial Narrow" panose="020B0606020202030204" pitchFamily="34" charset="0"/>
                        </a:rPr>
                        <a:t> </a:t>
                      </a:r>
                      <a:endParaRPr lang="en-US"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1435" marR="51435" marT="0" marB="0">
                    <a:solidFill>
                      <a:srgbClr val="FFC000"/>
                    </a:solidFill>
                  </a:tcPr>
                </a:tc>
              </a:tr>
              <a:tr h="495154">
                <a:tc>
                  <a:txBody>
                    <a:bodyPr/>
                    <a:lstStyle/>
                    <a:p>
                      <a:pPr marL="0" marR="0">
                        <a:lnSpc>
                          <a:spcPct val="107000"/>
                        </a:lnSpc>
                        <a:spcBef>
                          <a:spcPts val="0"/>
                        </a:spcBef>
                        <a:spcAft>
                          <a:spcPts val="0"/>
                        </a:spcAft>
                      </a:pPr>
                      <a:r>
                        <a:rPr lang="en-US" sz="1100" dirty="0">
                          <a:solidFill>
                            <a:schemeClr val="tx1">
                              <a:lumMod val="65000"/>
                              <a:lumOff val="35000"/>
                            </a:schemeClr>
                          </a:solidFill>
                          <a:effectLst/>
                          <a:latin typeface="Arial Narrow" panose="020B0606020202030204" pitchFamily="34" charset="0"/>
                          <a:cs typeface="Arial" pitchFamily="34" charset="0"/>
                        </a:rPr>
                        <a:t>Impervious Road and driveways</a:t>
                      </a:r>
                      <a:endParaRPr lang="en-US" sz="1100" dirty="0">
                        <a:solidFill>
                          <a:schemeClr val="tx1">
                            <a:lumMod val="65000"/>
                            <a:lumOff val="35000"/>
                          </a:schemeClr>
                        </a:solidFill>
                        <a:effectLst/>
                        <a:latin typeface="Arial Narrow" panose="020B0606020202030204" pitchFamily="34" charset="0"/>
                        <a:ea typeface="Calibri" panose="020F0502020204030204" pitchFamily="34" charset="0"/>
                        <a:cs typeface="Arial" pitchFamily="34" charset="0"/>
                      </a:endParaRPr>
                    </a:p>
                  </a:txBody>
                  <a:tcPr marL="51435" marR="51435" marT="0" marB="0"/>
                </a:tc>
                <a:tc>
                  <a:txBody>
                    <a:bodyPr/>
                    <a:lstStyle/>
                    <a:p>
                      <a:pPr marL="0" marR="0">
                        <a:lnSpc>
                          <a:spcPct val="107000"/>
                        </a:lnSpc>
                        <a:spcBef>
                          <a:spcPts val="0"/>
                        </a:spcBef>
                        <a:spcAft>
                          <a:spcPts val="0"/>
                        </a:spcAft>
                      </a:pPr>
                      <a:r>
                        <a:rPr lang="en-US" sz="1100" dirty="0" smtClean="0">
                          <a:solidFill>
                            <a:schemeClr val="tx1">
                              <a:lumMod val="65000"/>
                              <a:lumOff val="35000"/>
                            </a:schemeClr>
                          </a:solidFill>
                          <a:effectLst/>
                          <a:latin typeface="Arial Narrow" panose="020B0606020202030204" pitchFamily="34" charset="0"/>
                          <a:cs typeface="Arial" pitchFamily="34" charset="0"/>
                        </a:rPr>
                        <a:t>$140,000</a:t>
                      </a:r>
                      <a:endParaRPr lang="en-US" sz="1100" dirty="0">
                        <a:solidFill>
                          <a:schemeClr val="tx1">
                            <a:lumMod val="65000"/>
                            <a:lumOff val="35000"/>
                          </a:schemeClr>
                        </a:solidFill>
                        <a:effectLst/>
                        <a:latin typeface="Arial Narrow" panose="020B0606020202030204" pitchFamily="34" charset="0"/>
                        <a:ea typeface="Calibri" panose="020F0502020204030204" pitchFamily="34" charset="0"/>
                        <a:cs typeface="Arial" pitchFamily="34" charset="0"/>
                      </a:endParaRPr>
                    </a:p>
                  </a:txBody>
                  <a:tcPr marL="51435" marR="51435" marT="0" marB="0"/>
                </a:tc>
                <a:tc>
                  <a:txBody>
                    <a:bodyPr/>
                    <a:lstStyle/>
                    <a:p>
                      <a:pPr marL="0" marR="0">
                        <a:lnSpc>
                          <a:spcPct val="107000"/>
                        </a:lnSpc>
                        <a:spcBef>
                          <a:spcPts val="0"/>
                        </a:spcBef>
                        <a:spcAft>
                          <a:spcPts val="0"/>
                        </a:spcAft>
                      </a:pPr>
                      <a:r>
                        <a:rPr lang="en-US" sz="1100">
                          <a:solidFill>
                            <a:schemeClr val="tx1">
                              <a:lumMod val="65000"/>
                              <a:lumOff val="35000"/>
                            </a:schemeClr>
                          </a:solidFill>
                          <a:effectLst/>
                          <a:latin typeface="Arial Narrow" panose="020B0606020202030204" pitchFamily="34" charset="0"/>
                          <a:cs typeface="Arial" pitchFamily="34" charset="0"/>
                        </a:rPr>
                        <a:t>Pervious Concrete Road and driveways</a:t>
                      </a:r>
                      <a:endParaRPr lang="en-US" sz="1100">
                        <a:solidFill>
                          <a:schemeClr val="tx1">
                            <a:lumMod val="65000"/>
                            <a:lumOff val="35000"/>
                          </a:schemeClr>
                        </a:solidFill>
                        <a:effectLst/>
                        <a:latin typeface="Arial Narrow" panose="020B0606020202030204" pitchFamily="34" charset="0"/>
                        <a:ea typeface="Calibri" panose="020F0502020204030204" pitchFamily="34" charset="0"/>
                        <a:cs typeface="Arial" pitchFamily="34" charset="0"/>
                      </a:endParaRPr>
                    </a:p>
                  </a:txBody>
                  <a:tcPr marL="51435" marR="51435" marT="0" marB="0"/>
                </a:tc>
                <a:tc>
                  <a:txBody>
                    <a:bodyPr/>
                    <a:lstStyle/>
                    <a:p>
                      <a:pPr marL="0" marR="0">
                        <a:lnSpc>
                          <a:spcPct val="107000"/>
                        </a:lnSpc>
                        <a:spcBef>
                          <a:spcPts val="0"/>
                        </a:spcBef>
                        <a:spcAft>
                          <a:spcPts val="0"/>
                        </a:spcAft>
                      </a:pPr>
                      <a:r>
                        <a:rPr lang="en-US" sz="1100" dirty="0" smtClean="0">
                          <a:solidFill>
                            <a:schemeClr val="tx1">
                              <a:lumMod val="65000"/>
                              <a:lumOff val="35000"/>
                            </a:schemeClr>
                          </a:solidFill>
                          <a:effectLst/>
                          <a:latin typeface="Arial Narrow" panose="020B0606020202030204" pitchFamily="34" charset="0"/>
                          <a:cs typeface="Arial" pitchFamily="34" charset="0"/>
                        </a:rPr>
                        <a:t>$156,000</a:t>
                      </a:r>
                      <a:endParaRPr lang="en-US" sz="1100" dirty="0">
                        <a:solidFill>
                          <a:schemeClr val="tx1">
                            <a:lumMod val="65000"/>
                            <a:lumOff val="35000"/>
                          </a:schemeClr>
                        </a:solidFill>
                        <a:effectLst/>
                        <a:latin typeface="Arial Narrow" panose="020B0606020202030204" pitchFamily="34" charset="0"/>
                        <a:ea typeface="Calibri" panose="020F0502020204030204" pitchFamily="34" charset="0"/>
                        <a:cs typeface="Arial" pitchFamily="34" charset="0"/>
                      </a:endParaRPr>
                    </a:p>
                  </a:txBody>
                  <a:tcPr marL="51435" marR="51435" marT="0" marB="0"/>
                </a:tc>
              </a:tr>
              <a:tr h="316298">
                <a:tc>
                  <a:txBody>
                    <a:bodyPr/>
                    <a:lstStyle/>
                    <a:p>
                      <a:pPr marL="0" marR="0">
                        <a:lnSpc>
                          <a:spcPct val="107000"/>
                        </a:lnSpc>
                        <a:spcBef>
                          <a:spcPts val="0"/>
                        </a:spcBef>
                        <a:spcAft>
                          <a:spcPts val="0"/>
                        </a:spcAft>
                      </a:pPr>
                      <a:r>
                        <a:rPr lang="en-US" sz="1100">
                          <a:solidFill>
                            <a:schemeClr val="tx1">
                              <a:lumMod val="65000"/>
                              <a:lumOff val="35000"/>
                            </a:schemeClr>
                          </a:solidFill>
                          <a:effectLst/>
                          <a:latin typeface="Arial Narrow" panose="020B0606020202030204" pitchFamily="34" charset="0"/>
                          <a:cs typeface="Arial" pitchFamily="34" charset="0"/>
                        </a:rPr>
                        <a:t>Curb &amp; gutter</a:t>
                      </a:r>
                      <a:endParaRPr lang="en-US" sz="1100">
                        <a:solidFill>
                          <a:schemeClr val="tx1">
                            <a:lumMod val="65000"/>
                            <a:lumOff val="35000"/>
                          </a:schemeClr>
                        </a:solidFill>
                        <a:effectLst/>
                        <a:latin typeface="Arial Narrow" panose="020B0606020202030204" pitchFamily="34" charset="0"/>
                        <a:ea typeface="Calibri" panose="020F0502020204030204" pitchFamily="34" charset="0"/>
                        <a:cs typeface="Arial" pitchFamily="34" charset="0"/>
                      </a:endParaRPr>
                    </a:p>
                  </a:txBody>
                  <a:tcPr marL="51435" marR="51435" marT="0" marB="0"/>
                </a:tc>
                <a:tc>
                  <a:txBody>
                    <a:bodyPr/>
                    <a:lstStyle/>
                    <a:p>
                      <a:pPr marL="0" marR="0">
                        <a:lnSpc>
                          <a:spcPct val="107000"/>
                        </a:lnSpc>
                        <a:spcBef>
                          <a:spcPts val="0"/>
                        </a:spcBef>
                        <a:spcAft>
                          <a:spcPts val="0"/>
                        </a:spcAft>
                      </a:pPr>
                      <a:r>
                        <a:rPr lang="en-US" sz="1100" dirty="0" smtClean="0">
                          <a:solidFill>
                            <a:schemeClr val="tx1">
                              <a:lumMod val="65000"/>
                              <a:lumOff val="35000"/>
                            </a:schemeClr>
                          </a:solidFill>
                          <a:effectLst/>
                          <a:latin typeface="Arial Narrow" panose="020B0606020202030204" pitchFamily="34" charset="0"/>
                          <a:cs typeface="Arial" pitchFamily="34" charset="0"/>
                        </a:rPr>
                        <a:t>$40,000</a:t>
                      </a:r>
                      <a:endParaRPr lang="en-US" sz="1100" dirty="0">
                        <a:solidFill>
                          <a:schemeClr val="tx1">
                            <a:lumMod val="65000"/>
                            <a:lumOff val="35000"/>
                          </a:schemeClr>
                        </a:solidFill>
                        <a:effectLst/>
                        <a:latin typeface="Arial Narrow" panose="020B0606020202030204" pitchFamily="34" charset="0"/>
                        <a:ea typeface="Calibri" panose="020F0502020204030204" pitchFamily="34" charset="0"/>
                        <a:cs typeface="Arial" pitchFamily="34" charset="0"/>
                      </a:endParaRPr>
                    </a:p>
                  </a:txBody>
                  <a:tcPr marL="51435" marR="51435" marT="0" marB="0"/>
                </a:tc>
                <a:tc>
                  <a:txBody>
                    <a:bodyPr/>
                    <a:lstStyle/>
                    <a:p>
                      <a:pPr marL="0" marR="0">
                        <a:lnSpc>
                          <a:spcPct val="107000"/>
                        </a:lnSpc>
                        <a:spcBef>
                          <a:spcPts val="0"/>
                        </a:spcBef>
                        <a:spcAft>
                          <a:spcPts val="0"/>
                        </a:spcAft>
                      </a:pPr>
                      <a:r>
                        <a:rPr lang="en-US" sz="1100">
                          <a:solidFill>
                            <a:schemeClr val="tx1">
                              <a:lumMod val="65000"/>
                              <a:lumOff val="35000"/>
                            </a:schemeClr>
                          </a:solidFill>
                          <a:effectLst/>
                          <a:latin typeface="Arial Narrow" panose="020B0606020202030204" pitchFamily="34" charset="0"/>
                          <a:cs typeface="Arial" pitchFamily="34" charset="0"/>
                        </a:rPr>
                        <a:t>Curb &amp; gutter</a:t>
                      </a:r>
                      <a:endParaRPr lang="en-US" sz="1100">
                        <a:solidFill>
                          <a:schemeClr val="tx1">
                            <a:lumMod val="65000"/>
                            <a:lumOff val="35000"/>
                          </a:schemeClr>
                        </a:solidFill>
                        <a:effectLst/>
                        <a:latin typeface="Arial Narrow" panose="020B0606020202030204" pitchFamily="34" charset="0"/>
                        <a:ea typeface="Calibri" panose="020F0502020204030204" pitchFamily="34" charset="0"/>
                        <a:cs typeface="Arial" pitchFamily="34" charset="0"/>
                      </a:endParaRPr>
                    </a:p>
                  </a:txBody>
                  <a:tcPr marL="51435" marR="51435" marT="0" marB="0"/>
                </a:tc>
                <a:tc>
                  <a:txBody>
                    <a:bodyPr/>
                    <a:lstStyle/>
                    <a:p>
                      <a:pPr marL="0" marR="0">
                        <a:lnSpc>
                          <a:spcPct val="107000"/>
                        </a:lnSpc>
                        <a:spcBef>
                          <a:spcPts val="0"/>
                        </a:spcBef>
                        <a:spcAft>
                          <a:spcPts val="0"/>
                        </a:spcAft>
                      </a:pPr>
                      <a:r>
                        <a:rPr lang="en-US" sz="1100" dirty="0" smtClean="0">
                          <a:solidFill>
                            <a:schemeClr val="tx1">
                              <a:lumMod val="65000"/>
                              <a:lumOff val="35000"/>
                            </a:schemeClr>
                          </a:solidFill>
                          <a:effectLst/>
                          <a:latin typeface="Arial Narrow" panose="020B0606020202030204" pitchFamily="34" charset="0"/>
                          <a:cs typeface="Arial" pitchFamily="34" charset="0"/>
                        </a:rPr>
                        <a:t>$0</a:t>
                      </a:r>
                      <a:endParaRPr lang="en-US" sz="1100" dirty="0">
                        <a:solidFill>
                          <a:schemeClr val="tx1">
                            <a:lumMod val="65000"/>
                            <a:lumOff val="35000"/>
                          </a:schemeClr>
                        </a:solidFill>
                        <a:effectLst/>
                        <a:latin typeface="Arial Narrow" panose="020B0606020202030204" pitchFamily="34" charset="0"/>
                        <a:ea typeface="Calibri" panose="020F0502020204030204" pitchFamily="34" charset="0"/>
                        <a:cs typeface="Arial" pitchFamily="34" charset="0"/>
                      </a:endParaRPr>
                    </a:p>
                  </a:txBody>
                  <a:tcPr marL="51435" marR="51435" marT="0" marB="0"/>
                </a:tc>
              </a:tr>
              <a:tr h="319461">
                <a:tc>
                  <a:txBody>
                    <a:bodyPr/>
                    <a:lstStyle/>
                    <a:p>
                      <a:pPr marL="0" marR="0">
                        <a:lnSpc>
                          <a:spcPct val="107000"/>
                        </a:lnSpc>
                        <a:spcBef>
                          <a:spcPts val="0"/>
                        </a:spcBef>
                        <a:spcAft>
                          <a:spcPts val="0"/>
                        </a:spcAft>
                      </a:pPr>
                      <a:r>
                        <a:rPr lang="en-US" sz="1100">
                          <a:solidFill>
                            <a:schemeClr val="tx1">
                              <a:lumMod val="65000"/>
                              <a:lumOff val="35000"/>
                            </a:schemeClr>
                          </a:solidFill>
                          <a:effectLst/>
                          <a:latin typeface="Arial Narrow" panose="020B0606020202030204" pitchFamily="34" charset="0"/>
                          <a:cs typeface="Arial" pitchFamily="34" charset="0"/>
                        </a:rPr>
                        <a:t>Hauling off site</a:t>
                      </a:r>
                      <a:endParaRPr lang="en-US" sz="1100">
                        <a:solidFill>
                          <a:schemeClr val="tx1">
                            <a:lumMod val="65000"/>
                            <a:lumOff val="35000"/>
                          </a:schemeClr>
                        </a:solidFill>
                        <a:effectLst/>
                        <a:latin typeface="Arial Narrow" panose="020B0606020202030204" pitchFamily="34" charset="0"/>
                        <a:ea typeface="Calibri" panose="020F0502020204030204" pitchFamily="34" charset="0"/>
                        <a:cs typeface="Arial" pitchFamily="34" charset="0"/>
                      </a:endParaRPr>
                    </a:p>
                  </a:txBody>
                  <a:tcPr marL="51435" marR="51435" marT="0" marB="0"/>
                </a:tc>
                <a:tc>
                  <a:txBody>
                    <a:bodyPr/>
                    <a:lstStyle/>
                    <a:p>
                      <a:pPr marL="0" marR="0">
                        <a:lnSpc>
                          <a:spcPct val="107000"/>
                        </a:lnSpc>
                        <a:spcBef>
                          <a:spcPts val="0"/>
                        </a:spcBef>
                        <a:spcAft>
                          <a:spcPts val="0"/>
                        </a:spcAft>
                      </a:pPr>
                      <a:r>
                        <a:rPr lang="en-US" sz="1100" dirty="0" smtClean="0">
                          <a:solidFill>
                            <a:schemeClr val="tx1">
                              <a:lumMod val="65000"/>
                              <a:lumOff val="35000"/>
                            </a:schemeClr>
                          </a:solidFill>
                          <a:effectLst/>
                          <a:latin typeface="Arial Narrow" panose="020B0606020202030204" pitchFamily="34" charset="0"/>
                          <a:cs typeface="Arial" pitchFamily="34" charset="0"/>
                        </a:rPr>
                        <a:t>$12,600</a:t>
                      </a:r>
                      <a:endParaRPr lang="en-US" sz="1100" dirty="0">
                        <a:solidFill>
                          <a:schemeClr val="tx1">
                            <a:lumMod val="65000"/>
                            <a:lumOff val="35000"/>
                          </a:schemeClr>
                        </a:solidFill>
                        <a:effectLst/>
                        <a:latin typeface="Arial Narrow" panose="020B0606020202030204" pitchFamily="34" charset="0"/>
                        <a:ea typeface="Calibri" panose="020F0502020204030204" pitchFamily="34" charset="0"/>
                        <a:cs typeface="Arial" pitchFamily="34" charset="0"/>
                      </a:endParaRPr>
                    </a:p>
                  </a:txBody>
                  <a:tcPr marL="51435" marR="51435" marT="0" marB="0"/>
                </a:tc>
                <a:tc>
                  <a:txBody>
                    <a:bodyPr/>
                    <a:lstStyle/>
                    <a:p>
                      <a:pPr marL="0" marR="0">
                        <a:lnSpc>
                          <a:spcPct val="107000"/>
                        </a:lnSpc>
                        <a:spcBef>
                          <a:spcPts val="0"/>
                        </a:spcBef>
                        <a:spcAft>
                          <a:spcPts val="0"/>
                        </a:spcAft>
                      </a:pPr>
                      <a:r>
                        <a:rPr lang="en-US" sz="1100">
                          <a:solidFill>
                            <a:schemeClr val="tx1">
                              <a:lumMod val="65000"/>
                              <a:lumOff val="35000"/>
                            </a:schemeClr>
                          </a:solidFill>
                          <a:effectLst/>
                          <a:latin typeface="Arial Narrow" panose="020B0606020202030204" pitchFamily="34" charset="0"/>
                          <a:cs typeface="Arial" pitchFamily="34" charset="0"/>
                        </a:rPr>
                        <a:t>Hauling off site</a:t>
                      </a:r>
                      <a:endParaRPr lang="en-US" sz="1100">
                        <a:solidFill>
                          <a:schemeClr val="tx1">
                            <a:lumMod val="65000"/>
                            <a:lumOff val="35000"/>
                          </a:schemeClr>
                        </a:solidFill>
                        <a:effectLst/>
                        <a:latin typeface="Arial Narrow" panose="020B0606020202030204" pitchFamily="34" charset="0"/>
                        <a:ea typeface="Calibri" panose="020F0502020204030204" pitchFamily="34" charset="0"/>
                        <a:cs typeface="Arial" pitchFamily="34" charset="0"/>
                      </a:endParaRPr>
                    </a:p>
                  </a:txBody>
                  <a:tcPr marL="51435" marR="51435" marT="0" marB="0"/>
                </a:tc>
                <a:tc>
                  <a:txBody>
                    <a:bodyPr/>
                    <a:lstStyle/>
                    <a:p>
                      <a:pPr marL="0" marR="0">
                        <a:lnSpc>
                          <a:spcPct val="107000"/>
                        </a:lnSpc>
                        <a:spcBef>
                          <a:spcPts val="0"/>
                        </a:spcBef>
                        <a:spcAft>
                          <a:spcPts val="0"/>
                        </a:spcAft>
                      </a:pPr>
                      <a:r>
                        <a:rPr lang="en-US" sz="1100" dirty="0" smtClean="0">
                          <a:solidFill>
                            <a:schemeClr val="tx1">
                              <a:lumMod val="65000"/>
                              <a:lumOff val="35000"/>
                            </a:schemeClr>
                          </a:solidFill>
                          <a:effectLst/>
                          <a:latin typeface="Arial Narrow" panose="020B0606020202030204" pitchFamily="34" charset="0"/>
                          <a:cs typeface="Arial" pitchFamily="34" charset="0"/>
                        </a:rPr>
                        <a:t>$0</a:t>
                      </a:r>
                      <a:endParaRPr lang="en-US" sz="1100" dirty="0">
                        <a:solidFill>
                          <a:schemeClr val="tx1">
                            <a:lumMod val="65000"/>
                            <a:lumOff val="35000"/>
                          </a:schemeClr>
                        </a:solidFill>
                        <a:effectLst/>
                        <a:latin typeface="Arial Narrow" panose="020B0606020202030204" pitchFamily="34" charset="0"/>
                        <a:ea typeface="Calibri" panose="020F0502020204030204" pitchFamily="34" charset="0"/>
                        <a:cs typeface="Arial" pitchFamily="34" charset="0"/>
                      </a:endParaRPr>
                    </a:p>
                  </a:txBody>
                  <a:tcPr marL="51435" marR="51435" marT="0" marB="0"/>
                </a:tc>
              </a:tr>
              <a:tr h="591700">
                <a:tc>
                  <a:txBody>
                    <a:bodyPr/>
                    <a:lstStyle/>
                    <a:p>
                      <a:pPr marL="0" marR="0">
                        <a:lnSpc>
                          <a:spcPct val="107000"/>
                        </a:lnSpc>
                        <a:spcBef>
                          <a:spcPts val="0"/>
                        </a:spcBef>
                        <a:spcAft>
                          <a:spcPts val="0"/>
                        </a:spcAft>
                      </a:pPr>
                      <a:r>
                        <a:rPr lang="en-US" sz="1100" dirty="0">
                          <a:solidFill>
                            <a:schemeClr val="tx1">
                              <a:lumMod val="65000"/>
                              <a:lumOff val="35000"/>
                            </a:schemeClr>
                          </a:solidFill>
                          <a:effectLst/>
                          <a:latin typeface="Arial Narrow" panose="020B0606020202030204" pitchFamily="34" charset="0"/>
                          <a:cs typeface="Arial" pitchFamily="34" charset="0"/>
                        </a:rPr>
                        <a:t>Lateral drainage, catch basins &amp; </a:t>
                      </a:r>
                      <a:r>
                        <a:rPr lang="en-US" sz="1100" dirty="0" err="1">
                          <a:solidFill>
                            <a:schemeClr val="tx1">
                              <a:lumMod val="65000"/>
                              <a:lumOff val="35000"/>
                            </a:schemeClr>
                          </a:solidFill>
                          <a:effectLst/>
                          <a:latin typeface="Arial Narrow" panose="020B0606020202030204" pitchFamily="34" charset="0"/>
                          <a:cs typeface="Arial" pitchFamily="34" charset="0"/>
                        </a:rPr>
                        <a:t>stormwater</a:t>
                      </a:r>
                      <a:r>
                        <a:rPr lang="en-US" sz="1100" dirty="0">
                          <a:solidFill>
                            <a:schemeClr val="tx1">
                              <a:lumMod val="65000"/>
                              <a:lumOff val="35000"/>
                            </a:schemeClr>
                          </a:solidFill>
                          <a:effectLst/>
                          <a:latin typeface="Arial Narrow" panose="020B0606020202030204" pitchFamily="34" charset="0"/>
                          <a:cs typeface="Arial" pitchFamily="34" charset="0"/>
                        </a:rPr>
                        <a:t> structures</a:t>
                      </a:r>
                      <a:endParaRPr lang="en-US" sz="1100" dirty="0">
                        <a:solidFill>
                          <a:schemeClr val="tx1">
                            <a:lumMod val="65000"/>
                            <a:lumOff val="35000"/>
                          </a:schemeClr>
                        </a:solidFill>
                        <a:effectLst/>
                        <a:latin typeface="Arial Narrow" panose="020B0606020202030204" pitchFamily="34" charset="0"/>
                        <a:ea typeface="Calibri" panose="020F0502020204030204" pitchFamily="34" charset="0"/>
                        <a:cs typeface="Arial" pitchFamily="34" charset="0"/>
                      </a:endParaRPr>
                    </a:p>
                  </a:txBody>
                  <a:tcPr marL="51435" marR="51435" marT="0" marB="0"/>
                </a:tc>
                <a:tc>
                  <a:txBody>
                    <a:bodyPr/>
                    <a:lstStyle/>
                    <a:p>
                      <a:pPr marL="0" marR="0">
                        <a:lnSpc>
                          <a:spcPct val="107000"/>
                        </a:lnSpc>
                        <a:spcBef>
                          <a:spcPts val="0"/>
                        </a:spcBef>
                        <a:spcAft>
                          <a:spcPts val="0"/>
                        </a:spcAft>
                      </a:pPr>
                      <a:r>
                        <a:rPr lang="en-US" sz="1100" dirty="0" smtClean="0">
                          <a:solidFill>
                            <a:schemeClr val="tx1">
                              <a:lumMod val="65000"/>
                              <a:lumOff val="35000"/>
                            </a:schemeClr>
                          </a:solidFill>
                          <a:effectLst/>
                          <a:latin typeface="Arial Narrow" panose="020B0606020202030204" pitchFamily="34" charset="0"/>
                          <a:cs typeface="Arial" pitchFamily="34" charset="0"/>
                        </a:rPr>
                        <a:t>$15,000</a:t>
                      </a:r>
                      <a:endParaRPr lang="en-US" sz="1100" dirty="0">
                        <a:solidFill>
                          <a:schemeClr val="tx1">
                            <a:lumMod val="65000"/>
                            <a:lumOff val="35000"/>
                          </a:schemeClr>
                        </a:solidFill>
                        <a:effectLst/>
                        <a:latin typeface="Arial Narrow" panose="020B0606020202030204" pitchFamily="34" charset="0"/>
                        <a:ea typeface="Calibri" panose="020F0502020204030204" pitchFamily="34" charset="0"/>
                        <a:cs typeface="Arial" pitchFamily="34" charset="0"/>
                      </a:endParaRPr>
                    </a:p>
                  </a:txBody>
                  <a:tcPr marL="51435" marR="51435" marT="0" marB="0"/>
                </a:tc>
                <a:tc>
                  <a:txBody>
                    <a:bodyPr/>
                    <a:lstStyle/>
                    <a:p>
                      <a:pPr marL="0" marR="0">
                        <a:lnSpc>
                          <a:spcPct val="107000"/>
                        </a:lnSpc>
                        <a:spcBef>
                          <a:spcPts val="0"/>
                        </a:spcBef>
                        <a:spcAft>
                          <a:spcPts val="0"/>
                        </a:spcAft>
                      </a:pPr>
                      <a:r>
                        <a:rPr lang="en-US" sz="1100">
                          <a:solidFill>
                            <a:schemeClr val="tx1">
                              <a:lumMod val="65000"/>
                              <a:lumOff val="35000"/>
                            </a:schemeClr>
                          </a:solidFill>
                          <a:effectLst/>
                          <a:latin typeface="Arial Narrow" panose="020B0606020202030204" pitchFamily="34" charset="0"/>
                          <a:cs typeface="Arial" pitchFamily="34" charset="0"/>
                        </a:rPr>
                        <a:t>Lateral drainage, catch basins &amp; stormwater structures</a:t>
                      </a:r>
                      <a:endParaRPr lang="en-US" sz="1100">
                        <a:solidFill>
                          <a:schemeClr val="tx1">
                            <a:lumMod val="65000"/>
                            <a:lumOff val="35000"/>
                          </a:schemeClr>
                        </a:solidFill>
                        <a:effectLst/>
                        <a:latin typeface="Arial Narrow" panose="020B0606020202030204" pitchFamily="34" charset="0"/>
                        <a:ea typeface="Calibri" panose="020F0502020204030204" pitchFamily="34" charset="0"/>
                        <a:cs typeface="Arial" pitchFamily="34" charset="0"/>
                      </a:endParaRPr>
                    </a:p>
                  </a:txBody>
                  <a:tcPr marL="51435" marR="51435" marT="0" marB="0"/>
                </a:tc>
                <a:tc>
                  <a:txBody>
                    <a:bodyPr/>
                    <a:lstStyle/>
                    <a:p>
                      <a:pPr marL="0" marR="0">
                        <a:lnSpc>
                          <a:spcPct val="107000"/>
                        </a:lnSpc>
                        <a:spcBef>
                          <a:spcPts val="0"/>
                        </a:spcBef>
                        <a:spcAft>
                          <a:spcPts val="0"/>
                        </a:spcAft>
                      </a:pPr>
                      <a:r>
                        <a:rPr lang="en-US" sz="1100" dirty="0" smtClean="0">
                          <a:solidFill>
                            <a:schemeClr val="tx1">
                              <a:lumMod val="65000"/>
                              <a:lumOff val="35000"/>
                            </a:schemeClr>
                          </a:solidFill>
                          <a:effectLst/>
                          <a:latin typeface="Arial Narrow" panose="020B0606020202030204" pitchFamily="34" charset="0"/>
                          <a:cs typeface="Arial" pitchFamily="34" charset="0"/>
                        </a:rPr>
                        <a:t>$0</a:t>
                      </a:r>
                      <a:endParaRPr lang="en-US" sz="1100" dirty="0">
                        <a:solidFill>
                          <a:schemeClr val="tx1">
                            <a:lumMod val="65000"/>
                            <a:lumOff val="35000"/>
                          </a:schemeClr>
                        </a:solidFill>
                        <a:effectLst/>
                        <a:latin typeface="Arial Narrow" panose="020B0606020202030204" pitchFamily="34" charset="0"/>
                        <a:ea typeface="Calibri" panose="020F0502020204030204" pitchFamily="34" charset="0"/>
                        <a:cs typeface="Arial" pitchFamily="34" charset="0"/>
                      </a:endParaRPr>
                    </a:p>
                  </a:txBody>
                  <a:tcPr marL="51435" marR="51435" marT="0" marB="0"/>
                </a:tc>
              </a:tr>
              <a:tr h="340524">
                <a:tc>
                  <a:txBody>
                    <a:bodyPr/>
                    <a:lstStyle/>
                    <a:p>
                      <a:pPr marL="0" marR="0">
                        <a:lnSpc>
                          <a:spcPct val="107000"/>
                        </a:lnSpc>
                        <a:spcBef>
                          <a:spcPts val="0"/>
                        </a:spcBef>
                        <a:spcAft>
                          <a:spcPts val="0"/>
                        </a:spcAft>
                      </a:pPr>
                      <a:r>
                        <a:rPr lang="en-US" sz="1100" dirty="0">
                          <a:solidFill>
                            <a:schemeClr val="tx1">
                              <a:lumMod val="65000"/>
                              <a:lumOff val="35000"/>
                            </a:schemeClr>
                          </a:solidFill>
                          <a:effectLst/>
                          <a:latin typeface="Arial Narrow" panose="020B0606020202030204" pitchFamily="34" charset="0"/>
                          <a:cs typeface="Arial" pitchFamily="34" charset="0"/>
                        </a:rPr>
                        <a:t>Cisterns</a:t>
                      </a:r>
                      <a:endParaRPr lang="en-US" sz="1100" dirty="0">
                        <a:solidFill>
                          <a:schemeClr val="tx1">
                            <a:lumMod val="65000"/>
                            <a:lumOff val="35000"/>
                          </a:schemeClr>
                        </a:solidFill>
                        <a:effectLst/>
                        <a:latin typeface="Arial Narrow" panose="020B0606020202030204" pitchFamily="34" charset="0"/>
                        <a:ea typeface="Calibri" panose="020F0502020204030204" pitchFamily="34" charset="0"/>
                        <a:cs typeface="Arial" pitchFamily="34" charset="0"/>
                      </a:endParaRPr>
                    </a:p>
                  </a:txBody>
                  <a:tcPr marL="51435" marR="51435" marT="0" marB="0"/>
                </a:tc>
                <a:tc>
                  <a:txBody>
                    <a:bodyPr/>
                    <a:lstStyle/>
                    <a:p>
                      <a:pPr marL="0" marR="0">
                        <a:lnSpc>
                          <a:spcPct val="107000"/>
                        </a:lnSpc>
                        <a:spcBef>
                          <a:spcPts val="0"/>
                        </a:spcBef>
                        <a:spcAft>
                          <a:spcPts val="0"/>
                        </a:spcAft>
                      </a:pPr>
                      <a:r>
                        <a:rPr lang="en-US" sz="1100" dirty="0" smtClean="0">
                          <a:solidFill>
                            <a:schemeClr val="tx1">
                              <a:lumMod val="65000"/>
                              <a:lumOff val="35000"/>
                            </a:schemeClr>
                          </a:solidFill>
                          <a:effectLst/>
                          <a:latin typeface="Arial Narrow" panose="020B0606020202030204" pitchFamily="34" charset="0"/>
                          <a:cs typeface="Arial" pitchFamily="34" charset="0"/>
                        </a:rPr>
                        <a:t>$0</a:t>
                      </a:r>
                      <a:endParaRPr lang="en-US" sz="1100" dirty="0">
                        <a:solidFill>
                          <a:schemeClr val="tx1">
                            <a:lumMod val="65000"/>
                            <a:lumOff val="35000"/>
                          </a:schemeClr>
                        </a:solidFill>
                        <a:effectLst/>
                        <a:latin typeface="Arial Narrow" panose="020B0606020202030204" pitchFamily="34" charset="0"/>
                        <a:ea typeface="Calibri" panose="020F0502020204030204" pitchFamily="34" charset="0"/>
                        <a:cs typeface="Arial" pitchFamily="34" charset="0"/>
                      </a:endParaRPr>
                    </a:p>
                  </a:txBody>
                  <a:tcPr marL="51435" marR="51435" marT="0" marB="0"/>
                </a:tc>
                <a:tc>
                  <a:txBody>
                    <a:bodyPr/>
                    <a:lstStyle/>
                    <a:p>
                      <a:pPr marL="0" marR="0">
                        <a:lnSpc>
                          <a:spcPct val="107000"/>
                        </a:lnSpc>
                        <a:spcBef>
                          <a:spcPts val="0"/>
                        </a:spcBef>
                        <a:spcAft>
                          <a:spcPts val="0"/>
                        </a:spcAft>
                      </a:pPr>
                      <a:r>
                        <a:rPr lang="en-US" sz="1100" dirty="0">
                          <a:solidFill>
                            <a:schemeClr val="tx1">
                              <a:lumMod val="65000"/>
                              <a:lumOff val="35000"/>
                            </a:schemeClr>
                          </a:solidFill>
                          <a:effectLst/>
                          <a:latin typeface="Arial Narrow" panose="020B0606020202030204" pitchFamily="34" charset="0"/>
                          <a:cs typeface="Arial" pitchFamily="34" charset="0"/>
                        </a:rPr>
                        <a:t>Cisterns</a:t>
                      </a:r>
                      <a:endParaRPr lang="en-US" sz="1100" dirty="0">
                        <a:solidFill>
                          <a:schemeClr val="tx1">
                            <a:lumMod val="65000"/>
                            <a:lumOff val="35000"/>
                          </a:schemeClr>
                        </a:solidFill>
                        <a:effectLst/>
                        <a:latin typeface="Arial Narrow" panose="020B0606020202030204" pitchFamily="34" charset="0"/>
                        <a:ea typeface="Calibri" panose="020F0502020204030204" pitchFamily="34" charset="0"/>
                        <a:cs typeface="Arial" pitchFamily="34" charset="0"/>
                      </a:endParaRPr>
                    </a:p>
                  </a:txBody>
                  <a:tcPr marL="51435" marR="51435" marT="0" marB="0"/>
                </a:tc>
                <a:tc>
                  <a:txBody>
                    <a:bodyPr/>
                    <a:lstStyle/>
                    <a:p>
                      <a:pPr marL="0" marR="0">
                        <a:lnSpc>
                          <a:spcPct val="107000"/>
                        </a:lnSpc>
                        <a:spcBef>
                          <a:spcPts val="0"/>
                        </a:spcBef>
                        <a:spcAft>
                          <a:spcPts val="0"/>
                        </a:spcAft>
                      </a:pPr>
                      <a:r>
                        <a:rPr lang="en-US" sz="1100" dirty="0" smtClean="0">
                          <a:solidFill>
                            <a:schemeClr val="tx1">
                              <a:lumMod val="65000"/>
                              <a:lumOff val="35000"/>
                            </a:schemeClr>
                          </a:solidFill>
                          <a:effectLst/>
                          <a:latin typeface="Arial Narrow" panose="020B0606020202030204" pitchFamily="34" charset="0"/>
                          <a:cs typeface="Arial" pitchFamily="34" charset="0"/>
                        </a:rPr>
                        <a:t>$120,000</a:t>
                      </a:r>
                      <a:endParaRPr lang="en-US" sz="1100" dirty="0">
                        <a:solidFill>
                          <a:schemeClr val="tx1">
                            <a:lumMod val="65000"/>
                            <a:lumOff val="35000"/>
                          </a:schemeClr>
                        </a:solidFill>
                        <a:effectLst/>
                        <a:latin typeface="Arial Narrow" panose="020B0606020202030204" pitchFamily="34" charset="0"/>
                        <a:ea typeface="Calibri" panose="020F0502020204030204" pitchFamily="34" charset="0"/>
                        <a:cs typeface="Arial" pitchFamily="34" charset="0"/>
                      </a:endParaRPr>
                    </a:p>
                  </a:txBody>
                  <a:tcPr marL="51435" marR="51435" marT="0" marB="0"/>
                </a:tc>
              </a:tr>
              <a:tr h="283908">
                <a:tc>
                  <a:txBody>
                    <a:bodyPr/>
                    <a:lstStyle/>
                    <a:p>
                      <a:pPr marL="0" marR="0">
                        <a:lnSpc>
                          <a:spcPct val="107000"/>
                        </a:lnSpc>
                        <a:spcBef>
                          <a:spcPts val="0"/>
                        </a:spcBef>
                        <a:spcAft>
                          <a:spcPts val="0"/>
                        </a:spcAft>
                      </a:pPr>
                      <a:r>
                        <a:rPr lang="en-US" sz="1100" dirty="0">
                          <a:solidFill>
                            <a:schemeClr val="tx1">
                              <a:lumMod val="75000"/>
                              <a:lumOff val="25000"/>
                            </a:schemeClr>
                          </a:solidFill>
                          <a:effectLst/>
                          <a:latin typeface="Arial Narrow" panose="020B0606020202030204" pitchFamily="34" charset="0"/>
                          <a:cs typeface="Arial" pitchFamily="34" charset="0"/>
                        </a:rPr>
                        <a:t>Total</a:t>
                      </a:r>
                      <a:endParaRPr lang="en-US" sz="1100" dirty="0">
                        <a:solidFill>
                          <a:schemeClr val="tx1">
                            <a:lumMod val="75000"/>
                            <a:lumOff val="25000"/>
                          </a:schemeClr>
                        </a:solidFill>
                        <a:effectLst/>
                        <a:latin typeface="Arial Narrow" panose="020B0606020202030204" pitchFamily="34" charset="0"/>
                        <a:ea typeface="Calibri" panose="020F0502020204030204" pitchFamily="34" charset="0"/>
                        <a:cs typeface="Arial" pitchFamily="34" charset="0"/>
                      </a:endParaRPr>
                    </a:p>
                  </a:txBody>
                  <a:tcPr marL="51435" marR="51435" marT="0" marB="0">
                    <a:solidFill>
                      <a:srgbClr val="FFC000">
                        <a:alpha val="25000"/>
                      </a:srgbClr>
                    </a:solidFill>
                  </a:tcPr>
                </a:tc>
                <a:tc>
                  <a:txBody>
                    <a:bodyPr/>
                    <a:lstStyle/>
                    <a:p>
                      <a:pPr marL="0" marR="0">
                        <a:lnSpc>
                          <a:spcPct val="107000"/>
                        </a:lnSpc>
                        <a:spcBef>
                          <a:spcPts val="0"/>
                        </a:spcBef>
                        <a:spcAft>
                          <a:spcPts val="0"/>
                        </a:spcAft>
                      </a:pPr>
                      <a:r>
                        <a:rPr lang="en-US" sz="1100" dirty="0">
                          <a:solidFill>
                            <a:schemeClr val="tx1">
                              <a:lumMod val="75000"/>
                              <a:lumOff val="25000"/>
                            </a:schemeClr>
                          </a:solidFill>
                          <a:effectLst/>
                          <a:latin typeface="Arial Narrow" panose="020B0606020202030204" pitchFamily="34" charset="0"/>
                          <a:cs typeface="Arial" pitchFamily="34" charset="0"/>
                        </a:rPr>
                        <a:t>$207,600</a:t>
                      </a:r>
                      <a:endParaRPr lang="en-US" sz="1100" dirty="0">
                        <a:solidFill>
                          <a:schemeClr val="tx1">
                            <a:lumMod val="75000"/>
                            <a:lumOff val="25000"/>
                          </a:schemeClr>
                        </a:solidFill>
                        <a:effectLst/>
                        <a:latin typeface="Arial Narrow" panose="020B0606020202030204" pitchFamily="34" charset="0"/>
                        <a:ea typeface="Calibri" panose="020F0502020204030204" pitchFamily="34" charset="0"/>
                        <a:cs typeface="Arial" pitchFamily="34" charset="0"/>
                      </a:endParaRPr>
                    </a:p>
                  </a:txBody>
                  <a:tcPr marL="51435" marR="51435" marT="0" marB="0">
                    <a:solidFill>
                      <a:srgbClr val="FFC000">
                        <a:alpha val="25000"/>
                      </a:srgbClr>
                    </a:solidFill>
                  </a:tcPr>
                </a:tc>
                <a:tc>
                  <a:txBody>
                    <a:bodyPr/>
                    <a:lstStyle/>
                    <a:p>
                      <a:pPr marL="0" marR="0">
                        <a:lnSpc>
                          <a:spcPct val="107000"/>
                        </a:lnSpc>
                        <a:spcBef>
                          <a:spcPts val="0"/>
                        </a:spcBef>
                        <a:spcAft>
                          <a:spcPts val="0"/>
                        </a:spcAft>
                      </a:pPr>
                      <a:r>
                        <a:rPr lang="en-US" sz="1100" dirty="0">
                          <a:solidFill>
                            <a:schemeClr val="tx1">
                              <a:lumMod val="75000"/>
                              <a:lumOff val="25000"/>
                            </a:schemeClr>
                          </a:solidFill>
                          <a:effectLst/>
                          <a:latin typeface="Arial Narrow" panose="020B0606020202030204" pitchFamily="34" charset="0"/>
                          <a:cs typeface="Arial" pitchFamily="34" charset="0"/>
                        </a:rPr>
                        <a:t> </a:t>
                      </a:r>
                      <a:endParaRPr lang="en-US" sz="1100" dirty="0">
                        <a:solidFill>
                          <a:schemeClr val="tx1">
                            <a:lumMod val="75000"/>
                            <a:lumOff val="25000"/>
                          </a:schemeClr>
                        </a:solidFill>
                        <a:effectLst/>
                        <a:latin typeface="Arial Narrow" panose="020B0606020202030204" pitchFamily="34" charset="0"/>
                        <a:ea typeface="Calibri" panose="020F0502020204030204" pitchFamily="34" charset="0"/>
                        <a:cs typeface="Arial" pitchFamily="34" charset="0"/>
                      </a:endParaRPr>
                    </a:p>
                  </a:txBody>
                  <a:tcPr marL="51435" marR="51435" marT="0" marB="0">
                    <a:solidFill>
                      <a:srgbClr val="FFC000">
                        <a:alpha val="25000"/>
                      </a:srgbClr>
                    </a:solidFill>
                  </a:tcPr>
                </a:tc>
                <a:tc>
                  <a:txBody>
                    <a:bodyPr/>
                    <a:lstStyle/>
                    <a:p>
                      <a:pPr marL="0" marR="0">
                        <a:lnSpc>
                          <a:spcPct val="107000"/>
                        </a:lnSpc>
                        <a:spcBef>
                          <a:spcPts val="0"/>
                        </a:spcBef>
                        <a:spcAft>
                          <a:spcPts val="0"/>
                        </a:spcAft>
                      </a:pPr>
                      <a:r>
                        <a:rPr lang="en-US" sz="1100" dirty="0">
                          <a:solidFill>
                            <a:schemeClr val="tx1">
                              <a:lumMod val="75000"/>
                              <a:lumOff val="25000"/>
                            </a:schemeClr>
                          </a:solidFill>
                          <a:effectLst/>
                          <a:latin typeface="Arial Narrow" panose="020B0606020202030204" pitchFamily="34" charset="0"/>
                          <a:cs typeface="Arial" pitchFamily="34" charset="0"/>
                        </a:rPr>
                        <a:t>276,800</a:t>
                      </a:r>
                      <a:endParaRPr lang="en-US" sz="1100" dirty="0">
                        <a:solidFill>
                          <a:schemeClr val="tx1">
                            <a:lumMod val="75000"/>
                            <a:lumOff val="25000"/>
                          </a:schemeClr>
                        </a:solidFill>
                        <a:effectLst/>
                        <a:latin typeface="Arial Narrow" panose="020B0606020202030204" pitchFamily="34" charset="0"/>
                        <a:ea typeface="Calibri" panose="020F0502020204030204" pitchFamily="34" charset="0"/>
                        <a:cs typeface="Arial" pitchFamily="34" charset="0"/>
                      </a:endParaRPr>
                    </a:p>
                  </a:txBody>
                  <a:tcPr marL="51435" marR="51435" marT="0" marB="0">
                    <a:solidFill>
                      <a:srgbClr val="FFC000">
                        <a:alpha val="25000"/>
                      </a:srgbClr>
                    </a:solidFill>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84072292"/>
              </p:ext>
            </p:extLst>
          </p:nvPr>
        </p:nvGraphicFramePr>
        <p:xfrm>
          <a:off x="1275094" y="4343400"/>
          <a:ext cx="6344906" cy="796422"/>
        </p:xfrm>
        <a:graphic>
          <a:graphicData uri="http://schemas.openxmlformats.org/drawingml/2006/table">
            <a:tbl>
              <a:tblPr firstRow="1" firstCol="1" bandRow="1">
                <a:tableStyleId>{10A1B5D5-9B99-4C35-A422-299274C87663}</a:tableStyleId>
              </a:tblPr>
              <a:tblGrid>
                <a:gridCol w="2912269"/>
                <a:gridCol w="3432637"/>
              </a:tblGrid>
              <a:tr h="228600">
                <a:tc>
                  <a:txBody>
                    <a:bodyPr/>
                    <a:lstStyle/>
                    <a:p>
                      <a:pPr marL="0" marR="0">
                        <a:lnSpc>
                          <a:spcPct val="107000"/>
                        </a:lnSpc>
                        <a:spcBef>
                          <a:spcPts val="0"/>
                        </a:spcBef>
                        <a:spcAft>
                          <a:spcPts val="0"/>
                        </a:spcAft>
                      </a:pPr>
                      <a:r>
                        <a:rPr lang="en-US" sz="1100" dirty="0" smtClean="0">
                          <a:effectLst/>
                          <a:latin typeface="Arial Narrow" panose="020B0606020202030204" pitchFamily="34" charset="0"/>
                          <a:cs typeface="Arial" pitchFamily="34" charset="0"/>
                        </a:rPr>
                        <a:t>ANNUAL SAVINGS</a:t>
                      </a:r>
                      <a:endParaRPr lang="en-US" sz="1100" dirty="0">
                        <a:effectLst/>
                        <a:latin typeface="Arial Narrow" panose="020B0606020202030204" pitchFamily="34" charset="0"/>
                        <a:ea typeface="Calibri" panose="020F0502020204030204" pitchFamily="34" charset="0"/>
                        <a:cs typeface="Arial" pitchFamily="34" charset="0"/>
                      </a:endParaRPr>
                    </a:p>
                  </a:txBody>
                  <a:tcPr marL="51435" marR="51435" marT="0" marB="0">
                    <a:solidFill>
                      <a:srgbClr val="FFC000"/>
                    </a:solidFill>
                  </a:tcPr>
                </a:tc>
                <a:tc>
                  <a:txBody>
                    <a:bodyPr/>
                    <a:lstStyle/>
                    <a:p>
                      <a:pPr marL="0" marR="0">
                        <a:lnSpc>
                          <a:spcPct val="107000"/>
                        </a:lnSpc>
                        <a:spcBef>
                          <a:spcPts val="0"/>
                        </a:spcBef>
                        <a:spcAft>
                          <a:spcPts val="0"/>
                        </a:spcAft>
                      </a:pPr>
                      <a:r>
                        <a:rPr lang="en-US" sz="1100" dirty="0">
                          <a:effectLst/>
                          <a:latin typeface="Arial Narrow" panose="020B0606020202030204" pitchFamily="34" charset="0"/>
                        </a:rPr>
                        <a:t> </a:t>
                      </a:r>
                      <a:endParaRPr lang="en-US"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1435" marR="51435" marT="0" marB="0">
                    <a:solidFill>
                      <a:srgbClr val="FFC000"/>
                    </a:solidFill>
                  </a:tcPr>
                </a:tc>
              </a:tr>
              <a:tr h="0">
                <a:tc>
                  <a:txBody>
                    <a:bodyPr/>
                    <a:lstStyle/>
                    <a:p>
                      <a:pPr marL="0" marR="0">
                        <a:lnSpc>
                          <a:spcPct val="107000"/>
                        </a:lnSpc>
                        <a:spcBef>
                          <a:spcPts val="0"/>
                        </a:spcBef>
                        <a:spcAft>
                          <a:spcPts val="0"/>
                        </a:spcAft>
                      </a:pPr>
                      <a:r>
                        <a:rPr lang="en-US" sz="1100">
                          <a:solidFill>
                            <a:schemeClr val="tx1">
                              <a:lumMod val="65000"/>
                              <a:lumOff val="35000"/>
                            </a:schemeClr>
                          </a:solidFill>
                          <a:effectLst/>
                          <a:latin typeface="Arial Narrow" panose="020B0606020202030204" pitchFamily="34" charset="0"/>
                          <a:cs typeface="Arial" pitchFamily="34" charset="0"/>
                        </a:rPr>
                        <a:t>30,000 x $.0083 (City of Tulsa water + sewer rate)</a:t>
                      </a:r>
                      <a:endParaRPr lang="en-US" sz="1100">
                        <a:solidFill>
                          <a:schemeClr val="tx1">
                            <a:lumMod val="65000"/>
                            <a:lumOff val="35000"/>
                          </a:schemeClr>
                        </a:solidFill>
                        <a:effectLst/>
                        <a:latin typeface="Arial Narrow" panose="020B0606020202030204" pitchFamily="34" charset="0"/>
                        <a:ea typeface="Calibri" panose="020F0502020204030204" pitchFamily="34" charset="0"/>
                        <a:cs typeface="Arial" pitchFamily="34" charset="0"/>
                      </a:endParaRPr>
                    </a:p>
                  </a:txBody>
                  <a:tcPr marL="51435" marR="51435" marT="0" marB="0">
                    <a:noFill/>
                  </a:tcPr>
                </a:tc>
                <a:tc>
                  <a:txBody>
                    <a:bodyPr/>
                    <a:lstStyle/>
                    <a:p>
                      <a:pPr marL="0" marR="0">
                        <a:lnSpc>
                          <a:spcPct val="107000"/>
                        </a:lnSpc>
                        <a:spcBef>
                          <a:spcPts val="0"/>
                        </a:spcBef>
                        <a:spcAft>
                          <a:spcPts val="0"/>
                        </a:spcAft>
                      </a:pPr>
                      <a:r>
                        <a:rPr lang="en-US" sz="1100">
                          <a:solidFill>
                            <a:schemeClr val="tx1">
                              <a:lumMod val="65000"/>
                              <a:lumOff val="35000"/>
                            </a:schemeClr>
                          </a:solidFill>
                          <a:effectLst/>
                          <a:latin typeface="Arial Narrow" panose="020B0606020202030204" pitchFamily="34" charset="0"/>
                          <a:cs typeface="Arial" pitchFamily="34" charset="0"/>
                        </a:rPr>
                        <a:t>$250.00 / year</a:t>
                      </a:r>
                      <a:endParaRPr lang="en-US" sz="1100">
                        <a:solidFill>
                          <a:schemeClr val="tx1">
                            <a:lumMod val="65000"/>
                            <a:lumOff val="35000"/>
                          </a:schemeClr>
                        </a:solidFill>
                        <a:effectLst/>
                        <a:latin typeface="Arial Narrow" panose="020B0606020202030204" pitchFamily="34" charset="0"/>
                        <a:ea typeface="Calibri" panose="020F0502020204030204" pitchFamily="34" charset="0"/>
                        <a:cs typeface="Arial" pitchFamily="34" charset="0"/>
                      </a:endParaRPr>
                    </a:p>
                  </a:txBody>
                  <a:tcPr marL="51435" marR="51435" marT="0" marB="0">
                    <a:noFill/>
                  </a:tcPr>
                </a:tc>
              </a:tr>
              <a:tr h="236352">
                <a:tc>
                  <a:txBody>
                    <a:bodyPr/>
                    <a:lstStyle/>
                    <a:p>
                      <a:pPr marL="0" marR="0">
                        <a:lnSpc>
                          <a:spcPct val="107000"/>
                        </a:lnSpc>
                        <a:spcBef>
                          <a:spcPts val="0"/>
                        </a:spcBef>
                        <a:spcAft>
                          <a:spcPts val="0"/>
                        </a:spcAft>
                      </a:pPr>
                      <a:r>
                        <a:rPr lang="en-US" sz="1100" dirty="0">
                          <a:solidFill>
                            <a:schemeClr val="tx1">
                              <a:lumMod val="65000"/>
                              <a:lumOff val="35000"/>
                            </a:schemeClr>
                          </a:solidFill>
                          <a:effectLst/>
                          <a:latin typeface="Arial Narrow" panose="020B0606020202030204" pitchFamily="34" charset="0"/>
                          <a:cs typeface="Arial" pitchFamily="34" charset="0"/>
                        </a:rPr>
                        <a:t>City </a:t>
                      </a:r>
                      <a:r>
                        <a:rPr lang="en-US" sz="1100" dirty="0" err="1">
                          <a:solidFill>
                            <a:schemeClr val="tx1">
                              <a:lumMod val="65000"/>
                              <a:lumOff val="35000"/>
                            </a:schemeClr>
                          </a:solidFill>
                          <a:effectLst/>
                          <a:latin typeface="Arial Narrow" panose="020B0606020202030204" pitchFamily="34" charset="0"/>
                          <a:cs typeface="Arial" pitchFamily="34" charset="0"/>
                        </a:rPr>
                        <a:t>stormwater</a:t>
                      </a:r>
                      <a:r>
                        <a:rPr lang="en-US" sz="1100" dirty="0">
                          <a:solidFill>
                            <a:schemeClr val="tx1">
                              <a:lumMod val="65000"/>
                              <a:lumOff val="35000"/>
                            </a:schemeClr>
                          </a:solidFill>
                          <a:effectLst/>
                          <a:latin typeface="Arial Narrow" panose="020B0606020202030204" pitchFamily="34" charset="0"/>
                          <a:cs typeface="Arial" pitchFamily="34" charset="0"/>
                        </a:rPr>
                        <a:t> annual fee per house</a:t>
                      </a:r>
                      <a:endParaRPr lang="en-US" sz="1100" dirty="0">
                        <a:solidFill>
                          <a:schemeClr val="tx1">
                            <a:lumMod val="65000"/>
                            <a:lumOff val="35000"/>
                          </a:schemeClr>
                        </a:solidFill>
                        <a:effectLst/>
                        <a:latin typeface="Arial Narrow" panose="020B0606020202030204" pitchFamily="34" charset="0"/>
                        <a:ea typeface="Calibri" panose="020F0502020204030204" pitchFamily="34" charset="0"/>
                        <a:cs typeface="Arial" pitchFamily="34" charset="0"/>
                      </a:endParaRPr>
                    </a:p>
                  </a:txBody>
                  <a:tcPr marL="51435" marR="51435" marT="0" marB="0">
                    <a:noFill/>
                  </a:tcPr>
                </a:tc>
                <a:tc>
                  <a:txBody>
                    <a:bodyPr/>
                    <a:lstStyle/>
                    <a:p>
                      <a:pPr marL="0" marR="0">
                        <a:lnSpc>
                          <a:spcPct val="107000"/>
                        </a:lnSpc>
                        <a:spcBef>
                          <a:spcPts val="0"/>
                        </a:spcBef>
                        <a:spcAft>
                          <a:spcPts val="0"/>
                        </a:spcAft>
                      </a:pPr>
                      <a:r>
                        <a:rPr lang="en-US" sz="1100">
                          <a:solidFill>
                            <a:schemeClr val="tx1">
                              <a:lumMod val="65000"/>
                              <a:lumOff val="35000"/>
                            </a:schemeClr>
                          </a:solidFill>
                          <a:effectLst/>
                          <a:latin typeface="Arial Narrow" panose="020B0606020202030204" pitchFamily="34" charset="0"/>
                          <a:cs typeface="Arial" pitchFamily="34" charset="0"/>
                        </a:rPr>
                        <a:t>    65.00 / year</a:t>
                      </a:r>
                      <a:endParaRPr lang="en-US" sz="1100">
                        <a:solidFill>
                          <a:schemeClr val="tx1">
                            <a:lumMod val="65000"/>
                            <a:lumOff val="35000"/>
                          </a:schemeClr>
                        </a:solidFill>
                        <a:effectLst/>
                        <a:latin typeface="Arial Narrow" panose="020B0606020202030204" pitchFamily="34" charset="0"/>
                        <a:ea typeface="Calibri" panose="020F0502020204030204" pitchFamily="34" charset="0"/>
                        <a:cs typeface="Arial" pitchFamily="34" charset="0"/>
                      </a:endParaRPr>
                    </a:p>
                  </a:txBody>
                  <a:tcPr marL="51435" marR="51435" marT="0" marB="0">
                    <a:noFill/>
                  </a:tcPr>
                </a:tc>
              </a:tr>
              <a:tr h="0">
                <a:tc>
                  <a:txBody>
                    <a:bodyPr/>
                    <a:lstStyle/>
                    <a:p>
                      <a:pPr marL="0" marR="0">
                        <a:lnSpc>
                          <a:spcPct val="107000"/>
                        </a:lnSpc>
                        <a:spcBef>
                          <a:spcPts val="0"/>
                        </a:spcBef>
                        <a:spcAft>
                          <a:spcPts val="0"/>
                        </a:spcAft>
                      </a:pPr>
                      <a:r>
                        <a:rPr lang="en-US" sz="1100" dirty="0">
                          <a:solidFill>
                            <a:schemeClr val="tx1">
                              <a:lumMod val="75000"/>
                              <a:lumOff val="25000"/>
                            </a:schemeClr>
                          </a:solidFill>
                          <a:effectLst/>
                          <a:latin typeface="Arial Narrow" panose="020B0606020202030204" pitchFamily="34" charset="0"/>
                          <a:cs typeface="Arial" pitchFamily="34" charset="0"/>
                        </a:rPr>
                        <a:t>Total annual savings</a:t>
                      </a:r>
                      <a:endParaRPr lang="en-US" sz="1100" dirty="0">
                        <a:solidFill>
                          <a:schemeClr val="tx1">
                            <a:lumMod val="75000"/>
                            <a:lumOff val="25000"/>
                          </a:schemeClr>
                        </a:solidFill>
                        <a:effectLst/>
                        <a:latin typeface="Arial Narrow" panose="020B0606020202030204" pitchFamily="34" charset="0"/>
                        <a:ea typeface="Calibri" panose="020F0502020204030204" pitchFamily="34" charset="0"/>
                        <a:cs typeface="Arial" pitchFamily="34" charset="0"/>
                      </a:endParaRPr>
                    </a:p>
                  </a:txBody>
                  <a:tcPr marL="51435" marR="51435" marT="0" marB="0">
                    <a:solidFill>
                      <a:srgbClr val="FFC000">
                        <a:alpha val="25000"/>
                      </a:srgbClr>
                    </a:solidFill>
                  </a:tcPr>
                </a:tc>
                <a:tc>
                  <a:txBody>
                    <a:bodyPr/>
                    <a:lstStyle/>
                    <a:p>
                      <a:pPr marL="0" marR="0">
                        <a:lnSpc>
                          <a:spcPct val="107000"/>
                        </a:lnSpc>
                        <a:spcBef>
                          <a:spcPts val="0"/>
                        </a:spcBef>
                        <a:spcAft>
                          <a:spcPts val="0"/>
                        </a:spcAft>
                      </a:pPr>
                      <a:r>
                        <a:rPr lang="en-US" sz="1100" dirty="0">
                          <a:solidFill>
                            <a:schemeClr val="tx1">
                              <a:lumMod val="75000"/>
                              <a:lumOff val="25000"/>
                            </a:schemeClr>
                          </a:solidFill>
                          <a:effectLst/>
                          <a:latin typeface="Arial Narrow" panose="020B0606020202030204" pitchFamily="34" charset="0"/>
                          <a:cs typeface="Arial" pitchFamily="34" charset="0"/>
                        </a:rPr>
                        <a:t>$315.00 / year</a:t>
                      </a:r>
                      <a:endParaRPr lang="en-US" sz="1100" dirty="0">
                        <a:solidFill>
                          <a:schemeClr val="tx1">
                            <a:lumMod val="75000"/>
                            <a:lumOff val="25000"/>
                          </a:schemeClr>
                        </a:solidFill>
                        <a:effectLst/>
                        <a:latin typeface="Arial Narrow" panose="020B0606020202030204" pitchFamily="34" charset="0"/>
                        <a:ea typeface="Calibri" panose="020F0502020204030204" pitchFamily="34" charset="0"/>
                        <a:cs typeface="Arial" pitchFamily="34" charset="0"/>
                      </a:endParaRPr>
                    </a:p>
                  </a:txBody>
                  <a:tcPr marL="51435" marR="51435" marT="0" marB="0">
                    <a:solidFill>
                      <a:srgbClr val="FFC000">
                        <a:alpha val="25000"/>
                      </a:srgbClr>
                    </a:solidFill>
                  </a:tcPr>
                </a:tc>
              </a:tr>
            </a:tbl>
          </a:graphicData>
        </a:graphic>
      </p:graphicFrame>
      <p:sp>
        <p:nvSpPr>
          <p:cNvPr id="5" name="Rectangle 4"/>
          <p:cNvSpPr/>
          <p:nvPr/>
        </p:nvSpPr>
        <p:spPr>
          <a:xfrm>
            <a:off x="1215563" y="5181600"/>
            <a:ext cx="6425562" cy="923330"/>
          </a:xfrm>
          <a:prstGeom prst="rect">
            <a:avLst/>
          </a:prstGeom>
        </p:spPr>
        <p:txBody>
          <a:bodyPr wrap="square">
            <a:spAutoFit/>
          </a:bodyPr>
          <a:lstStyle/>
          <a:p>
            <a:pPr lvl="0" eaLnBrk="0" fontAlgn="base" hangingPunct="0">
              <a:spcBef>
                <a:spcPct val="0"/>
              </a:spcBef>
              <a:spcAft>
                <a:spcPct val="0"/>
              </a:spcAft>
            </a:pPr>
            <a:r>
              <a:rPr kumimoji="0" lang="en-US" b="1" i="0" u="none" strike="noStrike" cap="none" normalizeH="0" baseline="0" dirty="0" smtClean="0">
                <a:ln>
                  <a:noFill/>
                </a:ln>
                <a:solidFill>
                  <a:schemeClr val="bg1">
                    <a:lumMod val="50000"/>
                  </a:schemeClr>
                </a:solidFill>
                <a:effectLst/>
                <a:latin typeface="Arial Narrow" panose="020B0606020202030204" pitchFamily="34" charset="0"/>
                <a:ea typeface="Calibri" panose="020F0502020204030204" pitchFamily="34" charset="0"/>
                <a:cs typeface="Arial" pitchFamily="34" charset="0"/>
              </a:rPr>
              <a:t>Savings: </a:t>
            </a:r>
            <a:endParaRPr kumimoji="0" lang="en-US" b="1" i="0" u="none" strike="noStrike" cap="none" normalizeH="0" baseline="0" dirty="0" smtClean="0">
              <a:ln>
                <a:noFill/>
              </a:ln>
              <a:solidFill>
                <a:schemeClr val="bg1">
                  <a:lumMod val="50000"/>
                </a:schemeClr>
              </a:solidFill>
              <a:effectLst/>
              <a:latin typeface="Arial Narrow" panose="020B0606020202030204" pitchFamily="34" charset="0"/>
              <a:cs typeface="Arial" pitchFamily="34" charset="0"/>
            </a:endParaRPr>
          </a:p>
          <a:p>
            <a:pPr lvl="0" eaLnBrk="0" fontAlgn="base" hangingPunct="0">
              <a:spcBef>
                <a:spcPct val="0"/>
              </a:spcBef>
              <a:spcAft>
                <a:spcPct val="0"/>
              </a:spcAft>
            </a:pPr>
            <a:r>
              <a:rPr kumimoji="0" lang="en-US" b="1" i="0" u="none" strike="noStrike" cap="none" normalizeH="0" baseline="0" dirty="0" smtClean="0">
                <a:ln>
                  <a:noFill/>
                </a:ln>
                <a:solidFill>
                  <a:schemeClr val="bg1">
                    <a:lumMod val="50000"/>
                  </a:schemeClr>
                </a:solidFill>
                <a:effectLst/>
                <a:latin typeface="Arial Narrow" panose="020B0606020202030204" pitchFamily="34" charset="0"/>
                <a:ea typeface="Calibri" panose="020F0502020204030204" pitchFamily="34" charset="0"/>
                <a:cs typeface="Arial" pitchFamily="34" charset="0"/>
              </a:rPr>
              <a:t>$3,900.00 </a:t>
            </a:r>
            <a:r>
              <a:rPr kumimoji="0" lang="en-US" b="1" i="0" u="none" strike="noStrike" cap="none" normalizeH="0" baseline="0" dirty="0" smtClean="0">
                <a:ln>
                  <a:noFill/>
                </a:ln>
                <a:solidFill>
                  <a:schemeClr val="bg1">
                    <a:lumMod val="50000"/>
                  </a:schemeClr>
                </a:solidFill>
                <a:effectLst/>
                <a:latin typeface="Arial Narrow" panose="020B0606020202030204" pitchFamily="34" charset="0"/>
                <a:ea typeface="Calibri" panose="020F0502020204030204" pitchFamily="34" charset="0"/>
                <a:cs typeface="Arial" pitchFamily="34" charset="0"/>
              </a:rPr>
              <a:t>per unit cost / </a:t>
            </a:r>
            <a:r>
              <a:rPr kumimoji="0" lang="en-US" b="1" i="0" u="none" strike="noStrike" cap="none" normalizeH="0" baseline="0" dirty="0" smtClean="0">
                <a:ln>
                  <a:noFill/>
                </a:ln>
                <a:solidFill>
                  <a:schemeClr val="bg1">
                    <a:lumMod val="50000"/>
                  </a:schemeClr>
                </a:solidFill>
                <a:effectLst/>
                <a:latin typeface="Arial Narrow" panose="020B0606020202030204" pitchFamily="34" charset="0"/>
                <a:ea typeface="Calibri" panose="020F0502020204030204" pitchFamily="34" charset="0"/>
                <a:cs typeface="Arial" pitchFamily="34" charset="0"/>
              </a:rPr>
              <a:t>$315.00 </a:t>
            </a:r>
            <a:r>
              <a:rPr kumimoji="0" lang="en-US" b="1" i="0" u="none" strike="noStrike" cap="none" normalizeH="0" baseline="0" dirty="0" smtClean="0">
                <a:ln>
                  <a:noFill/>
                </a:ln>
                <a:solidFill>
                  <a:schemeClr val="bg1">
                    <a:lumMod val="50000"/>
                  </a:schemeClr>
                </a:solidFill>
                <a:effectLst/>
                <a:latin typeface="Arial Narrow" panose="020B0606020202030204" pitchFamily="34" charset="0"/>
                <a:ea typeface="Calibri" panose="020F0502020204030204" pitchFamily="34" charset="0"/>
                <a:cs typeface="Arial" pitchFamily="34" charset="0"/>
              </a:rPr>
              <a:t>=  12.3 year payback period or a rate of return of approximately 5% over 20 years.</a:t>
            </a:r>
            <a:endParaRPr kumimoji="0" lang="en-US" b="1" i="0" u="none" strike="noStrike" cap="none" normalizeH="0" baseline="0" dirty="0" smtClean="0">
              <a:ln>
                <a:noFill/>
              </a:ln>
              <a:solidFill>
                <a:schemeClr val="bg1">
                  <a:lumMod val="50000"/>
                </a:schemeClr>
              </a:solidFill>
              <a:effectLst/>
              <a:latin typeface="Arial Narrow" panose="020B0606020202030204" pitchFamily="34" charset="0"/>
              <a:cs typeface="Arial" pitchFamily="34" charset="0"/>
            </a:endParaRPr>
          </a:p>
        </p:txBody>
      </p:sp>
      <p:sp>
        <p:nvSpPr>
          <p:cNvPr id="6" name="Rectangle 5"/>
          <p:cNvSpPr/>
          <p:nvPr/>
        </p:nvSpPr>
        <p:spPr>
          <a:xfrm>
            <a:off x="1215562" y="3883223"/>
            <a:ext cx="8157038" cy="369332"/>
          </a:xfrm>
          <a:prstGeom prst="rect">
            <a:avLst/>
          </a:prstGeom>
        </p:spPr>
        <p:txBody>
          <a:bodyPr wrap="square">
            <a:spAutoFit/>
          </a:bodyPr>
          <a:lstStyle/>
          <a:p>
            <a:r>
              <a:rPr lang="en-US" dirty="0" smtClean="0">
                <a:solidFill>
                  <a:schemeClr val="bg1">
                    <a:lumMod val="50000"/>
                  </a:schemeClr>
                </a:solidFill>
                <a:effectLst/>
                <a:latin typeface="Arial Narrow" panose="020B0606020202030204" pitchFamily="34" charset="0"/>
                <a:ea typeface="Calibri" panose="020F0502020204030204" pitchFamily="34" charset="0"/>
                <a:cs typeface="Arial" pitchFamily="34" charset="0"/>
              </a:rPr>
              <a:t>The net initial cost difference is approximately $70,000 or $3,900.00 per lot. </a:t>
            </a:r>
            <a:endParaRPr lang="en-US" dirty="0">
              <a:solidFill>
                <a:schemeClr val="bg1">
                  <a:lumMod val="50000"/>
                </a:schemeClr>
              </a:solidFill>
              <a:latin typeface="Arial Narrow" panose="020B0606020202030204" pitchFamily="34" charset="0"/>
              <a:cs typeface="Arial" pitchFamily="34" charset="0"/>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96000"/>
            <a:ext cx="609600" cy="617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le 1"/>
          <p:cNvSpPr txBox="1">
            <a:spLocks/>
          </p:cNvSpPr>
          <p:nvPr/>
        </p:nvSpPr>
        <p:spPr>
          <a:xfrm>
            <a:off x="990600" y="6019800"/>
            <a:ext cx="6172200" cy="914400"/>
          </a:xfrm>
          <a:prstGeom prst="rect">
            <a:avLst/>
          </a:prstGeom>
        </p:spPr>
        <p:txBody>
          <a:bodyPr vert="horz" lIns="91440" tIns="45720" rIns="91440" bIns="45720" rtlCol="0" anchor="t">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900" dirty="0" smtClean="0">
                <a:solidFill>
                  <a:schemeClr val="accent6">
                    <a:lumMod val="50000"/>
                  </a:schemeClr>
                </a:solidFill>
                <a:latin typeface="Arial Narrow" panose="020B0606020202030204" pitchFamily="34" charset="0"/>
                <a:cs typeface="Arial" panose="020B0604020202020204" pitchFamily="34" charset="0"/>
              </a:rPr>
              <a:t>Harvest Waters </a:t>
            </a:r>
            <a:r>
              <a:rPr lang="en-US" sz="2400" dirty="0" smtClean="0">
                <a:solidFill>
                  <a:schemeClr val="accent6">
                    <a:lumMod val="50000"/>
                  </a:schemeClr>
                </a:solidFill>
                <a:latin typeface="Arial Narrow" panose="020B0606020202030204" pitchFamily="34" charset="0"/>
                <a:cs typeface="Arial" panose="020B0604020202020204" pitchFamily="34" charset="0"/>
              </a:rPr>
              <a:t>[</a:t>
            </a:r>
            <a:r>
              <a:rPr lang="en-US" sz="2700" dirty="0" smtClean="0">
                <a:solidFill>
                  <a:schemeClr val="accent6">
                    <a:lumMod val="50000"/>
                  </a:schemeClr>
                </a:solidFill>
                <a:latin typeface="Arial Narrow" panose="020B0606020202030204" pitchFamily="34" charset="0"/>
                <a:cs typeface="Arial" panose="020B0604020202020204" pitchFamily="34" charset="0"/>
              </a:rPr>
              <a:t>The New Infrastructure]</a:t>
            </a:r>
            <a:endParaRPr lang="en-US" sz="2700" dirty="0">
              <a:solidFill>
                <a:schemeClr val="accent6">
                  <a:lumMod val="50000"/>
                </a:schemeClr>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26898561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04800" y="1811178"/>
            <a:ext cx="4572000" cy="1292662"/>
          </a:xfrm>
          <a:prstGeom prst="rect">
            <a:avLst/>
          </a:prstGeom>
        </p:spPr>
        <p:txBody>
          <a:bodyPr>
            <a:spAutoFit/>
          </a:bodyPr>
          <a:lstStyle/>
          <a:p>
            <a:pPr marL="571500" indent="-571500">
              <a:buFont typeface="Arial" panose="020B0604020202020204" pitchFamily="34" charset="0"/>
              <a:buChar char="•"/>
            </a:pPr>
            <a:r>
              <a:rPr lang="en-US" sz="2600" dirty="0" smtClean="0">
                <a:solidFill>
                  <a:schemeClr val="bg1">
                    <a:lumMod val="50000"/>
                  </a:schemeClr>
                </a:solidFill>
                <a:latin typeface="Arial Narrow" panose="020B0606020202030204" pitchFamily="34" charset="0"/>
                <a:cs typeface="Arial" panose="020B0604020202020204" pitchFamily="34" charset="0"/>
              </a:rPr>
              <a:t>a mature medium sized tree will intercept over 1,000 gallons of </a:t>
            </a:r>
            <a:r>
              <a:rPr lang="en-US" sz="2600" dirty="0" err="1" smtClean="0">
                <a:solidFill>
                  <a:schemeClr val="bg1">
                    <a:lumMod val="50000"/>
                  </a:schemeClr>
                </a:solidFill>
                <a:latin typeface="Arial Narrow" panose="020B0606020202030204" pitchFamily="34" charset="0"/>
                <a:cs typeface="Arial" panose="020B0604020202020204" pitchFamily="34" charset="0"/>
              </a:rPr>
              <a:t>stormwater</a:t>
            </a:r>
            <a:r>
              <a:rPr lang="en-US" sz="2600" dirty="0" smtClean="0">
                <a:solidFill>
                  <a:schemeClr val="bg1">
                    <a:lumMod val="50000"/>
                  </a:schemeClr>
                </a:solidFill>
                <a:latin typeface="Arial Narrow" panose="020B0606020202030204" pitchFamily="34" charset="0"/>
                <a:cs typeface="Arial" panose="020B0604020202020204" pitchFamily="34" charset="0"/>
              </a:rPr>
              <a:t> every five years </a:t>
            </a:r>
          </a:p>
        </p:txBody>
      </p:sp>
      <p:sp>
        <p:nvSpPr>
          <p:cNvPr id="8" name="Rectangle 7"/>
          <p:cNvSpPr/>
          <p:nvPr/>
        </p:nvSpPr>
        <p:spPr>
          <a:xfrm>
            <a:off x="304800" y="3010057"/>
            <a:ext cx="5105400" cy="1692771"/>
          </a:xfrm>
          <a:prstGeom prst="rect">
            <a:avLst/>
          </a:prstGeom>
        </p:spPr>
        <p:txBody>
          <a:bodyPr wrap="square">
            <a:spAutoFit/>
          </a:bodyPr>
          <a:lstStyle/>
          <a:p>
            <a:pPr marL="571500" lvl="0" indent="-571500">
              <a:buFont typeface="Arial" panose="020B0604020202020204" pitchFamily="34" charset="0"/>
              <a:buChar char="•"/>
            </a:pPr>
            <a:r>
              <a:rPr lang="en-US" sz="2600" dirty="0" smtClean="0">
                <a:solidFill>
                  <a:schemeClr val="bg1">
                    <a:lumMod val="50000"/>
                  </a:schemeClr>
                </a:solidFill>
                <a:latin typeface="Arial Narrow" panose="020B0606020202030204" pitchFamily="34" charset="0"/>
                <a:cs typeface="Arial" panose="020B0604020202020204" pitchFamily="34" charset="0"/>
              </a:rPr>
              <a:t>including other benefits a medium tree provides an average net value of over $400 per year over the course of 40 years.</a:t>
            </a:r>
            <a:endParaRPr lang="en-US" sz="2600" dirty="0">
              <a:solidFill>
                <a:schemeClr val="bg1">
                  <a:lumMod val="50000"/>
                </a:schemeClr>
              </a:solidFill>
              <a:latin typeface="Arial Narrow" panose="020B0606020202030204" pitchFamily="34" charset="0"/>
              <a:cs typeface="Arial" panose="020B0604020202020204" pitchFamily="34" charset="0"/>
            </a:endParaRPr>
          </a:p>
        </p:txBody>
      </p:sp>
      <p:sp>
        <p:nvSpPr>
          <p:cNvPr id="9" name="Rectangle 8"/>
          <p:cNvSpPr/>
          <p:nvPr/>
        </p:nvSpPr>
        <p:spPr>
          <a:xfrm>
            <a:off x="304800" y="4574738"/>
            <a:ext cx="4572000" cy="1292662"/>
          </a:xfrm>
          <a:prstGeom prst="rect">
            <a:avLst/>
          </a:prstGeom>
        </p:spPr>
        <p:txBody>
          <a:bodyPr>
            <a:spAutoFit/>
          </a:bodyPr>
          <a:lstStyle/>
          <a:p>
            <a:pPr marL="571500" lvl="0" indent="-571500">
              <a:buFont typeface="Arial" panose="020B0604020202020204" pitchFamily="34" charset="0"/>
              <a:buChar char="•"/>
            </a:pPr>
            <a:r>
              <a:rPr lang="en-US" sz="2600" dirty="0" smtClean="0">
                <a:solidFill>
                  <a:schemeClr val="bg1">
                    <a:lumMod val="50000"/>
                  </a:schemeClr>
                </a:solidFill>
                <a:latin typeface="Arial Narrow" panose="020B0606020202030204" pitchFamily="34" charset="0"/>
                <a:cs typeface="Arial" panose="020B0604020202020204" pitchFamily="34" charset="0"/>
              </a:rPr>
              <a:t>the overall value of 54 medium trees (3 trees per lot, 18 lots) over 40 years is over $850,000</a:t>
            </a:r>
            <a:endParaRPr lang="en-US" sz="2600" dirty="0">
              <a:solidFill>
                <a:schemeClr val="bg1">
                  <a:lumMod val="50000"/>
                </a:schemeClr>
              </a:solidFill>
              <a:latin typeface="Arial Narrow" panose="020B0606020202030204" pitchFamily="34" charset="0"/>
              <a:cs typeface="Arial" panose="020B0604020202020204" pitchFamily="34" charset="0"/>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611258" y="-1918"/>
            <a:ext cx="7532742" cy="6858000"/>
          </a:xfrm>
          <a:prstGeom prst="rect">
            <a:avLst/>
          </a:prstGeom>
        </p:spPr>
      </p:pic>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6096000"/>
            <a:ext cx="609600" cy="617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le 1"/>
          <p:cNvSpPr txBox="1">
            <a:spLocks/>
          </p:cNvSpPr>
          <p:nvPr/>
        </p:nvSpPr>
        <p:spPr>
          <a:xfrm>
            <a:off x="990600" y="6019800"/>
            <a:ext cx="6172200" cy="914400"/>
          </a:xfrm>
          <a:prstGeom prst="rect">
            <a:avLst/>
          </a:prstGeom>
        </p:spPr>
        <p:txBody>
          <a:bodyPr vert="horz" lIns="91440" tIns="45720" rIns="91440" bIns="45720" rtlCol="0" anchor="t">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900" dirty="0" smtClean="0">
                <a:solidFill>
                  <a:schemeClr val="accent6">
                    <a:lumMod val="50000"/>
                  </a:schemeClr>
                </a:solidFill>
                <a:latin typeface="Arial Narrow" panose="020B0606020202030204" pitchFamily="34" charset="0"/>
                <a:cs typeface="Arial" panose="020B0604020202020204" pitchFamily="34" charset="0"/>
              </a:rPr>
              <a:t>Harvest Waters </a:t>
            </a:r>
            <a:r>
              <a:rPr lang="en-US" sz="2400" dirty="0" smtClean="0">
                <a:solidFill>
                  <a:schemeClr val="accent6">
                    <a:lumMod val="50000"/>
                  </a:schemeClr>
                </a:solidFill>
                <a:latin typeface="Arial Narrow" panose="020B0606020202030204" pitchFamily="34" charset="0"/>
                <a:cs typeface="Arial" panose="020B0604020202020204" pitchFamily="34" charset="0"/>
              </a:rPr>
              <a:t>[</a:t>
            </a:r>
            <a:r>
              <a:rPr lang="en-US" sz="2700" dirty="0" smtClean="0">
                <a:solidFill>
                  <a:schemeClr val="accent6">
                    <a:lumMod val="50000"/>
                  </a:schemeClr>
                </a:solidFill>
                <a:latin typeface="Arial Narrow" panose="020B0606020202030204" pitchFamily="34" charset="0"/>
                <a:cs typeface="Arial" panose="020B0604020202020204" pitchFamily="34" charset="0"/>
              </a:rPr>
              <a:t>The New Infrastructure]</a:t>
            </a:r>
            <a:endParaRPr lang="en-US" sz="2700" dirty="0">
              <a:solidFill>
                <a:schemeClr val="accent6">
                  <a:lumMod val="50000"/>
                </a:schemeClr>
              </a:solidFill>
              <a:latin typeface="Arial Narrow" panose="020B0606020202030204" pitchFamily="34" charset="0"/>
              <a:cs typeface="Arial" panose="020B0604020202020204" pitchFamily="34" charset="0"/>
            </a:endParaRPr>
          </a:p>
        </p:txBody>
      </p:sp>
      <p:sp>
        <p:nvSpPr>
          <p:cNvPr id="15" name="Title 1"/>
          <p:cNvSpPr txBox="1">
            <a:spLocks/>
          </p:cNvSpPr>
          <p:nvPr/>
        </p:nvSpPr>
        <p:spPr>
          <a:xfrm>
            <a:off x="304800" y="609600"/>
            <a:ext cx="7772400" cy="914400"/>
          </a:xfrm>
          <a:prstGeom prst="rect">
            <a:avLst/>
          </a:prstGeom>
        </p:spPr>
        <p:txBody>
          <a:bodyPr vert="horz" lIns="91440" tIns="45720" rIns="91440" bIns="45720" rtlCol="0" anchor="t">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7600" dirty="0">
                <a:solidFill>
                  <a:schemeClr val="accent6">
                    <a:lumMod val="50000"/>
                  </a:schemeClr>
                </a:solidFill>
                <a:latin typeface="Arial Narrow" panose="020B0606020202030204" pitchFamily="34" charset="0"/>
                <a:cs typeface="Arial" panose="020B0604020202020204" pitchFamily="34" charset="0"/>
              </a:rPr>
              <a:t>Design_ </a:t>
            </a:r>
            <a:r>
              <a:rPr lang="en-US" sz="17600" dirty="0" smtClean="0">
                <a:solidFill>
                  <a:schemeClr val="accent5">
                    <a:lumMod val="60000"/>
                    <a:lumOff val="40000"/>
                  </a:schemeClr>
                </a:solidFill>
                <a:latin typeface="Arial Narrow" panose="020B0606020202030204" pitchFamily="34" charset="0"/>
                <a:cs typeface="Arial" panose="020B0604020202020204" pitchFamily="34" charset="0"/>
              </a:rPr>
              <a:t>Trees</a:t>
            </a:r>
            <a:r>
              <a:rPr lang="en-US" sz="4900" dirty="0" smtClean="0">
                <a:solidFill>
                  <a:schemeClr val="accent5">
                    <a:lumMod val="60000"/>
                    <a:lumOff val="40000"/>
                  </a:schemeClr>
                </a:solidFill>
                <a:latin typeface="Arial Narrow" panose="020B0606020202030204" pitchFamily="34" charset="0"/>
                <a:cs typeface="Arial" panose="020B0604020202020204" pitchFamily="34" charset="0"/>
              </a:rPr>
              <a:t/>
            </a:r>
            <a:br>
              <a:rPr lang="en-US" sz="4900" dirty="0" smtClean="0">
                <a:solidFill>
                  <a:schemeClr val="accent5">
                    <a:lumMod val="60000"/>
                    <a:lumOff val="40000"/>
                  </a:schemeClr>
                </a:solidFill>
                <a:latin typeface="Arial Narrow" panose="020B0606020202030204" pitchFamily="34" charset="0"/>
                <a:cs typeface="Arial" panose="020B0604020202020204" pitchFamily="34" charset="0"/>
              </a:rPr>
            </a:br>
            <a: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t/>
            </a:r>
            <a:b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br>
            <a: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t/>
            </a:r>
            <a:b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br>
            <a: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t/>
            </a:r>
            <a:b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br>
            <a:endParaRPr lang="en-US" sz="3600" dirty="0">
              <a:solidFill>
                <a:schemeClr val="accent5">
                  <a:lumMod val="60000"/>
                  <a:lumOff val="40000"/>
                </a:schemeClr>
              </a:solidFill>
              <a:latin typeface="Arial Narrow" panose="020B0606020202030204" pitchFamily="34" charset="0"/>
              <a:cs typeface="Arial" panose="020B0604020202020204" pitchFamily="34" charset="0"/>
            </a:endParaRPr>
          </a:p>
        </p:txBody>
      </p:sp>
      <p:sp>
        <p:nvSpPr>
          <p:cNvPr id="16" name="Rectangle 15"/>
          <p:cNvSpPr/>
          <p:nvPr/>
        </p:nvSpPr>
        <p:spPr>
          <a:xfrm>
            <a:off x="3581400" y="5742801"/>
            <a:ext cx="1371600" cy="276999"/>
          </a:xfrm>
          <a:prstGeom prst="rect">
            <a:avLst/>
          </a:prstGeom>
        </p:spPr>
        <p:txBody>
          <a:bodyPr wrap="square">
            <a:spAutoFit/>
          </a:bodyPr>
          <a:lstStyle/>
          <a:p>
            <a:pPr marL="571500" indent="-571500"/>
            <a:r>
              <a:rPr lang="en-US" sz="1200" dirty="0" smtClean="0">
                <a:solidFill>
                  <a:schemeClr val="bg1">
                    <a:lumMod val="50000"/>
                  </a:schemeClr>
                </a:solidFill>
                <a:latin typeface="Arial Narrow" panose="020B0606020202030204" pitchFamily="34" charset="0"/>
                <a:cs typeface="Arial" panose="020B0604020202020204" pitchFamily="34" charset="0"/>
              </a:rPr>
              <a:t>(McPherson, et al)</a:t>
            </a:r>
          </a:p>
        </p:txBody>
      </p:sp>
    </p:spTree>
    <p:extLst>
      <p:ext uri="{BB962C8B-B14F-4D97-AF65-F5344CB8AC3E}">
        <p14:creationId xmlns:p14="http://schemas.microsoft.com/office/powerpoint/2010/main" val="8292792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6200" y="5527357"/>
            <a:ext cx="1905000" cy="461665"/>
          </a:xfrm>
          <a:prstGeom prst="rect">
            <a:avLst/>
          </a:prstGeom>
        </p:spPr>
        <p:txBody>
          <a:bodyPr wrap="square">
            <a:spAutoFit/>
          </a:bodyPr>
          <a:lstStyle/>
          <a:p>
            <a:pPr lvl="0" algn="ctr"/>
            <a:r>
              <a:rPr lang="en-US" sz="2400" dirty="0" smtClean="0">
                <a:solidFill>
                  <a:schemeClr val="bg1">
                    <a:lumMod val="50000"/>
                  </a:schemeClr>
                </a:solidFill>
                <a:latin typeface="Arial Narrow" panose="020B0606020202030204" pitchFamily="34" charset="0"/>
                <a:cs typeface="Arial" panose="020B0604020202020204" pitchFamily="34" charset="0"/>
              </a:rPr>
              <a:t>Caddo Maple</a:t>
            </a:r>
            <a:endParaRPr lang="en-US" sz="2400" dirty="0">
              <a:solidFill>
                <a:schemeClr val="bg1">
                  <a:lumMod val="50000"/>
                </a:schemeClr>
              </a:solidFill>
              <a:latin typeface="Arial Narrow" panose="020B0606020202030204" pitchFamily="34" charset="0"/>
              <a:cs typeface="Arial" panose="020B0604020202020204" pitchFamily="34" charset="0"/>
            </a:endParaRPr>
          </a:p>
        </p:txBody>
      </p:sp>
      <p:pic>
        <p:nvPicPr>
          <p:cNvPr id="1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96000"/>
            <a:ext cx="609600" cy="617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le 1"/>
          <p:cNvSpPr txBox="1">
            <a:spLocks/>
          </p:cNvSpPr>
          <p:nvPr/>
        </p:nvSpPr>
        <p:spPr>
          <a:xfrm>
            <a:off x="990600" y="6019800"/>
            <a:ext cx="6172200" cy="914400"/>
          </a:xfrm>
          <a:prstGeom prst="rect">
            <a:avLst/>
          </a:prstGeom>
        </p:spPr>
        <p:txBody>
          <a:bodyPr vert="horz" lIns="91440" tIns="45720" rIns="91440" bIns="45720" rtlCol="0" anchor="t">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900" dirty="0" smtClean="0">
                <a:solidFill>
                  <a:schemeClr val="accent6">
                    <a:lumMod val="50000"/>
                  </a:schemeClr>
                </a:solidFill>
                <a:latin typeface="Arial Narrow" panose="020B0606020202030204" pitchFamily="34" charset="0"/>
                <a:cs typeface="Arial" panose="020B0604020202020204" pitchFamily="34" charset="0"/>
              </a:rPr>
              <a:t>Harvest Waters </a:t>
            </a:r>
            <a:r>
              <a:rPr lang="en-US" sz="2400" dirty="0" smtClean="0">
                <a:solidFill>
                  <a:schemeClr val="accent6">
                    <a:lumMod val="50000"/>
                  </a:schemeClr>
                </a:solidFill>
                <a:latin typeface="Arial Narrow" panose="020B0606020202030204" pitchFamily="34" charset="0"/>
                <a:cs typeface="Arial" panose="020B0604020202020204" pitchFamily="34" charset="0"/>
              </a:rPr>
              <a:t>[</a:t>
            </a:r>
            <a:r>
              <a:rPr lang="en-US" sz="2700" dirty="0" smtClean="0">
                <a:solidFill>
                  <a:schemeClr val="accent6">
                    <a:lumMod val="50000"/>
                  </a:schemeClr>
                </a:solidFill>
                <a:latin typeface="Arial Narrow" panose="020B0606020202030204" pitchFamily="34" charset="0"/>
                <a:cs typeface="Arial" panose="020B0604020202020204" pitchFamily="34" charset="0"/>
              </a:rPr>
              <a:t>The New Infrastructure]</a:t>
            </a:r>
            <a:endParaRPr lang="en-US" sz="2700" dirty="0">
              <a:solidFill>
                <a:schemeClr val="accent6">
                  <a:lumMod val="50000"/>
                </a:schemeClr>
              </a:solidFill>
              <a:latin typeface="Arial Narrow" panose="020B0606020202030204" pitchFamily="34" charset="0"/>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2348" r="27382"/>
          <a:stretch/>
        </p:blipFill>
        <p:spPr>
          <a:xfrm>
            <a:off x="0" y="936454"/>
            <a:ext cx="1714005" cy="4546740"/>
          </a:xfrm>
          <a:prstGeom prst="rect">
            <a:avLst/>
          </a:prstGeom>
        </p:spPr>
      </p:pic>
      <p:sp>
        <p:nvSpPr>
          <p:cNvPr id="12" name="Rectangle 11"/>
          <p:cNvSpPr/>
          <p:nvPr/>
        </p:nvSpPr>
        <p:spPr>
          <a:xfrm>
            <a:off x="1676400" y="5527357"/>
            <a:ext cx="1905000" cy="461665"/>
          </a:xfrm>
          <a:prstGeom prst="rect">
            <a:avLst/>
          </a:prstGeom>
        </p:spPr>
        <p:txBody>
          <a:bodyPr wrap="square">
            <a:spAutoFit/>
          </a:bodyPr>
          <a:lstStyle/>
          <a:p>
            <a:pPr lvl="0" algn="ctr"/>
            <a:r>
              <a:rPr lang="en-US" sz="2400" dirty="0" smtClean="0">
                <a:solidFill>
                  <a:schemeClr val="bg1">
                    <a:lumMod val="50000"/>
                  </a:schemeClr>
                </a:solidFill>
                <a:latin typeface="Arial Narrow" panose="020B0606020202030204" pitchFamily="34" charset="0"/>
                <a:cs typeface="Arial" panose="020B0604020202020204" pitchFamily="34" charset="0"/>
              </a:rPr>
              <a:t>Cedar Elm</a:t>
            </a:r>
            <a:endParaRPr lang="en-US" sz="2400" dirty="0">
              <a:solidFill>
                <a:schemeClr val="bg1">
                  <a:lumMod val="50000"/>
                </a:schemeClr>
              </a:solidFill>
              <a:latin typeface="Arial Narrow" panose="020B0606020202030204" pitchFamily="34" charset="0"/>
              <a:cs typeface="Arial" panose="020B0604020202020204" pitchFamily="34" charset="0"/>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34249" r="3592"/>
          <a:stretch/>
        </p:blipFill>
        <p:spPr>
          <a:xfrm>
            <a:off x="1714005" y="936453"/>
            <a:ext cx="1866900" cy="4546741"/>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27010" r="10268"/>
          <a:stretch/>
        </p:blipFill>
        <p:spPr>
          <a:xfrm>
            <a:off x="3542805" y="939659"/>
            <a:ext cx="1894116" cy="4546741"/>
          </a:xfrm>
          <a:prstGeom prst="rect">
            <a:avLst/>
          </a:prstGeom>
        </p:spPr>
      </p:pic>
      <p:sp>
        <p:nvSpPr>
          <p:cNvPr id="15" name="Rectangle 14"/>
          <p:cNvSpPr/>
          <p:nvPr/>
        </p:nvSpPr>
        <p:spPr>
          <a:xfrm>
            <a:off x="3429000" y="5527357"/>
            <a:ext cx="2009900" cy="461665"/>
          </a:xfrm>
          <a:prstGeom prst="rect">
            <a:avLst/>
          </a:prstGeom>
        </p:spPr>
        <p:txBody>
          <a:bodyPr wrap="square">
            <a:spAutoFit/>
          </a:bodyPr>
          <a:lstStyle/>
          <a:p>
            <a:pPr lvl="0" algn="ctr"/>
            <a:r>
              <a:rPr lang="en-US" sz="2400" dirty="0" err="1" smtClean="0">
                <a:solidFill>
                  <a:schemeClr val="bg1">
                    <a:lumMod val="50000"/>
                  </a:schemeClr>
                </a:solidFill>
                <a:latin typeface="Arial Narrow" panose="020B0606020202030204" pitchFamily="34" charset="0"/>
                <a:cs typeface="Arial" panose="020B0604020202020204" pitchFamily="34" charset="0"/>
              </a:rPr>
              <a:t>Chinkapin</a:t>
            </a:r>
            <a:r>
              <a:rPr lang="en-US" sz="2400" dirty="0" smtClean="0">
                <a:solidFill>
                  <a:schemeClr val="bg1">
                    <a:lumMod val="50000"/>
                  </a:schemeClr>
                </a:solidFill>
                <a:latin typeface="Arial Narrow" panose="020B0606020202030204" pitchFamily="34" charset="0"/>
                <a:cs typeface="Arial" panose="020B0604020202020204" pitchFamily="34" charset="0"/>
              </a:rPr>
              <a:t> Oak</a:t>
            </a:r>
            <a:endParaRPr lang="en-US" sz="2400" dirty="0">
              <a:solidFill>
                <a:schemeClr val="bg1">
                  <a:lumMod val="50000"/>
                </a:schemeClr>
              </a:solidFill>
              <a:latin typeface="Arial Narrow" panose="020B0606020202030204" pitchFamily="34" charset="0"/>
              <a:cs typeface="Arial" panose="020B0604020202020204" pitchFamily="34" charset="0"/>
            </a:endParaRPr>
          </a:p>
        </p:txBody>
      </p:sp>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31229" r="12559"/>
          <a:stretch/>
        </p:blipFill>
        <p:spPr>
          <a:xfrm>
            <a:off x="5410200" y="936454"/>
            <a:ext cx="1923804" cy="4546740"/>
          </a:xfrm>
          <a:prstGeom prst="rect">
            <a:avLst/>
          </a:prstGeom>
        </p:spPr>
      </p:pic>
      <p:sp>
        <p:nvSpPr>
          <p:cNvPr id="16" name="Rectangle 15"/>
          <p:cNvSpPr/>
          <p:nvPr/>
        </p:nvSpPr>
        <p:spPr>
          <a:xfrm>
            <a:off x="5305300" y="5527357"/>
            <a:ext cx="2009900" cy="461665"/>
          </a:xfrm>
          <a:prstGeom prst="rect">
            <a:avLst/>
          </a:prstGeom>
        </p:spPr>
        <p:txBody>
          <a:bodyPr wrap="square">
            <a:spAutoFit/>
          </a:bodyPr>
          <a:lstStyle/>
          <a:p>
            <a:pPr lvl="0" algn="ctr"/>
            <a:r>
              <a:rPr lang="en-US" sz="2400" dirty="0" err="1" smtClean="0">
                <a:solidFill>
                  <a:schemeClr val="bg1">
                    <a:lumMod val="50000"/>
                  </a:schemeClr>
                </a:solidFill>
                <a:latin typeface="Arial Narrow" panose="020B0606020202030204" pitchFamily="34" charset="0"/>
                <a:cs typeface="Arial" panose="020B0604020202020204" pitchFamily="34" charset="0"/>
              </a:rPr>
              <a:t>Shatung</a:t>
            </a:r>
            <a:r>
              <a:rPr lang="en-US" sz="2400" dirty="0" smtClean="0">
                <a:solidFill>
                  <a:schemeClr val="bg1">
                    <a:lumMod val="50000"/>
                  </a:schemeClr>
                </a:solidFill>
                <a:latin typeface="Arial Narrow" panose="020B0606020202030204" pitchFamily="34" charset="0"/>
                <a:cs typeface="Arial" panose="020B0604020202020204" pitchFamily="34" charset="0"/>
              </a:rPr>
              <a:t> Maple</a:t>
            </a:r>
            <a:endParaRPr lang="en-US" sz="2400" dirty="0">
              <a:solidFill>
                <a:schemeClr val="bg1">
                  <a:lumMod val="50000"/>
                </a:schemeClr>
              </a:solidFill>
              <a:latin typeface="Arial Narrow" panose="020B0606020202030204" pitchFamily="34" charset="0"/>
              <a:cs typeface="Arial" panose="020B0604020202020204" pitchFamily="34" charset="0"/>
            </a:endParaRPr>
          </a:p>
        </p:txBody>
      </p:sp>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l="17893" t="3197" r="37275" b="3263"/>
          <a:stretch/>
        </p:blipFill>
        <p:spPr>
          <a:xfrm>
            <a:off x="7162800" y="936453"/>
            <a:ext cx="1981200" cy="4549946"/>
          </a:xfrm>
          <a:prstGeom prst="rect">
            <a:avLst/>
          </a:prstGeom>
        </p:spPr>
      </p:pic>
      <p:sp>
        <p:nvSpPr>
          <p:cNvPr id="18" name="Rectangle 17"/>
          <p:cNvSpPr/>
          <p:nvPr/>
        </p:nvSpPr>
        <p:spPr>
          <a:xfrm>
            <a:off x="7134100" y="5527357"/>
            <a:ext cx="2009900" cy="461665"/>
          </a:xfrm>
          <a:prstGeom prst="rect">
            <a:avLst/>
          </a:prstGeom>
        </p:spPr>
        <p:txBody>
          <a:bodyPr wrap="square">
            <a:spAutoFit/>
          </a:bodyPr>
          <a:lstStyle/>
          <a:p>
            <a:pPr lvl="0" algn="ctr"/>
            <a:r>
              <a:rPr lang="en-US" sz="2400" dirty="0" err="1" smtClean="0">
                <a:solidFill>
                  <a:schemeClr val="bg1">
                    <a:lumMod val="50000"/>
                  </a:schemeClr>
                </a:solidFill>
                <a:latin typeface="Arial Narrow" panose="020B0606020202030204" pitchFamily="34" charset="0"/>
                <a:cs typeface="Arial" panose="020B0604020202020204" pitchFamily="34" charset="0"/>
              </a:rPr>
              <a:t>Shumard</a:t>
            </a:r>
            <a:r>
              <a:rPr lang="en-US" sz="2400" dirty="0" smtClean="0">
                <a:solidFill>
                  <a:schemeClr val="bg1">
                    <a:lumMod val="50000"/>
                  </a:schemeClr>
                </a:solidFill>
                <a:latin typeface="Arial Narrow" panose="020B0606020202030204" pitchFamily="34" charset="0"/>
                <a:cs typeface="Arial" panose="020B0604020202020204" pitchFamily="34" charset="0"/>
              </a:rPr>
              <a:t> Oak</a:t>
            </a:r>
            <a:endParaRPr lang="en-US" sz="2400" dirty="0">
              <a:solidFill>
                <a:schemeClr val="bg1">
                  <a:lumMod val="50000"/>
                </a:schemeClr>
              </a:solidFill>
              <a:latin typeface="Arial Narrow" panose="020B0606020202030204" pitchFamily="34" charset="0"/>
              <a:cs typeface="Arial" panose="020B0604020202020204" pitchFamily="34" charset="0"/>
            </a:endParaRPr>
          </a:p>
        </p:txBody>
      </p:sp>
      <p:sp>
        <p:nvSpPr>
          <p:cNvPr id="20" name="Title 1"/>
          <p:cNvSpPr txBox="1">
            <a:spLocks/>
          </p:cNvSpPr>
          <p:nvPr/>
        </p:nvSpPr>
        <p:spPr>
          <a:xfrm>
            <a:off x="304800" y="381000"/>
            <a:ext cx="7772400" cy="914400"/>
          </a:xfrm>
          <a:prstGeom prst="rect">
            <a:avLst/>
          </a:prstGeom>
        </p:spPr>
        <p:txBody>
          <a:bodyPr vert="horz" lIns="91440" tIns="45720" rIns="91440" bIns="45720" rtlCol="0" anchor="t">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7600" dirty="0">
                <a:solidFill>
                  <a:schemeClr val="accent6">
                    <a:lumMod val="50000"/>
                  </a:schemeClr>
                </a:solidFill>
                <a:latin typeface="Arial Narrow" panose="020B0606020202030204" pitchFamily="34" charset="0"/>
                <a:cs typeface="Arial" panose="020B0604020202020204" pitchFamily="34" charset="0"/>
              </a:rPr>
              <a:t>Design_ </a:t>
            </a:r>
            <a:r>
              <a:rPr lang="en-US" sz="17600" dirty="0" smtClean="0">
                <a:solidFill>
                  <a:schemeClr val="accent5">
                    <a:lumMod val="60000"/>
                    <a:lumOff val="40000"/>
                  </a:schemeClr>
                </a:solidFill>
                <a:latin typeface="Arial Narrow" panose="020B0606020202030204" pitchFamily="34" charset="0"/>
                <a:cs typeface="Arial" panose="020B0604020202020204" pitchFamily="34" charset="0"/>
              </a:rPr>
              <a:t>Trees</a:t>
            </a:r>
            <a:r>
              <a:rPr lang="en-US" sz="4900" dirty="0" smtClean="0">
                <a:solidFill>
                  <a:schemeClr val="accent5">
                    <a:lumMod val="60000"/>
                    <a:lumOff val="40000"/>
                  </a:schemeClr>
                </a:solidFill>
                <a:latin typeface="Arial Narrow" panose="020B0606020202030204" pitchFamily="34" charset="0"/>
                <a:cs typeface="Arial" panose="020B0604020202020204" pitchFamily="34" charset="0"/>
              </a:rPr>
              <a:t/>
            </a:r>
            <a:br>
              <a:rPr lang="en-US" sz="4900" dirty="0" smtClean="0">
                <a:solidFill>
                  <a:schemeClr val="accent5">
                    <a:lumMod val="60000"/>
                    <a:lumOff val="40000"/>
                  </a:schemeClr>
                </a:solidFill>
                <a:latin typeface="Arial Narrow" panose="020B0606020202030204" pitchFamily="34" charset="0"/>
                <a:cs typeface="Arial" panose="020B0604020202020204" pitchFamily="34" charset="0"/>
              </a:rPr>
            </a:br>
            <a: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t/>
            </a:r>
            <a:b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br>
            <a: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t/>
            </a:r>
            <a:b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br>
            <a: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t/>
            </a:r>
            <a:b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br>
            <a:endParaRPr lang="en-US" sz="3600" dirty="0">
              <a:solidFill>
                <a:schemeClr val="accent5">
                  <a:lumMod val="60000"/>
                  <a:lumOff val="40000"/>
                </a:schemeClr>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12406989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04800" y="457200"/>
            <a:ext cx="6324600" cy="914400"/>
          </a:xfrm>
          <a:prstGeom prst="rect">
            <a:avLst/>
          </a:prstGeom>
        </p:spPr>
        <p:txBody>
          <a:bodyPr vert="horz" lIns="91440" tIns="45720" rIns="91440" bIns="45720" rtlCol="0" anchor="t">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7600" dirty="0" smtClean="0">
                <a:solidFill>
                  <a:schemeClr val="accent5">
                    <a:lumMod val="60000"/>
                    <a:lumOff val="40000"/>
                  </a:schemeClr>
                </a:solidFill>
                <a:latin typeface="Arial Narrow" panose="020B0606020202030204" pitchFamily="34" charset="0"/>
                <a:cs typeface="Arial" panose="020B0604020202020204" pitchFamily="34" charset="0"/>
              </a:rPr>
              <a:t>Proposed Code Changes</a:t>
            </a:r>
            <a:r>
              <a:rPr lang="en-US" sz="4900" dirty="0" smtClean="0">
                <a:solidFill>
                  <a:schemeClr val="accent5">
                    <a:lumMod val="60000"/>
                    <a:lumOff val="40000"/>
                  </a:schemeClr>
                </a:solidFill>
                <a:latin typeface="Arial Narrow" panose="020B0606020202030204" pitchFamily="34" charset="0"/>
                <a:cs typeface="Arial" panose="020B0604020202020204" pitchFamily="34" charset="0"/>
              </a:rPr>
              <a:t/>
            </a:r>
            <a:br>
              <a:rPr lang="en-US" sz="4900" dirty="0" smtClean="0">
                <a:solidFill>
                  <a:schemeClr val="accent5">
                    <a:lumMod val="60000"/>
                    <a:lumOff val="40000"/>
                  </a:schemeClr>
                </a:solidFill>
                <a:latin typeface="Arial Narrow" panose="020B0606020202030204" pitchFamily="34" charset="0"/>
                <a:cs typeface="Arial" panose="020B0604020202020204" pitchFamily="34" charset="0"/>
              </a:rPr>
            </a:br>
            <a: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t/>
            </a:r>
            <a:b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br>
            <a: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t/>
            </a:r>
            <a:b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br>
            <a: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t/>
            </a:r>
            <a:b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br>
            <a: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t/>
            </a:r>
            <a:br>
              <a:rPr lang="en-US" sz="3600" dirty="0" smtClean="0">
                <a:solidFill>
                  <a:schemeClr val="accent5">
                    <a:lumMod val="60000"/>
                    <a:lumOff val="40000"/>
                  </a:schemeClr>
                </a:solidFill>
                <a:latin typeface="Arial Narrow" panose="020B0606020202030204" pitchFamily="34" charset="0"/>
                <a:cs typeface="Arial" panose="020B0604020202020204" pitchFamily="34" charset="0"/>
              </a:rPr>
            </a:br>
            <a:endParaRPr lang="en-US" sz="3600" dirty="0">
              <a:solidFill>
                <a:schemeClr val="accent5">
                  <a:lumMod val="60000"/>
                  <a:lumOff val="40000"/>
                </a:schemeClr>
              </a:solidFill>
              <a:latin typeface="Arial Narrow" panose="020B0606020202030204" pitchFamily="34" charset="0"/>
              <a:cs typeface="Arial" panose="020B0604020202020204" pitchFamily="34" charset="0"/>
            </a:endParaRPr>
          </a:p>
        </p:txBody>
      </p:sp>
      <p:sp>
        <p:nvSpPr>
          <p:cNvPr id="5" name="TextBox 4"/>
          <p:cNvSpPr txBox="1"/>
          <p:nvPr/>
        </p:nvSpPr>
        <p:spPr>
          <a:xfrm>
            <a:off x="3048000" y="990600"/>
            <a:ext cx="6019800" cy="5262979"/>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solidFill>
                  <a:schemeClr val="bg1">
                    <a:lumMod val="50000"/>
                  </a:schemeClr>
                </a:solidFill>
                <a:latin typeface="Arial" pitchFamily="34" charset="0"/>
                <a:cs typeface="Arial" pitchFamily="34" charset="0"/>
              </a:rPr>
              <a:t>establish state guidance for minimum standards for </a:t>
            </a:r>
            <a:r>
              <a:rPr lang="en-US" sz="2800" dirty="0" err="1" smtClean="0">
                <a:solidFill>
                  <a:schemeClr val="bg1">
                    <a:lumMod val="50000"/>
                  </a:schemeClr>
                </a:solidFill>
                <a:latin typeface="Arial" pitchFamily="34" charset="0"/>
                <a:cs typeface="Arial" pitchFamily="34" charset="0"/>
              </a:rPr>
              <a:t>stormwater</a:t>
            </a:r>
            <a:r>
              <a:rPr lang="en-US" sz="2800" dirty="0" smtClean="0">
                <a:solidFill>
                  <a:schemeClr val="bg1">
                    <a:lumMod val="50000"/>
                  </a:schemeClr>
                </a:solidFill>
                <a:latin typeface="Arial" pitchFamily="34" charset="0"/>
                <a:cs typeface="Arial" pitchFamily="34" charset="0"/>
              </a:rPr>
              <a:t> recharge</a:t>
            </a:r>
          </a:p>
          <a:p>
            <a:pPr marL="457200" indent="-457200">
              <a:buFont typeface="Arial" panose="020B0604020202020204" pitchFamily="34" charset="0"/>
              <a:buChar char="•"/>
            </a:pPr>
            <a:r>
              <a:rPr lang="en-US" sz="2800" dirty="0" smtClean="0">
                <a:solidFill>
                  <a:schemeClr val="bg1">
                    <a:lumMod val="50000"/>
                  </a:schemeClr>
                </a:solidFill>
                <a:latin typeface="Arial" pitchFamily="34" charset="0"/>
                <a:cs typeface="Arial" pitchFamily="34" charset="0"/>
              </a:rPr>
              <a:t>regulate amount of impervious pavement per lot</a:t>
            </a:r>
          </a:p>
          <a:p>
            <a:pPr marL="457200" indent="-457200">
              <a:buFont typeface="Arial" panose="020B0604020202020204" pitchFamily="34" charset="0"/>
              <a:buChar char="•"/>
            </a:pPr>
            <a:r>
              <a:rPr lang="en-US" sz="2800" dirty="0" smtClean="0">
                <a:solidFill>
                  <a:schemeClr val="bg1">
                    <a:lumMod val="50000"/>
                  </a:schemeClr>
                </a:solidFill>
                <a:latin typeface="Arial" pitchFamily="34" charset="0"/>
                <a:cs typeface="Arial" pitchFamily="34" charset="0"/>
              </a:rPr>
              <a:t>provide incentives for </a:t>
            </a:r>
            <a:r>
              <a:rPr lang="en-US" sz="2800" dirty="0" err="1" smtClean="0">
                <a:solidFill>
                  <a:schemeClr val="bg1">
                    <a:lumMod val="50000"/>
                  </a:schemeClr>
                </a:solidFill>
                <a:latin typeface="Arial" pitchFamily="34" charset="0"/>
                <a:cs typeface="Arial" pitchFamily="34" charset="0"/>
              </a:rPr>
              <a:t>stormwater</a:t>
            </a:r>
            <a:r>
              <a:rPr lang="en-US" sz="2800" dirty="0" smtClean="0">
                <a:solidFill>
                  <a:schemeClr val="bg1">
                    <a:lumMod val="50000"/>
                  </a:schemeClr>
                </a:solidFill>
                <a:latin typeface="Arial" pitchFamily="34" charset="0"/>
                <a:cs typeface="Arial" pitchFamily="34" charset="0"/>
              </a:rPr>
              <a:t> harvesting by eliminating or reducing the yearly </a:t>
            </a:r>
            <a:r>
              <a:rPr lang="en-US" sz="2800" dirty="0" err="1" smtClean="0">
                <a:solidFill>
                  <a:schemeClr val="bg1">
                    <a:lumMod val="50000"/>
                  </a:schemeClr>
                </a:solidFill>
                <a:latin typeface="Arial" pitchFamily="34" charset="0"/>
                <a:cs typeface="Arial" pitchFamily="34" charset="0"/>
              </a:rPr>
              <a:t>stormwater</a:t>
            </a:r>
            <a:r>
              <a:rPr lang="en-US" sz="2800" dirty="0" smtClean="0">
                <a:solidFill>
                  <a:schemeClr val="bg1">
                    <a:lumMod val="50000"/>
                  </a:schemeClr>
                </a:solidFill>
                <a:latin typeface="Arial" pitchFamily="34" charset="0"/>
                <a:cs typeface="Arial" pitchFamily="34" charset="0"/>
              </a:rPr>
              <a:t> management fee</a:t>
            </a:r>
          </a:p>
          <a:p>
            <a:pPr marL="457200" indent="-457200">
              <a:buFont typeface="Arial" panose="020B0604020202020204" pitchFamily="34" charset="0"/>
              <a:buChar char="•"/>
            </a:pPr>
            <a:r>
              <a:rPr lang="en-US" sz="2800" dirty="0" smtClean="0">
                <a:solidFill>
                  <a:schemeClr val="bg1">
                    <a:lumMod val="50000"/>
                  </a:schemeClr>
                </a:solidFill>
                <a:latin typeface="Arial" pitchFamily="34" charset="0"/>
                <a:cs typeface="Arial" pitchFamily="34" charset="0"/>
              </a:rPr>
              <a:t>establish a residential landscape </a:t>
            </a:r>
            <a:r>
              <a:rPr lang="en-US" sz="2800" dirty="0" smtClean="0">
                <a:solidFill>
                  <a:schemeClr val="bg1">
                    <a:lumMod val="50000"/>
                  </a:schemeClr>
                </a:solidFill>
                <a:latin typeface="Arial" pitchFamily="34" charset="0"/>
                <a:cs typeface="Arial" pitchFamily="34" charset="0"/>
              </a:rPr>
              <a:t>ordinance to require a three tree per lot minimum</a:t>
            </a:r>
            <a:endParaRPr lang="en-US" sz="1400" dirty="0">
              <a:solidFill>
                <a:schemeClr val="bg1">
                  <a:lumMod val="50000"/>
                </a:schemeClr>
              </a:solidFill>
              <a:latin typeface="Arial" pitchFamily="34" charset="0"/>
              <a:cs typeface="Arial" pitchFamily="34" charset="0"/>
            </a:endParaRPr>
          </a:p>
        </p:txBody>
      </p:sp>
      <p:sp>
        <p:nvSpPr>
          <p:cNvPr id="6" name="Title 1"/>
          <p:cNvSpPr txBox="1">
            <a:spLocks/>
          </p:cNvSpPr>
          <p:nvPr/>
        </p:nvSpPr>
        <p:spPr>
          <a:xfrm>
            <a:off x="990600" y="6019800"/>
            <a:ext cx="7391400" cy="914400"/>
          </a:xfrm>
          <a:prstGeom prst="rect">
            <a:avLst/>
          </a:prstGeom>
        </p:spPr>
        <p:txBody>
          <a:bodyPr vert="horz" lIns="91440" tIns="45720" rIns="91440" bIns="45720" rtlCol="0" anchor="t">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accent6">
                    <a:lumMod val="50000"/>
                  </a:schemeClr>
                </a:solidFill>
                <a:latin typeface="Arial Narrow" panose="020B0606020202030204" pitchFamily="34" charset="0"/>
                <a:cs typeface="Arial" panose="020B0604020202020204" pitchFamily="34" charset="0"/>
              </a:rPr>
              <a:t>Harvest Waters</a:t>
            </a:r>
            <a:endParaRPr lang="en-US" dirty="0">
              <a:solidFill>
                <a:schemeClr val="accent6">
                  <a:lumMod val="50000"/>
                </a:schemeClr>
              </a:solidFill>
              <a:latin typeface="Arial Narrow" panose="020B0606020202030204" pitchFamily="34" charset="0"/>
              <a:cs typeface="Arial" panose="020B0604020202020204" pitchFamily="34" charset="0"/>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96000"/>
            <a:ext cx="609600" cy="617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http://www.google.com/url?sa=i&amp;source=images&amp;cd=&amp;docid=Fco-6hXqhje5_M&amp;tbnid=Ictlii9GbrYEsM&amp;ved=0CAUQjBw&amp;url=http%3A%2F%2Fupload.wikimedia.org%2Fwikipedia%2Fen%2Fthumb%2F1%2F16%2FTulsaOklahomaSeal.svg%2F257px-TulsaOklahomaSeal.svg.png&amp;ei=DFkQU-6UFaPp2QWAu4H4BA&amp;psig=AFQjCNEnzzuf9pFf1dWFKj-a-WuGqcACEA&amp;ust=13936667004034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935" y="2019300"/>
            <a:ext cx="2447925"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9749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53301"/>
            <a:ext cx="9144000" cy="5390299"/>
          </a:xfrm>
          <a:prstGeom prst="rect">
            <a:avLst/>
          </a:prstGeom>
        </p:spPr>
      </p:pic>
      <p:sp>
        <p:nvSpPr>
          <p:cNvPr id="6" name="Title 1"/>
          <p:cNvSpPr>
            <a:spLocks noGrp="1"/>
          </p:cNvSpPr>
          <p:nvPr>
            <p:ph type="ctrTitle"/>
          </p:nvPr>
        </p:nvSpPr>
        <p:spPr>
          <a:xfrm>
            <a:off x="990600" y="6019800"/>
            <a:ext cx="4800600" cy="914400"/>
          </a:xfrm>
        </p:spPr>
        <p:txBody>
          <a:bodyPr anchor="t">
            <a:normAutofit/>
          </a:bodyPr>
          <a:lstStyle/>
          <a:p>
            <a:pPr algn="l"/>
            <a:r>
              <a:rPr lang="en-US" dirty="0" smtClean="0">
                <a:solidFill>
                  <a:schemeClr val="accent6">
                    <a:lumMod val="50000"/>
                  </a:schemeClr>
                </a:solidFill>
                <a:latin typeface="Arial Narrow" panose="020B0606020202030204" pitchFamily="34" charset="0"/>
                <a:cs typeface="Arial" panose="020B0604020202020204" pitchFamily="34" charset="0"/>
              </a:rPr>
              <a:t>Harvest Waters</a:t>
            </a:r>
            <a:endParaRPr lang="en-US" dirty="0">
              <a:solidFill>
                <a:schemeClr val="accent6">
                  <a:lumMod val="50000"/>
                </a:schemeClr>
              </a:solidFill>
              <a:latin typeface="Arial Narrow" panose="020B0606020202030204" pitchFamily="34" charset="0"/>
              <a:cs typeface="Arial" panose="020B0604020202020204" pitchFamily="34" charset="0"/>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6096000"/>
            <a:ext cx="609600" cy="617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31166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3770"/>
          <a:stretch/>
        </p:blipFill>
        <p:spPr>
          <a:xfrm>
            <a:off x="3864429" y="685800"/>
            <a:ext cx="5279571" cy="5486400"/>
          </a:xfrm>
          <a:prstGeom prst="rect">
            <a:avLst/>
          </a:prstGeom>
        </p:spPr>
      </p:pic>
      <p:sp>
        <p:nvSpPr>
          <p:cNvPr id="2" name="Title 1"/>
          <p:cNvSpPr>
            <a:spLocks noGrp="1"/>
          </p:cNvSpPr>
          <p:nvPr>
            <p:ph type="ctrTitle"/>
          </p:nvPr>
        </p:nvSpPr>
        <p:spPr>
          <a:xfrm>
            <a:off x="304800" y="457200"/>
            <a:ext cx="5399314" cy="990600"/>
          </a:xfrm>
        </p:spPr>
        <p:txBody>
          <a:bodyPr anchor="t"/>
          <a:lstStyle/>
          <a:p>
            <a:pPr algn="l"/>
            <a:r>
              <a:rPr lang="en-US" dirty="0" smtClean="0">
                <a:solidFill>
                  <a:schemeClr val="accent6">
                    <a:lumMod val="50000"/>
                  </a:schemeClr>
                </a:solidFill>
                <a:latin typeface="Arial Narrow" panose="020B0606020202030204" pitchFamily="34" charset="0"/>
                <a:cs typeface="Arial" panose="020B0604020202020204" pitchFamily="34" charset="0"/>
              </a:rPr>
              <a:t>The Average Family</a:t>
            </a:r>
            <a:endParaRPr lang="en-US" dirty="0">
              <a:solidFill>
                <a:schemeClr val="accent6">
                  <a:lumMod val="50000"/>
                </a:schemeClr>
              </a:solidFill>
              <a:latin typeface="Arial Narrow" panose="020B0606020202030204" pitchFamily="34" charset="0"/>
              <a:cs typeface="Arial" panose="020B0604020202020204" pitchFamily="34" charset="0"/>
            </a:endParaRPr>
          </a:p>
        </p:txBody>
      </p:sp>
      <p:sp>
        <p:nvSpPr>
          <p:cNvPr id="4" name="Rectangle 3"/>
          <p:cNvSpPr/>
          <p:nvPr/>
        </p:nvSpPr>
        <p:spPr>
          <a:xfrm>
            <a:off x="315686" y="1524000"/>
            <a:ext cx="3962400" cy="1200329"/>
          </a:xfrm>
          <a:prstGeom prst="rect">
            <a:avLst/>
          </a:prstGeom>
        </p:spPr>
        <p:txBody>
          <a:bodyPr wrap="square">
            <a:spAutoFit/>
          </a:bodyPr>
          <a:lstStyle/>
          <a:p>
            <a:pPr marL="571500" lvl="0" indent="-571500">
              <a:buFont typeface="Arial" panose="020B0604020202020204" pitchFamily="34" charset="0"/>
              <a:buChar char="•"/>
            </a:pPr>
            <a:r>
              <a:rPr lang="en-US" sz="2400" dirty="0" smtClean="0">
                <a:solidFill>
                  <a:schemeClr val="bg1">
                    <a:lumMod val="50000"/>
                  </a:schemeClr>
                </a:solidFill>
                <a:latin typeface="Arial Narrow" panose="020B0606020202030204" pitchFamily="34" charset="0"/>
                <a:cs typeface="Arial" panose="020B0604020202020204" pitchFamily="34" charset="0"/>
              </a:rPr>
              <a:t>in Tulsa water comes from over fifty miles away in </a:t>
            </a:r>
            <a:r>
              <a:rPr lang="en-US" sz="2400" dirty="0" smtClean="0">
                <a:solidFill>
                  <a:schemeClr val="bg1">
                    <a:lumMod val="50000"/>
                  </a:schemeClr>
                </a:solidFill>
                <a:latin typeface="Arial Narrow" pitchFamily="34" charset="0"/>
              </a:rPr>
              <a:t>Lake </a:t>
            </a:r>
            <a:r>
              <a:rPr lang="en-US" sz="2400" dirty="0" err="1" smtClean="0">
                <a:solidFill>
                  <a:schemeClr val="bg1">
                    <a:lumMod val="50000"/>
                  </a:schemeClr>
                </a:solidFill>
                <a:latin typeface="Arial Narrow" pitchFamily="34" charset="0"/>
              </a:rPr>
              <a:t>Eucha</a:t>
            </a:r>
            <a:r>
              <a:rPr lang="en-US" sz="2400" dirty="0" smtClean="0">
                <a:solidFill>
                  <a:schemeClr val="bg1">
                    <a:lumMod val="50000"/>
                  </a:schemeClr>
                </a:solidFill>
                <a:latin typeface="Arial Narrow" pitchFamily="34" charset="0"/>
              </a:rPr>
              <a:t> and </a:t>
            </a:r>
            <a:r>
              <a:rPr lang="en-US" sz="2400" dirty="0" err="1" smtClean="0">
                <a:solidFill>
                  <a:schemeClr val="bg1">
                    <a:lumMod val="50000"/>
                  </a:schemeClr>
                </a:solidFill>
                <a:latin typeface="Arial Narrow" pitchFamily="34" charset="0"/>
              </a:rPr>
              <a:t>Spavinaw</a:t>
            </a:r>
            <a:r>
              <a:rPr lang="en-US" sz="2400" dirty="0" smtClean="0">
                <a:solidFill>
                  <a:schemeClr val="bg1">
                    <a:lumMod val="50000"/>
                  </a:schemeClr>
                </a:solidFill>
                <a:latin typeface="Arial Narrow" pitchFamily="34" charset="0"/>
              </a:rPr>
              <a:t> Lake</a:t>
            </a:r>
            <a:endParaRPr lang="en-US" sz="2400" dirty="0">
              <a:solidFill>
                <a:schemeClr val="bg1">
                  <a:lumMod val="50000"/>
                </a:schemeClr>
              </a:solidFill>
              <a:latin typeface="Arial Narrow" pitchFamily="34" charset="0"/>
              <a:cs typeface="Arial" panose="020B0604020202020204" pitchFamily="34" charset="0"/>
            </a:endParaRPr>
          </a:p>
        </p:txBody>
      </p:sp>
      <p:sp>
        <p:nvSpPr>
          <p:cNvPr id="5" name="Rectangle 4"/>
          <p:cNvSpPr/>
          <p:nvPr/>
        </p:nvSpPr>
        <p:spPr>
          <a:xfrm>
            <a:off x="315686" y="2774407"/>
            <a:ext cx="4332514" cy="1200329"/>
          </a:xfrm>
          <a:prstGeom prst="rect">
            <a:avLst/>
          </a:prstGeom>
        </p:spPr>
        <p:txBody>
          <a:bodyPr wrap="square">
            <a:spAutoFit/>
          </a:bodyPr>
          <a:lstStyle/>
          <a:p>
            <a:pPr marL="571500" lvl="0" indent="-571500">
              <a:buFont typeface="Arial" panose="020B0604020202020204" pitchFamily="34" charset="0"/>
              <a:buChar char="•"/>
            </a:pPr>
            <a:r>
              <a:rPr lang="en-US" sz="2400" dirty="0" smtClean="0">
                <a:solidFill>
                  <a:schemeClr val="bg1">
                    <a:lumMod val="50000"/>
                  </a:schemeClr>
                </a:solidFill>
                <a:latin typeface="Arial Narrow" panose="020B0606020202030204" pitchFamily="34" charset="0"/>
                <a:cs typeface="Arial" panose="020B0604020202020204" pitchFamily="34" charset="0"/>
              </a:rPr>
              <a:t>current water infrastructure is about fifty</a:t>
            </a:r>
            <a:r>
              <a:rPr lang="en-US" sz="2400" dirty="0" smtClean="0">
                <a:solidFill>
                  <a:srgbClr val="FF0000"/>
                </a:solidFill>
                <a:latin typeface="Arial Narrow" panose="020B0606020202030204" pitchFamily="34" charset="0"/>
                <a:cs typeface="Arial" panose="020B0604020202020204" pitchFamily="34" charset="0"/>
              </a:rPr>
              <a:t> </a:t>
            </a:r>
            <a:r>
              <a:rPr lang="en-US" sz="2400" dirty="0" smtClean="0">
                <a:solidFill>
                  <a:schemeClr val="bg1">
                    <a:lumMod val="50000"/>
                  </a:schemeClr>
                </a:solidFill>
                <a:latin typeface="Arial Narrow" panose="020B0606020202030204" pitchFamily="34" charset="0"/>
                <a:cs typeface="Arial" panose="020B0604020202020204" pitchFamily="34" charset="0"/>
              </a:rPr>
              <a:t>years old and was built with a fifty year life span</a:t>
            </a:r>
            <a:endParaRPr lang="en-US" sz="2400" dirty="0">
              <a:solidFill>
                <a:schemeClr val="bg1">
                  <a:lumMod val="50000"/>
                </a:schemeClr>
              </a:solidFill>
              <a:latin typeface="Arial Narrow" panose="020B0606020202030204" pitchFamily="34" charset="0"/>
              <a:cs typeface="Arial" panose="020B0604020202020204" pitchFamily="34" charset="0"/>
            </a:endParaRPr>
          </a:p>
        </p:txBody>
      </p:sp>
      <p:sp>
        <p:nvSpPr>
          <p:cNvPr id="6" name="Rectangle 5"/>
          <p:cNvSpPr/>
          <p:nvPr/>
        </p:nvSpPr>
        <p:spPr>
          <a:xfrm>
            <a:off x="304800" y="4004608"/>
            <a:ext cx="4430486" cy="1938992"/>
          </a:xfrm>
          <a:prstGeom prst="rect">
            <a:avLst/>
          </a:prstGeom>
        </p:spPr>
        <p:txBody>
          <a:bodyPr wrap="square">
            <a:spAutoFit/>
          </a:bodyPr>
          <a:lstStyle/>
          <a:p>
            <a:pPr marL="571500" lvl="0" indent="-571500">
              <a:buFont typeface="Arial" panose="020B0604020202020204" pitchFamily="34" charset="0"/>
              <a:buChar char="•"/>
            </a:pPr>
            <a:r>
              <a:rPr lang="en-US" sz="2400" dirty="0" smtClean="0">
                <a:solidFill>
                  <a:schemeClr val="bg1">
                    <a:lumMod val="50000"/>
                  </a:schemeClr>
                </a:solidFill>
                <a:latin typeface="Arial Narrow" panose="020B0606020202030204" pitchFamily="34" charset="0"/>
                <a:cs typeface="Arial" panose="020B0604020202020204" pitchFamily="34" charset="0"/>
              </a:rPr>
              <a:t>over the next twenty-five years our nation will spend one trillion dollars ($1,000,000,000,000)    to provide and maintain that infrastructure</a:t>
            </a:r>
            <a:endParaRPr lang="en-US" sz="2400" dirty="0">
              <a:solidFill>
                <a:schemeClr val="bg1">
                  <a:lumMod val="50000"/>
                </a:schemeClr>
              </a:solidFill>
              <a:latin typeface="Arial Narrow" panose="020B0606020202030204" pitchFamily="34" charset="0"/>
              <a:cs typeface="Arial" panose="020B0604020202020204" pitchFamily="34" charset="0"/>
            </a:endParaRPr>
          </a:p>
        </p:txBody>
      </p:sp>
      <p:sp>
        <p:nvSpPr>
          <p:cNvPr id="7" name="Title 1"/>
          <p:cNvSpPr txBox="1">
            <a:spLocks/>
          </p:cNvSpPr>
          <p:nvPr/>
        </p:nvSpPr>
        <p:spPr>
          <a:xfrm>
            <a:off x="990600" y="6019800"/>
            <a:ext cx="4800600" cy="914400"/>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accent6">
                    <a:lumMod val="50000"/>
                  </a:schemeClr>
                </a:solidFill>
                <a:latin typeface="Arial Narrow" panose="020B0606020202030204" pitchFamily="34" charset="0"/>
                <a:cs typeface="Arial" panose="020B0604020202020204" pitchFamily="34" charset="0"/>
              </a:rPr>
              <a:t>Harvest Waters</a:t>
            </a:r>
            <a:endParaRPr lang="en-US" dirty="0">
              <a:solidFill>
                <a:schemeClr val="accent6">
                  <a:lumMod val="50000"/>
                </a:schemeClr>
              </a:solidFill>
              <a:latin typeface="Arial Narrow" panose="020B0606020202030204" pitchFamily="34" charset="0"/>
              <a:cs typeface="Arial" panose="020B0604020202020204" pitchFamily="34"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6096000"/>
            <a:ext cx="609600" cy="617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2514600" y="5590401"/>
            <a:ext cx="1905000" cy="276999"/>
          </a:xfrm>
          <a:prstGeom prst="rect">
            <a:avLst/>
          </a:prstGeom>
        </p:spPr>
        <p:txBody>
          <a:bodyPr wrap="square">
            <a:spAutoFit/>
          </a:bodyPr>
          <a:lstStyle/>
          <a:p>
            <a:pPr marL="571500" indent="-571500"/>
            <a:r>
              <a:rPr lang="en-US" sz="1200" dirty="0" smtClean="0">
                <a:solidFill>
                  <a:schemeClr val="bg1">
                    <a:lumMod val="50000"/>
                  </a:schemeClr>
                </a:solidFill>
                <a:latin typeface="Arial Narrow" panose="020B0606020202030204" pitchFamily="34" charset="0"/>
                <a:cs typeface="Arial" panose="020B0604020202020204" pitchFamily="34" charset="0"/>
              </a:rPr>
              <a:t>(AWWA, Buried No Longer)</a:t>
            </a:r>
          </a:p>
        </p:txBody>
      </p:sp>
    </p:spTree>
    <p:extLst>
      <p:ext uri="{BB962C8B-B14F-4D97-AF65-F5344CB8AC3E}">
        <p14:creationId xmlns:p14="http://schemas.microsoft.com/office/powerpoint/2010/main" val="12846925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990600" y="6019800"/>
            <a:ext cx="4800600" cy="914400"/>
          </a:xfrm>
        </p:spPr>
        <p:txBody>
          <a:bodyPr anchor="t">
            <a:normAutofit/>
          </a:bodyPr>
          <a:lstStyle/>
          <a:p>
            <a:pPr algn="l"/>
            <a:r>
              <a:rPr lang="en-US" dirty="0" smtClean="0">
                <a:solidFill>
                  <a:schemeClr val="accent6">
                    <a:lumMod val="50000"/>
                  </a:schemeClr>
                </a:solidFill>
                <a:latin typeface="Arial Narrow" panose="020B0606020202030204" pitchFamily="34" charset="0"/>
                <a:cs typeface="Arial" panose="020B0604020202020204" pitchFamily="34" charset="0"/>
              </a:rPr>
              <a:t>Harvest Waters</a:t>
            </a:r>
            <a:endParaRPr lang="en-US" dirty="0">
              <a:solidFill>
                <a:schemeClr val="accent6">
                  <a:lumMod val="50000"/>
                </a:schemeClr>
              </a:solidFill>
              <a:latin typeface="Arial Narrow" panose="020B0606020202030204" pitchFamily="34" charset="0"/>
              <a:cs typeface="Arial" panose="020B0604020202020204" pitchFamily="34" charset="0"/>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96000"/>
            <a:ext cx="609600" cy="617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304800" y="152400"/>
            <a:ext cx="8153400" cy="9144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accent6">
                    <a:lumMod val="50000"/>
                  </a:schemeClr>
                </a:solidFill>
                <a:latin typeface="Arial Narrow" panose="020B0606020202030204" pitchFamily="34" charset="0"/>
                <a:cs typeface="Arial" panose="020B0604020202020204" pitchFamily="34" charset="0"/>
              </a:rPr>
              <a:t>Context _ </a:t>
            </a:r>
            <a:r>
              <a:rPr lang="en-US" dirty="0" smtClean="0">
                <a:solidFill>
                  <a:schemeClr val="accent5">
                    <a:lumMod val="60000"/>
                    <a:lumOff val="40000"/>
                  </a:schemeClr>
                </a:solidFill>
                <a:latin typeface="Arial Narrow" panose="020B0606020202030204" pitchFamily="34" charset="0"/>
                <a:cs typeface="Arial" panose="020B0604020202020204" pitchFamily="34" charset="0"/>
              </a:rPr>
              <a:t>Project Summary</a:t>
            </a:r>
            <a:endParaRPr lang="en-US" dirty="0">
              <a:solidFill>
                <a:schemeClr val="accent5">
                  <a:lumMod val="60000"/>
                  <a:lumOff val="40000"/>
                </a:schemeClr>
              </a:solidFill>
              <a:latin typeface="Arial Narrow" panose="020B0606020202030204" pitchFamily="34" charset="0"/>
              <a:cs typeface="Arial" panose="020B0604020202020204" pitchFamily="34" charset="0"/>
            </a:endParaRPr>
          </a:p>
        </p:txBody>
      </p:sp>
      <p:sp>
        <p:nvSpPr>
          <p:cNvPr id="16" name="Rectangle 15"/>
          <p:cNvSpPr/>
          <p:nvPr/>
        </p:nvSpPr>
        <p:spPr>
          <a:xfrm>
            <a:off x="381000" y="990600"/>
            <a:ext cx="4114800" cy="5078313"/>
          </a:xfrm>
          <a:prstGeom prst="rect">
            <a:avLst/>
          </a:prstGeom>
        </p:spPr>
        <p:txBody>
          <a:bodyPr wrap="square">
            <a:spAutoFit/>
          </a:bodyPr>
          <a:lstStyle/>
          <a:p>
            <a:pPr algn="just"/>
            <a:r>
              <a:rPr lang="en-US" dirty="0" smtClean="0">
                <a:solidFill>
                  <a:schemeClr val="bg1">
                    <a:lumMod val="50000"/>
                  </a:schemeClr>
                </a:solidFill>
                <a:latin typeface="Arial Narrow" pitchFamily="34" charset="0"/>
                <a:cs typeface="Arial" pitchFamily="34" charset="0"/>
              </a:rPr>
              <a:t>The changes to traditional residential development we propose employ currently feasible technologies and well-established construction techniques in an integrated approach to creating an extraordinary low impact development. The central feature of the design takes what was historically poorly drained grassland which with ordinary development would become even higher runoff-generating urban land with contaminated water, to </a:t>
            </a:r>
            <a:r>
              <a:rPr lang="en-US" b="1" dirty="0" smtClean="0">
                <a:solidFill>
                  <a:schemeClr val="tx1">
                    <a:lumMod val="65000"/>
                    <a:lumOff val="35000"/>
                  </a:schemeClr>
                </a:solidFill>
                <a:latin typeface="Arial Narrow" pitchFamily="34" charset="0"/>
                <a:cs typeface="Arial" pitchFamily="34" charset="0"/>
              </a:rPr>
              <a:t>a new vision that is well-drained, purifying and that recharges the ground while making water available for harvesting on site</a:t>
            </a:r>
            <a:r>
              <a:rPr lang="en-US" dirty="0" smtClean="0">
                <a:solidFill>
                  <a:schemeClr val="tx1">
                    <a:lumMod val="65000"/>
                    <a:lumOff val="35000"/>
                  </a:schemeClr>
                </a:solidFill>
                <a:latin typeface="Arial Narrow" pitchFamily="34" charset="0"/>
                <a:cs typeface="Arial" pitchFamily="34" charset="0"/>
              </a:rPr>
              <a:t>.  </a:t>
            </a:r>
            <a:r>
              <a:rPr lang="en-US" dirty="0" smtClean="0">
                <a:solidFill>
                  <a:schemeClr val="bg1">
                    <a:lumMod val="50000"/>
                  </a:schemeClr>
                </a:solidFill>
                <a:latin typeface="Arial Narrow" pitchFamily="34" charset="0"/>
                <a:cs typeface="Arial" pitchFamily="34" charset="0"/>
              </a:rPr>
              <a:t>This design shows the feasibility of actually retaining more water on the site than an average rainfall produces—thus virtually eliminating contribution by the development to the city’s storm water system. </a:t>
            </a:r>
            <a:endParaRPr lang="en-US" dirty="0">
              <a:solidFill>
                <a:schemeClr val="bg1">
                  <a:lumMod val="50000"/>
                </a:schemeClr>
              </a:solidFill>
              <a:latin typeface="Arial Narrow" pitchFamily="34" charset="0"/>
              <a:cs typeface="Arial" pitchFamily="34" charset="0"/>
            </a:endParaRPr>
          </a:p>
        </p:txBody>
      </p:sp>
      <p:sp>
        <p:nvSpPr>
          <p:cNvPr id="8" name="Rectangle 7"/>
          <p:cNvSpPr/>
          <p:nvPr/>
        </p:nvSpPr>
        <p:spPr>
          <a:xfrm>
            <a:off x="4648200" y="990600"/>
            <a:ext cx="4114800" cy="5078313"/>
          </a:xfrm>
          <a:prstGeom prst="rect">
            <a:avLst/>
          </a:prstGeom>
        </p:spPr>
        <p:txBody>
          <a:bodyPr wrap="square">
            <a:spAutoFit/>
          </a:bodyPr>
          <a:lstStyle/>
          <a:p>
            <a:pPr algn="just"/>
            <a:r>
              <a:rPr lang="en-US" dirty="0" smtClean="0">
                <a:solidFill>
                  <a:schemeClr val="bg1">
                    <a:lumMod val="50000"/>
                  </a:schemeClr>
                </a:solidFill>
                <a:latin typeface="Arial Narrow" pitchFamily="34" charset="0"/>
                <a:cs typeface="Arial" pitchFamily="34" charset="0"/>
              </a:rPr>
              <a:t>This new approach to site development is coupled with smart landscape design, energy saving home construction measures, and high efficiency ground source heat pump systems that work together to create a development that is both contextually sensitive and looks to the future.  These mutually reinforcing goals of storm water retention and reuse, low-impact landscaping and energy efficiency can be achieved with a modest investment that yields real economic benefits to homeowners. </a:t>
            </a:r>
            <a:r>
              <a:rPr lang="en-US" b="1" dirty="0" smtClean="0">
                <a:solidFill>
                  <a:schemeClr val="tx1">
                    <a:lumMod val="65000"/>
                    <a:lumOff val="35000"/>
                  </a:schemeClr>
                </a:solidFill>
                <a:latin typeface="Arial Narrow" pitchFamily="34" charset="0"/>
                <a:cs typeface="Arial" pitchFamily="34" charset="0"/>
              </a:rPr>
              <a:t>The end result will not appear revolutionary to the neighbors, but it will fundamentally reorient the way homeowners and the city think about the impact of residential development; from a traditional model that places more burdens on city services to one that actually reduces those burdens.   </a:t>
            </a:r>
            <a:endParaRPr lang="en-US" b="1" dirty="0">
              <a:solidFill>
                <a:schemeClr val="tx1">
                  <a:lumMod val="65000"/>
                  <a:lumOff val="35000"/>
                </a:schemeClr>
              </a:solidFill>
              <a:latin typeface="Arial Narrow" pitchFamily="34" charset="0"/>
              <a:cs typeface="Arial" pitchFamily="34" charset="0"/>
            </a:endParaRPr>
          </a:p>
        </p:txBody>
      </p:sp>
    </p:spTree>
    <p:extLst>
      <p:ext uri="{BB962C8B-B14F-4D97-AF65-F5344CB8AC3E}">
        <p14:creationId xmlns:p14="http://schemas.microsoft.com/office/powerpoint/2010/main" val="32619783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54048"/>
            <a:ext cx="9144000" cy="26924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65316"/>
            <a:ext cx="9144000" cy="2692400"/>
          </a:xfrm>
          <a:prstGeom prst="rect">
            <a:avLst/>
          </a:prstGeom>
        </p:spPr>
      </p:pic>
      <p:sp>
        <p:nvSpPr>
          <p:cNvPr id="4" name="Rectangle 3"/>
          <p:cNvSpPr/>
          <p:nvPr/>
        </p:nvSpPr>
        <p:spPr>
          <a:xfrm>
            <a:off x="10886" y="6412468"/>
            <a:ext cx="9895114" cy="369332"/>
          </a:xfrm>
          <a:prstGeom prst="rect">
            <a:avLst/>
          </a:prstGeom>
        </p:spPr>
        <p:txBody>
          <a:bodyPr wrap="square">
            <a:spAutoFit/>
          </a:bodyPr>
          <a:lstStyle/>
          <a:p>
            <a:pPr lvl="0"/>
            <a:r>
              <a:rPr lang="en-US" dirty="0" smtClean="0">
                <a:solidFill>
                  <a:schemeClr val="accent6">
                    <a:lumMod val="50000"/>
                  </a:schemeClr>
                </a:solidFill>
                <a:latin typeface="Arial Narrow" panose="020B0606020202030204" pitchFamily="34" charset="0"/>
                <a:cs typeface="Arial" panose="020B0604020202020204" pitchFamily="34" charset="0"/>
              </a:rPr>
              <a:t>Traditional Development</a:t>
            </a:r>
            <a:r>
              <a:rPr lang="en-US" dirty="0" smtClean="0">
                <a:solidFill>
                  <a:schemeClr val="bg1">
                    <a:lumMod val="50000"/>
                  </a:schemeClr>
                </a:solidFill>
                <a:latin typeface="Arial Narrow" panose="020B0606020202030204" pitchFamily="34" charset="0"/>
                <a:cs typeface="Arial" panose="020B0604020202020204" pitchFamily="34" charset="0"/>
              </a:rPr>
              <a:t>– millions of gallons of water contaminated and then rushed to storm sewers</a:t>
            </a:r>
            <a:endParaRPr lang="en-US" dirty="0">
              <a:solidFill>
                <a:schemeClr val="bg1">
                  <a:lumMod val="50000"/>
                </a:schemeClr>
              </a:solidFill>
              <a:latin typeface="Arial Narrow" panose="020B0606020202030204" pitchFamily="34" charset="0"/>
              <a:cs typeface="Arial" panose="020B0604020202020204" pitchFamily="34" charset="0"/>
            </a:endParaRPr>
          </a:p>
        </p:txBody>
      </p:sp>
      <p:sp>
        <p:nvSpPr>
          <p:cNvPr id="10" name="Rectangle 9"/>
          <p:cNvSpPr/>
          <p:nvPr/>
        </p:nvSpPr>
        <p:spPr>
          <a:xfrm>
            <a:off x="-1" y="3208516"/>
            <a:ext cx="10248947" cy="369332"/>
          </a:xfrm>
          <a:prstGeom prst="rect">
            <a:avLst/>
          </a:prstGeom>
        </p:spPr>
        <p:txBody>
          <a:bodyPr wrap="square">
            <a:spAutoFit/>
          </a:bodyPr>
          <a:lstStyle/>
          <a:p>
            <a:pPr lvl="0"/>
            <a:r>
              <a:rPr lang="en-US" dirty="0" smtClean="0">
                <a:solidFill>
                  <a:schemeClr val="accent6">
                    <a:lumMod val="50000"/>
                  </a:schemeClr>
                </a:solidFill>
                <a:latin typeface="Arial Narrow" panose="020B0606020202030204" pitchFamily="34" charset="0"/>
                <a:cs typeface="Arial" panose="020B0604020202020204" pitchFamily="34" charset="0"/>
              </a:rPr>
              <a:t>Predevelopment </a:t>
            </a:r>
            <a:r>
              <a:rPr lang="en-US" dirty="0" smtClean="0">
                <a:solidFill>
                  <a:schemeClr val="bg1">
                    <a:lumMod val="50000"/>
                  </a:schemeClr>
                </a:solidFill>
                <a:latin typeface="Arial Narrow" panose="020B0606020202030204" pitchFamily="34" charset="0"/>
                <a:cs typeface="Arial" panose="020B0604020202020204" pitchFamily="34" charset="0"/>
              </a:rPr>
              <a:t>– </a:t>
            </a:r>
            <a:r>
              <a:rPr lang="en-US" dirty="0">
                <a:solidFill>
                  <a:schemeClr val="bg1">
                    <a:lumMod val="50000"/>
                  </a:schemeClr>
                </a:solidFill>
                <a:latin typeface="Arial Narrow" panose="020B0606020202030204" pitchFamily="34" charset="0"/>
                <a:cs typeface="Arial" panose="020B0604020202020204" pitchFamily="34" charset="0"/>
              </a:rPr>
              <a:t>millions of gallons of water </a:t>
            </a:r>
            <a:r>
              <a:rPr lang="en-US" dirty="0" smtClean="0">
                <a:solidFill>
                  <a:schemeClr val="bg1">
                    <a:lumMod val="50000"/>
                  </a:schemeClr>
                </a:solidFill>
                <a:latin typeface="Arial Narrow" panose="020B0606020202030204" pitchFamily="34" charset="0"/>
                <a:cs typeface="Arial" panose="020B0604020202020204" pitchFamily="34" charset="0"/>
              </a:rPr>
              <a:t>did not fully infiltrate due to existing poor draining soils </a:t>
            </a:r>
            <a:endParaRPr lang="en-US" dirty="0">
              <a:solidFill>
                <a:schemeClr val="bg1">
                  <a:lumMod val="50000"/>
                </a:schemeClr>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7530261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ext uri="{D42A27DB-BD31-4B8C-83A1-F6EECF244321}">
                <p14:modId xmlns:p14="http://schemas.microsoft.com/office/powerpoint/2010/main" val="3667602563"/>
              </p:ext>
            </p:extLst>
          </p:nvPr>
        </p:nvGraphicFramePr>
        <p:xfrm>
          <a:off x="304800" y="1219200"/>
          <a:ext cx="8382000" cy="4656667"/>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1"/>
          <p:cNvSpPr>
            <a:spLocks noGrp="1"/>
          </p:cNvSpPr>
          <p:nvPr>
            <p:ph type="ctrTitle"/>
          </p:nvPr>
        </p:nvSpPr>
        <p:spPr>
          <a:xfrm>
            <a:off x="990600" y="6019800"/>
            <a:ext cx="4800600" cy="914400"/>
          </a:xfrm>
        </p:spPr>
        <p:txBody>
          <a:bodyPr anchor="t">
            <a:normAutofit/>
          </a:bodyPr>
          <a:lstStyle/>
          <a:p>
            <a:pPr algn="l"/>
            <a:r>
              <a:rPr lang="en-US" dirty="0" smtClean="0">
                <a:solidFill>
                  <a:schemeClr val="accent6">
                    <a:lumMod val="50000"/>
                  </a:schemeClr>
                </a:solidFill>
                <a:latin typeface="Arial Narrow" panose="020B0606020202030204" pitchFamily="34" charset="0"/>
                <a:cs typeface="Arial" panose="020B0604020202020204" pitchFamily="34" charset="0"/>
              </a:rPr>
              <a:t>Harvest Waters</a:t>
            </a:r>
            <a:endParaRPr lang="en-US" dirty="0">
              <a:solidFill>
                <a:schemeClr val="accent6">
                  <a:lumMod val="50000"/>
                </a:schemeClr>
              </a:solidFill>
              <a:latin typeface="Arial Narrow" panose="020B0606020202030204" pitchFamily="34" charset="0"/>
              <a:cs typeface="Arial" panose="020B0604020202020204" pitchFamily="34" charset="0"/>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6096000"/>
            <a:ext cx="609600" cy="617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304800" y="152400"/>
            <a:ext cx="8153400" cy="9144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accent6">
                    <a:lumMod val="50000"/>
                  </a:schemeClr>
                </a:solidFill>
                <a:latin typeface="Arial Narrow" panose="020B0606020202030204" pitchFamily="34" charset="0"/>
                <a:cs typeface="Arial" panose="020B0604020202020204" pitchFamily="34" charset="0"/>
              </a:rPr>
              <a:t>Context _ </a:t>
            </a:r>
            <a:r>
              <a:rPr lang="en-US" dirty="0" smtClean="0">
                <a:solidFill>
                  <a:schemeClr val="accent5">
                    <a:lumMod val="60000"/>
                    <a:lumOff val="40000"/>
                  </a:schemeClr>
                </a:solidFill>
                <a:latin typeface="Arial Narrow" panose="020B0606020202030204" pitchFamily="34" charset="0"/>
                <a:cs typeface="Arial" panose="020B0604020202020204" pitchFamily="34" charset="0"/>
              </a:rPr>
              <a:t>Rainfall</a:t>
            </a:r>
            <a:endParaRPr lang="en-US" dirty="0">
              <a:solidFill>
                <a:schemeClr val="accent5">
                  <a:lumMod val="60000"/>
                  <a:lumOff val="40000"/>
                </a:schemeClr>
              </a:solidFill>
              <a:latin typeface="Arial Narrow" panose="020B0606020202030204" pitchFamily="34" charset="0"/>
              <a:cs typeface="Arial" panose="020B0604020202020204" pitchFamily="34" charset="0"/>
            </a:endParaRPr>
          </a:p>
        </p:txBody>
      </p:sp>
      <p:sp>
        <p:nvSpPr>
          <p:cNvPr id="2" name="Rectangle 1"/>
          <p:cNvSpPr/>
          <p:nvPr/>
        </p:nvSpPr>
        <p:spPr>
          <a:xfrm>
            <a:off x="2033338" y="1741944"/>
            <a:ext cx="6248400" cy="2677656"/>
          </a:xfrm>
          <a:prstGeom prst="rect">
            <a:avLst/>
          </a:prstGeom>
        </p:spPr>
        <p:txBody>
          <a:bodyPr wrap="square">
            <a:spAutoFit/>
          </a:bodyPr>
          <a:lstStyle/>
          <a:p>
            <a:pPr marL="457200" lvl="0" indent="-457200">
              <a:buFont typeface="Arial" panose="020B0604020202020204" pitchFamily="34" charset="0"/>
              <a:buChar char="•"/>
            </a:pPr>
            <a:r>
              <a:rPr lang="en-US" sz="2800" dirty="0" smtClean="0">
                <a:solidFill>
                  <a:schemeClr val="tx1">
                    <a:lumMod val="75000"/>
                    <a:lumOff val="25000"/>
                  </a:schemeClr>
                </a:solidFill>
                <a:latin typeface="Arial Narrow" panose="020B0606020202030204" pitchFamily="34" charset="0"/>
                <a:cs typeface="Arial" pitchFamily="34" charset="0"/>
              </a:rPr>
              <a:t>77</a:t>
            </a:r>
            <a:r>
              <a:rPr lang="en-US" sz="2800" dirty="0">
                <a:solidFill>
                  <a:schemeClr val="tx1">
                    <a:lumMod val="75000"/>
                    <a:lumOff val="25000"/>
                  </a:schemeClr>
                </a:solidFill>
                <a:latin typeface="Arial Narrow" panose="020B0606020202030204" pitchFamily="34" charset="0"/>
                <a:cs typeface="Arial" pitchFamily="34" charset="0"/>
              </a:rPr>
              <a:t>– year average = 39.4 inches/year </a:t>
            </a:r>
            <a:r>
              <a:rPr lang="en-US" sz="2800" dirty="0" smtClean="0">
                <a:solidFill>
                  <a:schemeClr val="tx1">
                    <a:lumMod val="75000"/>
                    <a:lumOff val="25000"/>
                  </a:schemeClr>
                </a:solidFill>
                <a:latin typeface="Arial Narrow" panose="020B0606020202030204" pitchFamily="34" charset="0"/>
                <a:cs typeface="Arial" pitchFamily="34" charset="0"/>
              </a:rPr>
              <a:t>	(</a:t>
            </a:r>
            <a:r>
              <a:rPr lang="en-US" sz="2800" i="1" dirty="0">
                <a:solidFill>
                  <a:schemeClr val="tx1">
                    <a:lumMod val="75000"/>
                    <a:lumOff val="25000"/>
                  </a:schemeClr>
                </a:solidFill>
                <a:latin typeface="Arial Narrow" panose="020B0606020202030204" pitchFamily="34" charset="0"/>
                <a:cs typeface="Arial" pitchFamily="34" charset="0"/>
              </a:rPr>
              <a:t>Tulsa Int’l Airport 1938-2013)</a:t>
            </a:r>
            <a:endParaRPr lang="en-US" sz="2800" dirty="0">
              <a:solidFill>
                <a:schemeClr val="tx1">
                  <a:lumMod val="75000"/>
                  <a:lumOff val="25000"/>
                </a:schemeClr>
              </a:solidFill>
              <a:latin typeface="Arial Narrow" panose="020B0606020202030204" pitchFamily="34" charset="0"/>
              <a:cs typeface="Arial" pitchFamily="34" charset="0"/>
            </a:endParaRPr>
          </a:p>
          <a:p>
            <a:pPr marL="457200" indent="-457200">
              <a:buFont typeface="Arial" panose="020B0604020202020204" pitchFamily="34" charset="0"/>
              <a:buChar char="•"/>
            </a:pPr>
            <a:r>
              <a:rPr lang="en-US" sz="2800" dirty="0" smtClean="0">
                <a:solidFill>
                  <a:schemeClr val="tx1">
                    <a:lumMod val="75000"/>
                    <a:lumOff val="25000"/>
                  </a:schemeClr>
                </a:solidFill>
                <a:latin typeface="Arial Narrow" panose="020B0606020202030204" pitchFamily="34" charset="0"/>
                <a:cs typeface="Arial" pitchFamily="34" charset="0"/>
              </a:rPr>
              <a:t>100-yr </a:t>
            </a:r>
            <a:r>
              <a:rPr lang="en-US" sz="2800" dirty="0">
                <a:solidFill>
                  <a:schemeClr val="tx1">
                    <a:lumMod val="75000"/>
                    <a:lumOff val="25000"/>
                  </a:schemeClr>
                </a:solidFill>
                <a:latin typeface="Arial Narrow" panose="020B0606020202030204" pitchFamily="34" charset="0"/>
                <a:cs typeface="Arial" pitchFamily="34" charset="0"/>
              </a:rPr>
              <a:t>storm event = 4.41 </a:t>
            </a:r>
            <a:r>
              <a:rPr lang="en-US" sz="2800" dirty="0" smtClean="0">
                <a:solidFill>
                  <a:schemeClr val="tx1">
                    <a:lumMod val="75000"/>
                    <a:lumOff val="25000"/>
                  </a:schemeClr>
                </a:solidFill>
                <a:latin typeface="Arial Narrow" panose="020B0606020202030204" pitchFamily="34" charset="0"/>
                <a:cs typeface="Arial" pitchFamily="34" charset="0"/>
              </a:rPr>
              <a:t>in/hour</a:t>
            </a:r>
          </a:p>
          <a:p>
            <a:pPr marL="457200" indent="-457200">
              <a:buFont typeface="Arial" panose="020B0604020202020204" pitchFamily="34" charset="0"/>
              <a:buChar char="•"/>
            </a:pPr>
            <a:r>
              <a:rPr lang="en-US" sz="2800" dirty="0">
                <a:solidFill>
                  <a:schemeClr val="tx1">
                    <a:lumMod val="75000"/>
                    <a:lumOff val="25000"/>
                  </a:schemeClr>
                </a:solidFill>
                <a:latin typeface="Arial Narrow" panose="020B0606020202030204" pitchFamily="34" charset="0"/>
                <a:cs typeface="Arial" pitchFamily="34" charset="0"/>
              </a:rPr>
              <a:t>Total water input Barnard </a:t>
            </a:r>
            <a:r>
              <a:rPr lang="en-US" sz="2800" dirty="0" smtClean="0">
                <a:solidFill>
                  <a:schemeClr val="tx1">
                    <a:lumMod val="75000"/>
                    <a:lumOff val="25000"/>
                  </a:schemeClr>
                </a:solidFill>
                <a:latin typeface="Arial Narrow" panose="020B0606020202030204" pitchFamily="34" charset="0"/>
                <a:cs typeface="Arial" pitchFamily="34" charset="0"/>
              </a:rPr>
              <a:t>site = </a:t>
            </a:r>
            <a:endParaRPr lang="en-US" sz="2800" dirty="0">
              <a:solidFill>
                <a:schemeClr val="tx1">
                  <a:lumMod val="75000"/>
                  <a:lumOff val="25000"/>
                </a:schemeClr>
              </a:solidFill>
              <a:latin typeface="Arial Narrow" panose="020B0606020202030204" pitchFamily="34" charset="0"/>
              <a:cs typeface="Arial" pitchFamily="34" charset="0"/>
            </a:endParaRPr>
          </a:p>
          <a:p>
            <a:r>
              <a:rPr lang="en-US" sz="2800" dirty="0">
                <a:solidFill>
                  <a:schemeClr val="tx1">
                    <a:lumMod val="75000"/>
                    <a:lumOff val="25000"/>
                  </a:schemeClr>
                </a:solidFill>
                <a:latin typeface="Arial Narrow" panose="020B0606020202030204" pitchFamily="34" charset="0"/>
                <a:cs typeface="Arial" pitchFamily="34" charset="0"/>
              </a:rPr>
              <a:t>	</a:t>
            </a:r>
            <a:r>
              <a:rPr lang="en-US" sz="2800" b="1" dirty="0">
                <a:solidFill>
                  <a:schemeClr val="accent6">
                    <a:lumMod val="50000"/>
                  </a:schemeClr>
                </a:solidFill>
                <a:latin typeface="Arial Narrow" panose="020B0606020202030204" pitchFamily="34" charset="0"/>
                <a:cs typeface="Arial" pitchFamily="34" charset="0"/>
              </a:rPr>
              <a:t>4.25 million gal/year</a:t>
            </a:r>
          </a:p>
          <a:p>
            <a:endParaRPr lang="en-US" sz="2800" dirty="0">
              <a:solidFill>
                <a:schemeClr val="tx1">
                  <a:lumMod val="75000"/>
                  <a:lumOff val="25000"/>
                </a:schemeClr>
              </a:solidFill>
              <a:latin typeface="Arial Narrow" panose="020B0606020202030204" pitchFamily="34" charset="0"/>
              <a:cs typeface="Arial" pitchFamily="34" charset="0"/>
            </a:endParaRPr>
          </a:p>
        </p:txBody>
      </p:sp>
    </p:spTree>
    <p:extLst>
      <p:ext uri="{BB962C8B-B14F-4D97-AF65-F5344CB8AC3E}">
        <p14:creationId xmlns:p14="http://schemas.microsoft.com/office/powerpoint/2010/main" val="12356000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990600" y="6019800"/>
            <a:ext cx="4800600" cy="914400"/>
          </a:xfrm>
        </p:spPr>
        <p:txBody>
          <a:bodyPr anchor="t">
            <a:normAutofit/>
          </a:bodyPr>
          <a:lstStyle/>
          <a:p>
            <a:pPr algn="l"/>
            <a:r>
              <a:rPr lang="en-US" dirty="0" smtClean="0">
                <a:solidFill>
                  <a:schemeClr val="accent6">
                    <a:lumMod val="50000"/>
                  </a:schemeClr>
                </a:solidFill>
                <a:latin typeface="Arial Narrow" panose="020B0606020202030204" pitchFamily="34" charset="0"/>
                <a:cs typeface="Arial" panose="020B0604020202020204" pitchFamily="34" charset="0"/>
              </a:rPr>
              <a:t>Harvest Waters</a:t>
            </a:r>
            <a:endParaRPr lang="en-US" dirty="0">
              <a:solidFill>
                <a:schemeClr val="accent6">
                  <a:lumMod val="50000"/>
                </a:schemeClr>
              </a:solidFill>
              <a:latin typeface="Arial Narrow" panose="020B0606020202030204" pitchFamily="34" charset="0"/>
              <a:cs typeface="Arial" panose="020B0604020202020204" pitchFamily="34" charset="0"/>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96000"/>
            <a:ext cx="609600" cy="617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304800" y="152400"/>
            <a:ext cx="8153400" cy="9144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accent6">
                    <a:lumMod val="50000"/>
                  </a:schemeClr>
                </a:solidFill>
                <a:latin typeface="Arial Narrow" panose="020B0606020202030204" pitchFamily="34" charset="0"/>
                <a:cs typeface="Arial" panose="020B0604020202020204" pitchFamily="34" charset="0"/>
              </a:rPr>
              <a:t>Context _ </a:t>
            </a:r>
            <a:r>
              <a:rPr lang="en-US" dirty="0" smtClean="0">
                <a:solidFill>
                  <a:schemeClr val="accent5">
                    <a:lumMod val="60000"/>
                    <a:lumOff val="40000"/>
                  </a:schemeClr>
                </a:solidFill>
                <a:latin typeface="Arial Narrow" panose="020B0606020202030204" pitchFamily="34" charset="0"/>
                <a:cs typeface="Arial" panose="020B0604020202020204" pitchFamily="34" charset="0"/>
              </a:rPr>
              <a:t>Geology</a:t>
            </a:r>
            <a:endParaRPr lang="en-US" dirty="0">
              <a:solidFill>
                <a:schemeClr val="accent5">
                  <a:lumMod val="60000"/>
                  <a:lumOff val="40000"/>
                </a:schemeClr>
              </a:solidFill>
              <a:latin typeface="Arial Narrow" panose="020B0606020202030204" pitchFamily="34" charset="0"/>
              <a:cs typeface="Arial" panose="020B0604020202020204" pitchFamily="34" charset="0"/>
            </a:endParaRPr>
          </a:p>
        </p:txBody>
      </p:sp>
      <p:pic>
        <p:nvPicPr>
          <p:cNvPr id="10" name="Picture 2" descr="http://www.clker.com/cliparts/C/I/F/Y/c/J/north-star-compass-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381000"/>
            <a:ext cx="452131" cy="452131"/>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6508968" y="304800"/>
            <a:ext cx="2434441" cy="453242"/>
            <a:chOff x="5700156" y="5995059"/>
            <a:chExt cx="2434441" cy="465117"/>
          </a:xfrm>
        </p:grpSpPr>
        <p:grpSp>
          <p:nvGrpSpPr>
            <p:cNvPr id="22" name="Group 22"/>
            <p:cNvGrpSpPr/>
            <p:nvPr/>
          </p:nvGrpSpPr>
          <p:grpSpPr>
            <a:xfrm>
              <a:off x="5842660" y="6315692"/>
              <a:ext cx="1520041" cy="144484"/>
              <a:chOff x="5807034" y="6185064"/>
              <a:chExt cx="1541813" cy="144484"/>
            </a:xfrm>
          </p:grpSpPr>
          <p:sp>
            <p:nvSpPr>
              <p:cNvPr id="26" name="Rectangle 25"/>
              <p:cNvSpPr/>
              <p:nvPr/>
            </p:nvSpPr>
            <p:spPr>
              <a:xfrm>
                <a:off x="5807034" y="6187044"/>
                <a:ext cx="771896" cy="1425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7" name="Rectangle 26"/>
              <p:cNvSpPr/>
              <p:nvPr/>
            </p:nvSpPr>
            <p:spPr>
              <a:xfrm>
                <a:off x="6576951" y="6185064"/>
                <a:ext cx="771896" cy="142504"/>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600"/>
              </a:p>
            </p:txBody>
          </p:sp>
        </p:grpSp>
        <p:sp>
          <p:nvSpPr>
            <p:cNvPr id="23" name="TextBox 22"/>
            <p:cNvSpPr txBox="1"/>
            <p:nvPr/>
          </p:nvSpPr>
          <p:spPr>
            <a:xfrm>
              <a:off x="5700156" y="6008914"/>
              <a:ext cx="308758" cy="347424"/>
            </a:xfrm>
            <a:prstGeom prst="rect">
              <a:avLst/>
            </a:prstGeom>
            <a:noFill/>
          </p:spPr>
          <p:txBody>
            <a:bodyPr wrap="square" rtlCol="0">
              <a:spAutoFit/>
            </a:bodyPr>
            <a:lstStyle/>
            <a:p>
              <a:r>
                <a:rPr lang="en-US" sz="1600" dirty="0" smtClean="0"/>
                <a:t>0</a:t>
              </a:r>
              <a:endParaRPr lang="en-US" sz="1600" dirty="0"/>
            </a:p>
          </p:txBody>
        </p:sp>
        <p:sp>
          <p:nvSpPr>
            <p:cNvPr id="24" name="TextBox 23"/>
            <p:cNvSpPr txBox="1"/>
            <p:nvPr/>
          </p:nvSpPr>
          <p:spPr>
            <a:xfrm>
              <a:off x="6315692" y="5995059"/>
              <a:ext cx="666997" cy="347424"/>
            </a:xfrm>
            <a:prstGeom prst="rect">
              <a:avLst/>
            </a:prstGeom>
            <a:noFill/>
          </p:spPr>
          <p:txBody>
            <a:bodyPr wrap="square" rtlCol="0">
              <a:spAutoFit/>
            </a:bodyPr>
            <a:lstStyle/>
            <a:p>
              <a:r>
                <a:rPr lang="en-US" sz="1600" dirty="0" smtClean="0"/>
                <a:t>250</a:t>
              </a:r>
              <a:endParaRPr lang="en-US" sz="1600" dirty="0"/>
            </a:p>
          </p:txBody>
        </p:sp>
        <p:sp>
          <p:nvSpPr>
            <p:cNvPr id="25" name="TextBox 24"/>
            <p:cNvSpPr txBox="1"/>
            <p:nvPr/>
          </p:nvSpPr>
          <p:spPr>
            <a:xfrm>
              <a:off x="7049967" y="6004959"/>
              <a:ext cx="1084630" cy="347424"/>
            </a:xfrm>
            <a:prstGeom prst="rect">
              <a:avLst/>
            </a:prstGeom>
            <a:noFill/>
          </p:spPr>
          <p:txBody>
            <a:bodyPr wrap="square" rtlCol="0">
              <a:spAutoFit/>
            </a:bodyPr>
            <a:lstStyle/>
            <a:p>
              <a:r>
                <a:rPr lang="en-US" sz="1600" dirty="0" smtClean="0"/>
                <a:t>500  ft</a:t>
              </a:r>
              <a:endParaRPr lang="en-US" sz="1600" dirty="0"/>
            </a:p>
          </p:txBody>
        </p:sp>
      </p:grpSp>
      <p:pic>
        <p:nvPicPr>
          <p:cNvPr id="1026" name="Picture 2"/>
          <p:cNvPicPr>
            <a:picLocks noChangeAspect="1" noChangeArrowheads="1"/>
          </p:cNvPicPr>
          <p:nvPr/>
        </p:nvPicPr>
        <p:blipFill>
          <a:blip r:embed="rId4" cstate="print">
            <a:lum bright="10000"/>
          </a:blip>
          <a:srcRect/>
          <a:stretch>
            <a:fillRect/>
          </a:stretch>
        </p:blipFill>
        <p:spPr bwMode="auto">
          <a:xfrm>
            <a:off x="430212" y="1066800"/>
            <a:ext cx="8027988" cy="4370388"/>
          </a:xfrm>
          <a:prstGeom prst="rect">
            <a:avLst/>
          </a:prstGeom>
          <a:noFill/>
          <a:ln w="9525">
            <a:noFill/>
            <a:miter lim="800000"/>
            <a:headEnd/>
            <a:tailEnd/>
          </a:ln>
          <a:effectLst/>
        </p:spPr>
      </p:pic>
      <p:pic>
        <p:nvPicPr>
          <p:cNvPr id="28" name="Picture 2"/>
          <p:cNvPicPr>
            <a:picLocks noChangeAspect="1" noChangeArrowheads="1"/>
          </p:cNvPicPr>
          <p:nvPr/>
        </p:nvPicPr>
        <p:blipFill>
          <a:blip r:embed="rId4" cstate="print"/>
          <a:srcRect l="30710" t="31384" r="49357" b="42463"/>
          <a:stretch>
            <a:fillRect/>
          </a:stretch>
        </p:blipFill>
        <p:spPr bwMode="auto">
          <a:xfrm>
            <a:off x="2895600" y="2438400"/>
            <a:ext cx="1600200" cy="11430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9" name="TextBox 28"/>
          <p:cNvSpPr txBox="1"/>
          <p:nvPr/>
        </p:nvSpPr>
        <p:spPr>
          <a:xfrm>
            <a:off x="378280" y="5486400"/>
            <a:ext cx="8765720" cy="400110"/>
          </a:xfrm>
          <a:prstGeom prst="rect">
            <a:avLst/>
          </a:prstGeom>
          <a:noFill/>
        </p:spPr>
        <p:txBody>
          <a:bodyPr wrap="square" rtlCol="0">
            <a:spAutoFit/>
          </a:bodyPr>
          <a:lstStyle/>
          <a:p>
            <a:r>
              <a:rPr lang="en-US" sz="2000" dirty="0" smtClean="0">
                <a:solidFill>
                  <a:schemeClr val="tx1">
                    <a:lumMod val="75000"/>
                    <a:lumOff val="25000"/>
                  </a:schemeClr>
                </a:solidFill>
                <a:latin typeface="Arial Narrow" pitchFamily="34" charset="0"/>
                <a:cs typeface="Arial" pitchFamily="34" charset="0"/>
              </a:rPr>
              <a:t>Identified as Dennis Complex soil series </a:t>
            </a:r>
            <a:r>
              <a:rPr lang="en-US" sz="2000" b="1" dirty="0" smtClean="0">
                <a:solidFill>
                  <a:schemeClr val="tx1">
                    <a:lumMod val="85000"/>
                    <a:lumOff val="15000"/>
                  </a:schemeClr>
                </a:solidFill>
                <a:latin typeface="Arial Narrow" pitchFamily="34" charset="0"/>
                <a:cs typeface="Arial" pitchFamily="34" charset="0"/>
              </a:rPr>
              <a:t>17</a:t>
            </a:r>
            <a:r>
              <a:rPr lang="en-US" sz="2000" dirty="0" smtClean="0">
                <a:solidFill>
                  <a:schemeClr val="tx1">
                    <a:lumMod val="75000"/>
                    <a:lumOff val="25000"/>
                  </a:schemeClr>
                </a:solidFill>
                <a:latin typeface="Arial Narrow" pitchFamily="34" charset="0"/>
                <a:cs typeface="Arial" pitchFamily="34" charset="0"/>
              </a:rPr>
              <a:t>:The soil is classified as </a:t>
            </a:r>
            <a:r>
              <a:rPr lang="en-US" sz="2000" b="1" dirty="0" smtClean="0">
                <a:solidFill>
                  <a:schemeClr val="accent6">
                    <a:lumMod val="50000"/>
                  </a:schemeClr>
                </a:solidFill>
                <a:latin typeface="Arial Narrow" pitchFamily="34" charset="0"/>
                <a:cs typeface="Arial" pitchFamily="34" charset="0"/>
              </a:rPr>
              <a:t>poorly drained</a:t>
            </a:r>
            <a:r>
              <a:rPr lang="en-US" sz="2000" b="1" dirty="0" smtClean="0">
                <a:solidFill>
                  <a:schemeClr val="tx1">
                    <a:lumMod val="75000"/>
                    <a:lumOff val="25000"/>
                  </a:schemeClr>
                </a:solidFill>
                <a:latin typeface="Arial Narrow" pitchFamily="34" charset="0"/>
                <a:cs typeface="Arial" pitchFamily="34" charset="0"/>
              </a:rPr>
              <a:t>.</a:t>
            </a:r>
            <a:endParaRPr lang="en-US" sz="2000" b="1" dirty="0">
              <a:solidFill>
                <a:schemeClr val="tx1">
                  <a:lumMod val="75000"/>
                  <a:lumOff val="25000"/>
                </a:schemeClr>
              </a:solidFill>
              <a:latin typeface="Arial Narrow" pitchFamily="34" charset="0"/>
              <a:cs typeface="Arial" pitchFamily="34" charset="0"/>
            </a:endParaRPr>
          </a:p>
        </p:txBody>
      </p:sp>
    </p:spTree>
    <p:extLst>
      <p:ext uri="{BB962C8B-B14F-4D97-AF65-F5344CB8AC3E}">
        <p14:creationId xmlns:p14="http://schemas.microsoft.com/office/powerpoint/2010/main" val="32619783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990600" y="6019800"/>
            <a:ext cx="4800600" cy="914400"/>
          </a:xfrm>
        </p:spPr>
        <p:txBody>
          <a:bodyPr anchor="t">
            <a:normAutofit/>
          </a:bodyPr>
          <a:lstStyle/>
          <a:p>
            <a:pPr algn="l"/>
            <a:r>
              <a:rPr lang="en-US" dirty="0" smtClean="0">
                <a:solidFill>
                  <a:schemeClr val="accent6">
                    <a:lumMod val="50000"/>
                  </a:schemeClr>
                </a:solidFill>
                <a:latin typeface="Arial Narrow" panose="020B0606020202030204" pitchFamily="34" charset="0"/>
                <a:cs typeface="Arial" panose="020B0604020202020204" pitchFamily="34" charset="0"/>
              </a:rPr>
              <a:t>Harvest Waters</a:t>
            </a:r>
            <a:endParaRPr lang="en-US" dirty="0">
              <a:solidFill>
                <a:schemeClr val="accent6">
                  <a:lumMod val="50000"/>
                </a:schemeClr>
              </a:solidFill>
              <a:latin typeface="Arial Narrow" panose="020B0606020202030204" pitchFamily="34" charset="0"/>
              <a:cs typeface="Arial" panose="020B0604020202020204" pitchFamily="34" charset="0"/>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96000"/>
            <a:ext cx="609600" cy="617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304800" y="152400"/>
            <a:ext cx="8153400" cy="9144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accent6">
                    <a:lumMod val="50000"/>
                  </a:schemeClr>
                </a:solidFill>
                <a:latin typeface="Arial Narrow" panose="020B0606020202030204" pitchFamily="34" charset="0"/>
                <a:cs typeface="Arial" panose="020B0604020202020204" pitchFamily="34" charset="0"/>
              </a:rPr>
              <a:t>Context _ </a:t>
            </a:r>
            <a:r>
              <a:rPr lang="en-US" dirty="0" smtClean="0">
                <a:solidFill>
                  <a:schemeClr val="accent5">
                    <a:lumMod val="60000"/>
                    <a:lumOff val="40000"/>
                  </a:schemeClr>
                </a:solidFill>
                <a:latin typeface="Arial Narrow" panose="020B0606020202030204" pitchFamily="34" charset="0"/>
                <a:cs typeface="Arial" panose="020B0604020202020204" pitchFamily="34" charset="0"/>
              </a:rPr>
              <a:t>Site</a:t>
            </a:r>
            <a:endParaRPr lang="en-US" dirty="0">
              <a:solidFill>
                <a:schemeClr val="accent5">
                  <a:lumMod val="60000"/>
                  <a:lumOff val="40000"/>
                </a:schemeClr>
              </a:solidFill>
              <a:latin typeface="Arial Narrow" panose="020B0606020202030204" pitchFamily="34" charset="0"/>
              <a:cs typeface="Arial" panose="020B0604020202020204" pitchFamily="34" charset="0"/>
            </a:endParaRPr>
          </a:p>
        </p:txBody>
      </p:sp>
      <p:sp>
        <p:nvSpPr>
          <p:cNvPr id="8" name="Subtitle 2"/>
          <p:cNvSpPr txBox="1">
            <a:spLocks/>
          </p:cNvSpPr>
          <p:nvPr/>
        </p:nvSpPr>
        <p:spPr>
          <a:xfrm>
            <a:off x="387897" y="1066800"/>
            <a:ext cx="7994103" cy="5410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smtClean="0">
                <a:solidFill>
                  <a:srgbClr val="B7CE88"/>
                </a:solidFill>
                <a:latin typeface="Arial Narrow" pitchFamily="34" charset="0"/>
                <a:cs typeface="Arial" pitchFamily="34" charset="0"/>
              </a:rPr>
              <a:t>challenges </a:t>
            </a:r>
          </a:p>
          <a:p>
            <a:pPr marL="0" indent="0">
              <a:buNone/>
            </a:pPr>
            <a:endParaRPr lang="en-US" sz="2000" b="1" dirty="0" smtClean="0">
              <a:solidFill>
                <a:srgbClr val="B7CE88"/>
              </a:solidFill>
              <a:latin typeface="Arial Narrow" pitchFamily="34" charset="0"/>
              <a:cs typeface="Arial" pitchFamily="34" charset="0"/>
            </a:endParaRPr>
          </a:p>
          <a:p>
            <a:pPr lvl="0"/>
            <a:r>
              <a:rPr lang="en-US" sz="1400" dirty="0" smtClean="0">
                <a:solidFill>
                  <a:srgbClr val="435323"/>
                </a:solidFill>
                <a:latin typeface="Arial Narrow" pitchFamily="34" charset="0"/>
                <a:cs typeface="Arial" pitchFamily="34" charset="0"/>
              </a:rPr>
              <a:t>Impervious built environment over impervious soil</a:t>
            </a:r>
          </a:p>
          <a:p>
            <a:pPr lvl="0"/>
            <a:r>
              <a:rPr lang="en-US" sz="1400" dirty="0" smtClean="0">
                <a:solidFill>
                  <a:srgbClr val="435323"/>
                </a:solidFill>
                <a:latin typeface="Arial Narrow" pitchFamily="34" charset="0"/>
                <a:cs typeface="Arial" pitchFamily="34" charset="0"/>
              </a:rPr>
              <a:t>Severe rainfall intensity</a:t>
            </a:r>
          </a:p>
          <a:p>
            <a:pPr lvl="0"/>
            <a:r>
              <a:rPr lang="en-US" sz="1400" dirty="0" smtClean="0">
                <a:solidFill>
                  <a:srgbClr val="435323"/>
                </a:solidFill>
                <a:latin typeface="Arial Narrow" pitchFamily="34" charset="0"/>
                <a:cs typeface="Arial" pitchFamily="34" charset="0"/>
              </a:rPr>
              <a:t>Poorly draining soil</a:t>
            </a:r>
          </a:p>
          <a:p>
            <a:pPr lvl="0"/>
            <a:r>
              <a:rPr lang="en-US" sz="1400" dirty="0" smtClean="0">
                <a:solidFill>
                  <a:srgbClr val="435323"/>
                </a:solidFill>
                <a:latin typeface="Arial Narrow" pitchFamily="34" charset="0"/>
                <a:cs typeface="Arial" pitchFamily="34" charset="0"/>
              </a:rPr>
              <a:t>Offsite water usage</a:t>
            </a:r>
          </a:p>
          <a:p>
            <a:pPr lvl="0"/>
            <a:r>
              <a:rPr lang="en-US" sz="1400" dirty="0" smtClean="0">
                <a:solidFill>
                  <a:srgbClr val="435323"/>
                </a:solidFill>
                <a:latin typeface="Arial Narrow" pitchFamily="34" charset="0"/>
                <a:cs typeface="Arial" pitchFamily="34" charset="0"/>
              </a:rPr>
              <a:t>Dramatic drop to street</a:t>
            </a:r>
          </a:p>
          <a:p>
            <a:pPr lvl="0"/>
            <a:r>
              <a:rPr lang="en-US" sz="1400" dirty="0" smtClean="0">
                <a:solidFill>
                  <a:srgbClr val="435323"/>
                </a:solidFill>
                <a:latin typeface="Arial Narrow" pitchFamily="34" charset="0"/>
                <a:cs typeface="Arial" pitchFamily="34" charset="0"/>
              </a:rPr>
              <a:t>Unknown future development of private lots</a:t>
            </a:r>
          </a:p>
          <a:p>
            <a:pPr marL="0" lvl="0" indent="0">
              <a:buNone/>
            </a:pPr>
            <a:endParaRPr lang="en-US" sz="1400" dirty="0" smtClean="0">
              <a:solidFill>
                <a:srgbClr val="435323"/>
              </a:solidFill>
              <a:latin typeface="Arial Narrow" pitchFamily="34" charset="0"/>
              <a:cs typeface="Arial" pitchFamily="34" charset="0"/>
            </a:endParaRPr>
          </a:p>
          <a:p>
            <a:pPr marL="0" indent="0">
              <a:buNone/>
            </a:pPr>
            <a:r>
              <a:rPr lang="en-US" sz="2000" dirty="0" smtClean="0">
                <a:solidFill>
                  <a:srgbClr val="B7CE88"/>
                </a:solidFill>
                <a:latin typeface="Arial Narrow" pitchFamily="34" charset="0"/>
                <a:cs typeface="Arial" pitchFamily="34" charset="0"/>
              </a:rPr>
              <a:t>opportunities</a:t>
            </a:r>
          </a:p>
          <a:p>
            <a:pPr marL="0" indent="0">
              <a:buNone/>
            </a:pPr>
            <a:endParaRPr lang="en-US" sz="2000" b="1" dirty="0">
              <a:solidFill>
                <a:srgbClr val="B7CE88"/>
              </a:solidFill>
              <a:latin typeface="Arial Narrow" pitchFamily="34" charset="0"/>
              <a:cs typeface="Arial" pitchFamily="34" charset="0"/>
            </a:endParaRPr>
          </a:p>
          <a:p>
            <a:r>
              <a:rPr lang="en-US" sz="1400" dirty="0">
                <a:solidFill>
                  <a:srgbClr val="435323"/>
                </a:solidFill>
                <a:latin typeface="Arial Narrow" pitchFamily="34" charset="0"/>
                <a:cs typeface="Arial" pitchFamily="34" charset="0"/>
              </a:rPr>
              <a:t>Historically significant </a:t>
            </a:r>
            <a:r>
              <a:rPr lang="en-US" sz="1400" dirty="0" smtClean="0">
                <a:solidFill>
                  <a:srgbClr val="435323"/>
                </a:solidFill>
                <a:latin typeface="Arial Narrow" pitchFamily="34" charset="0"/>
                <a:cs typeface="Arial" pitchFamily="34" charset="0"/>
              </a:rPr>
              <a:t>masonry wall</a:t>
            </a:r>
          </a:p>
          <a:p>
            <a:r>
              <a:rPr lang="en-US" sz="1400" dirty="0" smtClean="0">
                <a:solidFill>
                  <a:srgbClr val="435323"/>
                </a:solidFill>
                <a:latin typeface="Arial Narrow" pitchFamily="34" charset="0"/>
                <a:cs typeface="Arial" pitchFamily="34" charset="0"/>
              </a:rPr>
              <a:t>Interesting architectural context</a:t>
            </a:r>
          </a:p>
          <a:p>
            <a:endParaRPr lang="en-US" sz="1400" dirty="0">
              <a:solidFill>
                <a:srgbClr val="435323"/>
              </a:solidFill>
              <a:latin typeface="Arial Narrow" pitchFamily="34" charset="0"/>
              <a:cs typeface="Arial" pitchFamily="34" charset="0"/>
            </a:endParaRPr>
          </a:p>
          <a:p>
            <a:pPr lvl="0"/>
            <a:endParaRPr lang="en-US" sz="1400" b="1" dirty="0" smtClean="0">
              <a:solidFill>
                <a:srgbClr val="B7CE88"/>
              </a:solidFill>
              <a:latin typeface="Arial Narrow" pitchFamily="34" charset="0"/>
              <a:cs typeface="Arial" pitchFamily="34" charset="0"/>
            </a:endParaRPr>
          </a:p>
          <a:p>
            <a:pPr marL="0" indent="0">
              <a:buNone/>
            </a:pPr>
            <a:r>
              <a:rPr lang="en-US" sz="2000" b="1" dirty="0" smtClean="0">
                <a:solidFill>
                  <a:schemeClr val="bg1"/>
                </a:solidFill>
                <a:latin typeface="Arial Narrow" pitchFamily="34" charset="0"/>
                <a:cs typeface="Arial" pitchFamily="34" charset="0"/>
              </a:rPr>
              <a:t>03_02</a:t>
            </a:r>
            <a:endParaRPr lang="en-US" sz="2000" b="1" dirty="0">
              <a:solidFill>
                <a:schemeClr val="bg1"/>
              </a:solidFill>
              <a:latin typeface="Arial Narrow" pitchFamily="34" charset="0"/>
              <a:cs typeface="Arial"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9043" y="3733800"/>
            <a:ext cx="3060595" cy="22860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5329" y="1292626"/>
            <a:ext cx="3064309" cy="2288774"/>
          </a:xfrm>
          <a:prstGeom prst="rect">
            <a:avLst/>
          </a:prstGeom>
        </p:spPr>
      </p:pic>
    </p:spTree>
    <p:extLst>
      <p:ext uri="{BB962C8B-B14F-4D97-AF65-F5344CB8AC3E}">
        <p14:creationId xmlns:p14="http://schemas.microsoft.com/office/powerpoint/2010/main" val="32619783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990600" y="6019800"/>
            <a:ext cx="4800600" cy="914400"/>
          </a:xfrm>
        </p:spPr>
        <p:txBody>
          <a:bodyPr anchor="t">
            <a:normAutofit/>
          </a:bodyPr>
          <a:lstStyle/>
          <a:p>
            <a:pPr algn="l"/>
            <a:r>
              <a:rPr lang="en-US" dirty="0" smtClean="0">
                <a:solidFill>
                  <a:schemeClr val="accent6">
                    <a:lumMod val="50000"/>
                  </a:schemeClr>
                </a:solidFill>
                <a:latin typeface="Arial Narrow" panose="020B0606020202030204" pitchFamily="34" charset="0"/>
                <a:cs typeface="Arial" panose="020B0604020202020204" pitchFamily="34" charset="0"/>
              </a:rPr>
              <a:t>Harvest Waters</a:t>
            </a:r>
            <a:endParaRPr lang="en-US" dirty="0">
              <a:solidFill>
                <a:schemeClr val="accent6">
                  <a:lumMod val="50000"/>
                </a:schemeClr>
              </a:solidFill>
              <a:latin typeface="Arial Narrow" panose="020B0606020202030204" pitchFamily="34" charset="0"/>
              <a:cs typeface="Arial" panose="020B0604020202020204" pitchFamily="34" charset="0"/>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96000"/>
            <a:ext cx="609600" cy="617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304800" y="152400"/>
            <a:ext cx="8153400" cy="9144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accent6">
                    <a:lumMod val="50000"/>
                  </a:schemeClr>
                </a:solidFill>
                <a:latin typeface="Arial Narrow" panose="020B0606020202030204" pitchFamily="34" charset="0"/>
                <a:cs typeface="Arial" panose="020B0604020202020204" pitchFamily="34" charset="0"/>
              </a:rPr>
              <a:t>Context _ </a:t>
            </a:r>
            <a:r>
              <a:rPr lang="en-US" dirty="0" smtClean="0">
                <a:solidFill>
                  <a:schemeClr val="accent5">
                    <a:lumMod val="60000"/>
                    <a:lumOff val="40000"/>
                  </a:schemeClr>
                </a:solidFill>
                <a:latin typeface="Arial Narrow" panose="020B0606020202030204" pitchFamily="34" charset="0"/>
                <a:cs typeface="Arial" panose="020B0604020202020204" pitchFamily="34" charset="0"/>
              </a:rPr>
              <a:t>Project Goals</a:t>
            </a:r>
            <a:endParaRPr lang="en-US" dirty="0">
              <a:solidFill>
                <a:schemeClr val="accent5">
                  <a:lumMod val="60000"/>
                  <a:lumOff val="40000"/>
                </a:schemeClr>
              </a:solidFill>
              <a:latin typeface="Arial Narrow" panose="020B0606020202030204" pitchFamily="34" charset="0"/>
              <a:cs typeface="Arial" panose="020B0604020202020204" pitchFamily="34" charset="0"/>
            </a:endParaRPr>
          </a:p>
        </p:txBody>
      </p:sp>
      <p:sp>
        <p:nvSpPr>
          <p:cNvPr id="16" name="Rectangle 15"/>
          <p:cNvSpPr/>
          <p:nvPr/>
        </p:nvSpPr>
        <p:spPr>
          <a:xfrm>
            <a:off x="381000" y="838200"/>
            <a:ext cx="8305800" cy="5078313"/>
          </a:xfrm>
          <a:prstGeom prst="rect">
            <a:avLst/>
          </a:prstGeom>
        </p:spPr>
        <p:txBody>
          <a:bodyPr wrap="square">
            <a:spAutoFit/>
          </a:bodyPr>
          <a:lstStyle/>
          <a:p>
            <a:r>
              <a:rPr lang="en-US" b="1" dirty="0" smtClean="0">
                <a:solidFill>
                  <a:schemeClr val="tx1">
                    <a:lumMod val="75000"/>
                    <a:lumOff val="25000"/>
                  </a:schemeClr>
                </a:solidFill>
                <a:latin typeface="Arial Narrow" pitchFamily="34" charset="0"/>
                <a:cs typeface="Arial" pitchFamily="34" charset="0"/>
              </a:rPr>
              <a:t>environmental</a:t>
            </a:r>
            <a:endParaRPr lang="en-US" dirty="0" smtClean="0">
              <a:solidFill>
                <a:schemeClr val="tx1">
                  <a:lumMod val="75000"/>
                  <a:lumOff val="25000"/>
                </a:schemeClr>
              </a:solidFill>
              <a:latin typeface="Arial Narrow" pitchFamily="34" charset="0"/>
              <a:cs typeface="Arial" pitchFamily="34" charset="0"/>
            </a:endParaRPr>
          </a:p>
          <a:p>
            <a:pPr lvl="0"/>
            <a:r>
              <a:rPr lang="en-US" dirty="0" smtClean="0">
                <a:solidFill>
                  <a:schemeClr val="tx1">
                    <a:lumMod val="75000"/>
                    <a:lumOff val="25000"/>
                  </a:schemeClr>
                </a:solidFill>
                <a:latin typeface="Arial Narrow" pitchFamily="34" charset="0"/>
                <a:cs typeface="Arial" pitchFamily="34" charset="0"/>
              </a:rPr>
              <a:t>Low impact: collect, filter, harvest, recharge, and use the on-site </a:t>
            </a:r>
            <a:r>
              <a:rPr lang="en-US" dirty="0" err="1" smtClean="0">
                <a:solidFill>
                  <a:schemeClr val="tx1">
                    <a:lumMod val="75000"/>
                    <a:lumOff val="25000"/>
                  </a:schemeClr>
                </a:solidFill>
                <a:latin typeface="Arial Narrow" pitchFamily="34" charset="0"/>
                <a:cs typeface="Arial" pitchFamily="34" charset="0"/>
              </a:rPr>
              <a:t>stormwater</a:t>
            </a:r>
            <a:r>
              <a:rPr lang="en-US" dirty="0" smtClean="0">
                <a:solidFill>
                  <a:schemeClr val="tx1">
                    <a:lumMod val="75000"/>
                    <a:lumOff val="25000"/>
                  </a:schemeClr>
                </a:solidFill>
                <a:latin typeface="Arial Narrow" pitchFamily="34" charset="0"/>
                <a:cs typeface="Arial" pitchFamily="34" charset="0"/>
              </a:rPr>
              <a:t> runoff in order to filter, lower, and delay the peak discharge into the city’s underground </a:t>
            </a:r>
            <a:r>
              <a:rPr lang="en-US" dirty="0" err="1" smtClean="0">
                <a:solidFill>
                  <a:schemeClr val="tx1">
                    <a:lumMod val="75000"/>
                    <a:lumOff val="25000"/>
                  </a:schemeClr>
                </a:solidFill>
                <a:latin typeface="Arial Narrow" pitchFamily="34" charset="0"/>
                <a:cs typeface="Arial" pitchFamily="34" charset="0"/>
              </a:rPr>
              <a:t>stormwater</a:t>
            </a:r>
            <a:r>
              <a:rPr lang="en-US" dirty="0" smtClean="0">
                <a:solidFill>
                  <a:schemeClr val="tx1">
                    <a:lumMod val="75000"/>
                    <a:lumOff val="25000"/>
                  </a:schemeClr>
                </a:solidFill>
                <a:latin typeface="Arial Narrow" pitchFamily="34" charset="0"/>
                <a:cs typeface="Arial" pitchFamily="34" charset="0"/>
              </a:rPr>
              <a:t> network;</a:t>
            </a:r>
          </a:p>
          <a:p>
            <a:pPr lvl="0"/>
            <a:r>
              <a:rPr lang="en-US" dirty="0" smtClean="0">
                <a:solidFill>
                  <a:schemeClr val="tx1">
                    <a:lumMod val="75000"/>
                    <a:lumOff val="25000"/>
                  </a:schemeClr>
                </a:solidFill>
                <a:latin typeface="Arial Narrow" pitchFamily="34" charset="0"/>
                <a:cs typeface="Arial" pitchFamily="34" charset="0"/>
              </a:rPr>
              <a:t>Environmental sustainability: make provisions for sustainable measures such as geothermal technology, </a:t>
            </a:r>
            <a:r>
              <a:rPr lang="en-US" dirty="0" err="1" smtClean="0">
                <a:solidFill>
                  <a:schemeClr val="tx1">
                    <a:lumMod val="75000"/>
                    <a:lumOff val="25000"/>
                  </a:schemeClr>
                </a:solidFill>
                <a:latin typeface="Arial Narrow" pitchFamily="34" charset="0"/>
                <a:cs typeface="Arial" pitchFamily="34" charset="0"/>
              </a:rPr>
              <a:t>daylighting</a:t>
            </a:r>
            <a:r>
              <a:rPr lang="en-US" dirty="0" smtClean="0">
                <a:solidFill>
                  <a:schemeClr val="tx1">
                    <a:lumMod val="75000"/>
                    <a:lumOff val="25000"/>
                  </a:schemeClr>
                </a:solidFill>
                <a:latin typeface="Arial Narrow" pitchFamily="34" charset="0"/>
                <a:cs typeface="Arial" pitchFamily="34" charset="0"/>
              </a:rPr>
              <a:t> design, and reuse of water</a:t>
            </a:r>
          </a:p>
          <a:p>
            <a:endParaRPr lang="en-US" b="1" dirty="0" smtClean="0">
              <a:solidFill>
                <a:schemeClr val="tx1">
                  <a:lumMod val="75000"/>
                  <a:lumOff val="25000"/>
                </a:schemeClr>
              </a:solidFill>
              <a:latin typeface="Arial Narrow" pitchFamily="34" charset="0"/>
              <a:cs typeface="Arial" pitchFamily="34" charset="0"/>
            </a:endParaRPr>
          </a:p>
          <a:p>
            <a:r>
              <a:rPr lang="en-US" b="1" dirty="0" smtClean="0">
                <a:solidFill>
                  <a:schemeClr val="tx1">
                    <a:lumMod val="75000"/>
                    <a:lumOff val="25000"/>
                  </a:schemeClr>
                </a:solidFill>
                <a:latin typeface="Arial Narrow" pitchFamily="34" charset="0"/>
                <a:cs typeface="Arial" pitchFamily="34" charset="0"/>
              </a:rPr>
              <a:t>contextual</a:t>
            </a:r>
            <a:endParaRPr lang="en-US" dirty="0" smtClean="0">
              <a:solidFill>
                <a:schemeClr val="tx1">
                  <a:lumMod val="75000"/>
                  <a:lumOff val="25000"/>
                </a:schemeClr>
              </a:solidFill>
              <a:latin typeface="Arial Narrow" pitchFamily="34" charset="0"/>
              <a:cs typeface="Arial" pitchFamily="34" charset="0"/>
            </a:endParaRPr>
          </a:p>
          <a:p>
            <a:pPr lvl="0"/>
            <a:r>
              <a:rPr lang="en-US" dirty="0" smtClean="0">
                <a:solidFill>
                  <a:schemeClr val="tx1">
                    <a:lumMod val="75000"/>
                    <a:lumOff val="25000"/>
                  </a:schemeClr>
                </a:solidFill>
                <a:latin typeface="Arial Narrow" pitchFamily="34" charset="0"/>
                <a:cs typeface="Arial" pitchFamily="34" charset="0"/>
              </a:rPr>
              <a:t>Visual character: maintaining the existing character of the surrounding neighborhood</a:t>
            </a:r>
          </a:p>
          <a:p>
            <a:pPr lvl="0"/>
            <a:r>
              <a:rPr lang="en-US" dirty="0" smtClean="0">
                <a:solidFill>
                  <a:schemeClr val="tx1">
                    <a:lumMod val="75000"/>
                    <a:lumOff val="25000"/>
                  </a:schemeClr>
                </a:solidFill>
                <a:latin typeface="Arial Narrow" pitchFamily="34" charset="0"/>
                <a:cs typeface="Arial" pitchFamily="34" charset="0"/>
              </a:rPr>
              <a:t>Historical value: maintaining most of the WPA retaining walls</a:t>
            </a:r>
          </a:p>
          <a:p>
            <a:endParaRPr lang="en-US" b="1" dirty="0" smtClean="0">
              <a:solidFill>
                <a:schemeClr val="tx1">
                  <a:lumMod val="75000"/>
                  <a:lumOff val="25000"/>
                </a:schemeClr>
              </a:solidFill>
              <a:latin typeface="Arial Narrow" pitchFamily="34" charset="0"/>
              <a:cs typeface="Arial" pitchFamily="34" charset="0"/>
            </a:endParaRPr>
          </a:p>
          <a:p>
            <a:r>
              <a:rPr lang="en-US" b="1" dirty="0" smtClean="0">
                <a:solidFill>
                  <a:schemeClr val="tx1">
                    <a:lumMod val="75000"/>
                    <a:lumOff val="25000"/>
                  </a:schemeClr>
                </a:solidFill>
                <a:latin typeface="Arial Narrow" pitchFamily="34" charset="0"/>
                <a:cs typeface="Arial" pitchFamily="34" charset="0"/>
              </a:rPr>
              <a:t>economical</a:t>
            </a:r>
            <a:endParaRPr lang="en-US" dirty="0" smtClean="0">
              <a:solidFill>
                <a:schemeClr val="tx1">
                  <a:lumMod val="75000"/>
                  <a:lumOff val="25000"/>
                </a:schemeClr>
              </a:solidFill>
              <a:latin typeface="Arial Narrow" pitchFamily="34" charset="0"/>
              <a:cs typeface="Arial" pitchFamily="34" charset="0"/>
            </a:endParaRPr>
          </a:p>
          <a:p>
            <a:pPr lvl="0"/>
            <a:r>
              <a:rPr lang="en-US" dirty="0" smtClean="0">
                <a:solidFill>
                  <a:schemeClr val="tx1">
                    <a:lumMod val="75000"/>
                    <a:lumOff val="25000"/>
                  </a:schemeClr>
                </a:solidFill>
                <a:latin typeface="Arial Narrow" pitchFamily="34" charset="0"/>
                <a:cs typeface="Arial" pitchFamily="34" charset="0"/>
              </a:rPr>
              <a:t>Minimize cost: minimize cost of site preparation by means of utilizing the existing infrastructure, minimize dirt removal, minimize areas of street surface</a:t>
            </a:r>
          </a:p>
          <a:p>
            <a:endParaRPr lang="en-US" b="1" dirty="0" smtClean="0">
              <a:solidFill>
                <a:schemeClr val="tx1">
                  <a:lumMod val="75000"/>
                  <a:lumOff val="25000"/>
                </a:schemeClr>
              </a:solidFill>
              <a:latin typeface="Arial Narrow" pitchFamily="34" charset="0"/>
              <a:cs typeface="Arial" pitchFamily="34" charset="0"/>
            </a:endParaRPr>
          </a:p>
          <a:p>
            <a:r>
              <a:rPr lang="en-US" b="1" dirty="0" smtClean="0">
                <a:solidFill>
                  <a:schemeClr val="tx1">
                    <a:lumMod val="75000"/>
                    <a:lumOff val="25000"/>
                  </a:schemeClr>
                </a:solidFill>
                <a:latin typeface="Arial Narrow" pitchFamily="34" charset="0"/>
                <a:cs typeface="Arial" pitchFamily="34" charset="0"/>
              </a:rPr>
              <a:t>marketing</a:t>
            </a:r>
            <a:endParaRPr lang="en-US" dirty="0" smtClean="0">
              <a:solidFill>
                <a:schemeClr val="tx1">
                  <a:lumMod val="75000"/>
                  <a:lumOff val="25000"/>
                </a:schemeClr>
              </a:solidFill>
              <a:latin typeface="Arial Narrow" pitchFamily="34" charset="0"/>
              <a:cs typeface="Arial" pitchFamily="34" charset="0"/>
            </a:endParaRPr>
          </a:p>
          <a:p>
            <a:pPr lvl="0"/>
            <a:r>
              <a:rPr lang="en-US" dirty="0" smtClean="0">
                <a:solidFill>
                  <a:schemeClr val="tx1">
                    <a:lumMod val="75000"/>
                    <a:lumOff val="25000"/>
                  </a:schemeClr>
                </a:solidFill>
                <a:latin typeface="Arial Narrow" pitchFamily="34" charset="0"/>
                <a:cs typeface="Arial" pitchFamily="34" charset="0"/>
              </a:rPr>
              <a:t>At least 18 residential lots, all of a desirable area and width</a:t>
            </a:r>
          </a:p>
          <a:p>
            <a:pPr lvl="0"/>
            <a:r>
              <a:rPr lang="en-US" dirty="0" smtClean="0">
                <a:solidFill>
                  <a:schemeClr val="tx1">
                    <a:lumMod val="75000"/>
                    <a:lumOff val="25000"/>
                  </a:schemeClr>
                </a:solidFill>
                <a:latin typeface="Arial Narrow" pitchFamily="34" charset="0"/>
                <a:cs typeface="Arial" pitchFamily="34" charset="0"/>
              </a:rPr>
              <a:t>Pleasant neighborhood design: welcoming entrance, lots face major streets, detached garages in the back, discouraging through traffic, sense of a community, and smooth vehicular movement</a:t>
            </a:r>
            <a:endParaRPr lang="en-US" dirty="0">
              <a:solidFill>
                <a:schemeClr val="tx1">
                  <a:lumMod val="75000"/>
                  <a:lumOff val="25000"/>
                </a:schemeClr>
              </a:solidFill>
              <a:latin typeface="Arial Narrow" pitchFamily="34" charset="0"/>
              <a:cs typeface="Arial" pitchFamily="34" charset="0"/>
            </a:endParaRPr>
          </a:p>
        </p:txBody>
      </p:sp>
    </p:spTree>
    <p:extLst>
      <p:ext uri="{BB962C8B-B14F-4D97-AF65-F5344CB8AC3E}">
        <p14:creationId xmlns:p14="http://schemas.microsoft.com/office/powerpoint/2010/main" val="32619783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1241</TotalTime>
  <Words>1521</Words>
  <Application>Microsoft Office PowerPoint</Application>
  <PresentationFormat>On-screen Show (4:3)</PresentationFormat>
  <Paragraphs>257</Paragraphs>
  <Slides>28</Slides>
  <Notes>0</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The Average Family      </vt:lpstr>
      <vt:lpstr>The Average Family</vt:lpstr>
      <vt:lpstr>Harvest Waters</vt:lpstr>
      <vt:lpstr>PowerPoint Presentation</vt:lpstr>
      <vt:lpstr>Harvest Waters</vt:lpstr>
      <vt:lpstr>Harvest Waters</vt:lpstr>
      <vt:lpstr>Harvest Waters</vt:lpstr>
      <vt:lpstr>Harvest Waters</vt:lpstr>
      <vt:lpstr>Harvest Waters</vt:lpstr>
      <vt:lpstr>Harvest Waters</vt:lpstr>
      <vt:lpstr>Harvest Waters</vt:lpstr>
      <vt:lpstr>Harvest Waters</vt:lpstr>
      <vt:lpstr>Harvest Waters</vt:lpstr>
      <vt:lpstr>Design_ LID features (Typical)      </vt:lpstr>
      <vt:lpstr>Harvest Waters [Development Plan] </vt:lpstr>
      <vt:lpstr>Harvest Waters [The New Infrastructure]</vt:lpstr>
      <vt:lpstr>Harvest Waters [The New Infrastructure]</vt:lpstr>
      <vt:lpstr>Harvest Waters [The New Infrastructure]</vt:lpstr>
      <vt:lpstr>Harvest Waters [The New Infrastructure]</vt:lpstr>
      <vt:lpstr>Harvest Waters [The New Infrastructure]</vt:lpstr>
      <vt:lpstr>Harvest Waters [The New Traditional Architecture]</vt:lpstr>
      <vt:lpstr>PowerPoint Presentation</vt:lpstr>
      <vt:lpstr>PowerPoint Presentation</vt:lpstr>
      <vt:lpstr>PowerPoint Presentation</vt:lpstr>
      <vt:lpstr>PowerPoint Presentation</vt:lpstr>
      <vt:lpstr>PowerPoint Presentation</vt:lpstr>
      <vt:lpstr>Harvest Waters</vt:lpstr>
    </vt:vector>
  </TitlesOfParts>
  <Company>Oklahoma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waters</dc:title>
  <dc:creator>Nicholas Glade Nelson</dc:creator>
  <cp:lastModifiedBy>homer</cp:lastModifiedBy>
  <cp:revision>70</cp:revision>
  <dcterms:created xsi:type="dcterms:W3CDTF">2014-02-26T14:48:34Z</dcterms:created>
  <dcterms:modified xsi:type="dcterms:W3CDTF">2014-02-28T18:35:18Z</dcterms:modified>
</cp:coreProperties>
</file>