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stervo\AppData\Local\Microsoft\Windows\Temporary%20Internet%20Files\Content.Outlook\26J7HU4P\ElmRidge-Summary%20(2)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ostervo\AppData\Local\Microsoft\Windows\Temporary%20Internet%20Files\Content.Outlook\26J7HU4P\ElmRidge-Summary%20(2)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Stormwater Run-off</a:t>
            </a:r>
            <a:r>
              <a:rPr lang="en-US" baseline="0"/>
              <a:t> Volume Comparison for Commercial Development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Sheet1!$B$7</c:f>
              <c:strCache>
                <c:ptCount val="1"/>
                <c:pt idx="0">
                  <c:v>Conventional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Sheet1!$C$6:$H$6</c:f>
              <c:strCache>
                <c:ptCount val="6"/>
                <c:pt idx="0">
                  <c:v>1 year</c:v>
                </c:pt>
                <c:pt idx="1">
                  <c:v>5 year</c:v>
                </c:pt>
                <c:pt idx="2">
                  <c:v>10 year</c:v>
                </c:pt>
                <c:pt idx="3">
                  <c:v>25 year</c:v>
                </c:pt>
                <c:pt idx="4">
                  <c:v>50 year</c:v>
                </c:pt>
                <c:pt idx="5">
                  <c:v>100 year</c:v>
                </c:pt>
              </c:strCache>
            </c:strRef>
          </c:cat>
          <c:val>
            <c:numRef>
              <c:f>Sheet1!$C$7:$H$7</c:f>
              <c:numCache>
                <c:formatCode>0.00</c:formatCode>
                <c:ptCount val="6"/>
                <c:pt idx="0">
                  <c:v>3.94</c:v>
                </c:pt>
                <c:pt idx="1">
                  <c:v>5.0199999999999996</c:v>
                </c:pt>
                <c:pt idx="2">
                  <c:v>6.9</c:v>
                </c:pt>
                <c:pt idx="3">
                  <c:v>8.4700000000000006</c:v>
                </c:pt>
                <c:pt idx="4">
                  <c:v>11.32</c:v>
                </c:pt>
                <c:pt idx="5">
                  <c:v>12.74</c:v>
                </c:pt>
              </c:numCache>
            </c:numRef>
          </c:val>
        </c:ser>
        <c:ser>
          <c:idx val="1"/>
          <c:order val="1"/>
          <c:tx>
            <c:strRef>
              <c:f>Sheet1!$B$8</c:f>
              <c:strCache>
                <c:ptCount val="1"/>
                <c:pt idx="0">
                  <c:v>LID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Sheet1!$C$6:$H$6</c:f>
              <c:strCache>
                <c:ptCount val="6"/>
                <c:pt idx="0">
                  <c:v>1 year</c:v>
                </c:pt>
                <c:pt idx="1">
                  <c:v>5 year</c:v>
                </c:pt>
                <c:pt idx="2">
                  <c:v>10 year</c:v>
                </c:pt>
                <c:pt idx="3">
                  <c:v>25 year</c:v>
                </c:pt>
                <c:pt idx="4">
                  <c:v>50 year</c:v>
                </c:pt>
                <c:pt idx="5">
                  <c:v>100 year</c:v>
                </c:pt>
              </c:strCache>
            </c:strRef>
          </c:cat>
          <c:val>
            <c:numRef>
              <c:f>Sheet1!$C$8:$H$8</c:f>
              <c:numCache>
                <c:formatCode>0.00</c:formatCode>
                <c:ptCount val="6"/>
                <c:pt idx="0">
                  <c:v>1.4</c:v>
                </c:pt>
                <c:pt idx="1">
                  <c:v>2.11</c:v>
                </c:pt>
                <c:pt idx="2">
                  <c:v>3.9</c:v>
                </c:pt>
                <c:pt idx="3">
                  <c:v>5.37</c:v>
                </c:pt>
                <c:pt idx="4">
                  <c:v>8.08</c:v>
                </c:pt>
                <c:pt idx="5">
                  <c:v>9.59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8967824"/>
        <c:axId val="315989640"/>
        <c:axId val="0"/>
      </c:bar3DChart>
      <c:catAx>
        <c:axId val="37896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5989640"/>
        <c:crosses val="autoZero"/>
        <c:auto val="1"/>
        <c:lblAlgn val="ctr"/>
        <c:lblOffset val="100"/>
        <c:noMultiLvlLbl val="0"/>
      </c:catAx>
      <c:valAx>
        <c:axId val="315989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Volume</a:t>
                </a:r>
                <a:r>
                  <a:rPr lang="en-US" baseline="0"/>
                  <a:t> of Run-off (acre-feet)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967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Stormwater Run-off</a:t>
            </a:r>
            <a:r>
              <a:rPr lang="en-US" baseline="0"/>
              <a:t> Peak Rate Comparison of Residential Area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Sheet1!$E$29</c:f>
              <c:strCache>
                <c:ptCount val="1"/>
                <c:pt idx="0">
                  <c:v>Existing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Sheet1!$F$28:$K$28</c:f>
              <c:strCache>
                <c:ptCount val="6"/>
                <c:pt idx="0">
                  <c:v>1-year</c:v>
                </c:pt>
                <c:pt idx="1">
                  <c:v>2-year</c:v>
                </c:pt>
                <c:pt idx="2">
                  <c:v>5-year</c:v>
                </c:pt>
                <c:pt idx="3">
                  <c:v>10-year</c:v>
                </c:pt>
                <c:pt idx="4">
                  <c:v>50-year</c:v>
                </c:pt>
                <c:pt idx="5">
                  <c:v>100-year</c:v>
                </c:pt>
              </c:strCache>
            </c:strRef>
          </c:cat>
          <c:val>
            <c:numRef>
              <c:f>Sheet1!$F$29:$K$29</c:f>
              <c:numCache>
                <c:formatCode>0.00</c:formatCode>
                <c:ptCount val="6"/>
                <c:pt idx="0" formatCode="General">
                  <c:v>18.940000000000001</c:v>
                </c:pt>
                <c:pt idx="1">
                  <c:v>30.29</c:v>
                </c:pt>
                <c:pt idx="2">
                  <c:v>52.33</c:v>
                </c:pt>
                <c:pt idx="3">
                  <c:v>72.2</c:v>
                </c:pt>
                <c:pt idx="4">
                  <c:v>109.97</c:v>
                </c:pt>
                <c:pt idx="5">
                  <c:v>129.6</c:v>
                </c:pt>
              </c:numCache>
            </c:numRef>
          </c:val>
        </c:ser>
        <c:ser>
          <c:idx val="1"/>
          <c:order val="1"/>
          <c:tx>
            <c:strRef>
              <c:f>Sheet1!$E$30</c:f>
              <c:strCache>
                <c:ptCount val="1"/>
                <c:pt idx="0">
                  <c:v>Conventional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Sheet1!$F$28:$K$28</c:f>
              <c:strCache>
                <c:ptCount val="6"/>
                <c:pt idx="0">
                  <c:v>1-year</c:v>
                </c:pt>
                <c:pt idx="1">
                  <c:v>2-year</c:v>
                </c:pt>
                <c:pt idx="2">
                  <c:v>5-year</c:v>
                </c:pt>
                <c:pt idx="3">
                  <c:v>10-year</c:v>
                </c:pt>
                <c:pt idx="4">
                  <c:v>50-year</c:v>
                </c:pt>
                <c:pt idx="5">
                  <c:v>100-year</c:v>
                </c:pt>
              </c:strCache>
            </c:strRef>
          </c:cat>
          <c:val>
            <c:numRef>
              <c:f>Sheet1!$F$30:$K$30</c:f>
              <c:numCache>
                <c:formatCode>0.00</c:formatCode>
                <c:ptCount val="6"/>
                <c:pt idx="0" formatCode="General">
                  <c:v>25.79</c:v>
                </c:pt>
                <c:pt idx="1">
                  <c:v>36.590000000000003</c:v>
                </c:pt>
                <c:pt idx="2">
                  <c:v>50.22</c:v>
                </c:pt>
                <c:pt idx="3">
                  <c:v>67.709999999999994</c:v>
                </c:pt>
                <c:pt idx="4">
                  <c:v>73.540000000000006</c:v>
                </c:pt>
                <c:pt idx="5">
                  <c:v>79.52</c:v>
                </c:pt>
              </c:numCache>
            </c:numRef>
          </c:val>
        </c:ser>
        <c:ser>
          <c:idx val="2"/>
          <c:order val="2"/>
          <c:tx>
            <c:strRef>
              <c:f>Sheet1!$E$31</c:f>
              <c:strCache>
                <c:ptCount val="1"/>
                <c:pt idx="0">
                  <c:v>LID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Sheet1!$F$28:$K$28</c:f>
              <c:strCache>
                <c:ptCount val="6"/>
                <c:pt idx="0">
                  <c:v>1-year</c:v>
                </c:pt>
                <c:pt idx="1">
                  <c:v>2-year</c:v>
                </c:pt>
                <c:pt idx="2">
                  <c:v>5-year</c:v>
                </c:pt>
                <c:pt idx="3">
                  <c:v>10-year</c:v>
                </c:pt>
                <c:pt idx="4">
                  <c:v>50-year</c:v>
                </c:pt>
                <c:pt idx="5">
                  <c:v>100-year</c:v>
                </c:pt>
              </c:strCache>
            </c:strRef>
          </c:cat>
          <c:val>
            <c:numRef>
              <c:f>Sheet1!$F$31:$K$31</c:f>
              <c:numCache>
                <c:formatCode>0.00</c:formatCode>
                <c:ptCount val="6"/>
                <c:pt idx="0" formatCode="General">
                  <c:v>12.92</c:v>
                </c:pt>
                <c:pt idx="1">
                  <c:v>20.83</c:v>
                </c:pt>
                <c:pt idx="2">
                  <c:v>39.270000000000003</c:v>
                </c:pt>
                <c:pt idx="3">
                  <c:v>55.23</c:v>
                </c:pt>
                <c:pt idx="4">
                  <c:v>84.13</c:v>
                </c:pt>
                <c:pt idx="5">
                  <c:v>97.96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78407616"/>
        <c:axId val="378404480"/>
        <c:axId val="0"/>
      </c:bar3DChart>
      <c:catAx>
        <c:axId val="3784076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Storm Frequency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404480"/>
        <c:crosses val="autoZero"/>
        <c:auto val="1"/>
        <c:lblAlgn val="ctr"/>
        <c:lblOffset val="100"/>
        <c:noMultiLvlLbl val="0"/>
      </c:catAx>
      <c:valAx>
        <c:axId val="378404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Peak Rate</a:t>
                </a:r>
                <a:r>
                  <a:rPr lang="en-US" baseline="0"/>
                  <a:t> (cubic feet per second)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407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FF8F-B8AD-4E7A-8437-5CE3A2FD701F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D356-0875-45FB-A776-43F911403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93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FF8F-B8AD-4E7A-8437-5CE3A2FD701F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D356-0875-45FB-A776-43F911403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52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FF8F-B8AD-4E7A-8437-5CE3A2FD701F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D356-0875-45FB-A776-43F911403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70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FF8F-B8AD-4E7A-8437-5CE3A2FD701F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D356-0875-45FB-A776-43F911403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22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FF8F-B8AD-4E7A-8437-5CE3A2FD701F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D356-0875-45FB-A776-43F911403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6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FF8F-B8AD-4E7A-8437-5CE3A2FD701F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D356-0875-45FB-A776-43F911403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645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FF8F-B8AD-4E7A-8437-5CE3A2FD701F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D356-0875-45FB-A776-43F911403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5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FF8F-B8AD-4E7A-8437-5CE3A2FD701F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D356-0875-45FB-A776-43F911403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02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FF8F-B8AD-4E7A-8437-5CE3A2FD701F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D356-0875-45FB-A776-43F911403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89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FF8F-B8AD-4E7A-8437-5CE3A2FD701F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D356-0875-45FB-A776-43F911403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8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2FF8F-B8AD-4E7A-8437-5CE3A2FD701F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FD356-0875-45FB-A776-43F911403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21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2FF8F-B8AD-4E7A-8437-5CE3A2FD701F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FD356-0875-45FB-A776-43F911403C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0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643" y="1390919"/>
            <a:ext cx="6553647" cy="33129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58355" y="592428"/>
            <a:ext cx="6064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US EPA National Stormwater Calculator Release 1.1.0.0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79408" y="4857387"/>
            <a:ext cx="18793735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reduced </a:t>
            </a:r>
            <a:r>
              <a:rPr lang="en-US" dirty="0"/>
              <a:t>peak rates for all design storms up to 100-year, 24-hour (reductions range from 18-27%), especially for smaller, more frequent storm events</a:t>
            </a:r>
          </a:p>
          <a:p>
            <a:r>
              <a:rPr lang="en-US" dirty="0"/>
              <a:t>- no net increase in stormwater runoff volume for up to the 2-year, 24-hour storm (stream channel protection)</a:t>
            </a:r>
          </a:p>
          <a:p>
            <a:r>
              <a:rPr lang="en-US" dirty="0"/>
              <a:t>- provides treatment of and virtual elimination (via infiltration and evapotranspiration) of “first flush” runoff event (i.e. 1” storm); accounts for approximately 85-90% of annual storm events (typically)</a:t>
            </a:r>
          </a:p>
          <a:p>
            <a:r>
              <a:rPr lang="en-US" dirty="0"/>
              <a:t>- promotion of infiltration and groundwater recharge; mimics existing hydrology</a:t>
            </a:r>
          </a:p>
          <a:p>
            <a:r>
              <a:rPr lang="en-US" dirty="0"/>
              <a:t>- less disturbance/grading, especially on west side of Elm Place</a:t>
            </a:r>
          </a:p>
          <a:p>
            <a:r>
              <a:rPr lang="en-US" dirty="0"/>
              <a:t>- enhanced water quality compared to conventional design</a:t>
            </a:r>
          </a:p>
          <a:p>
            <a:r>
              <a:rPr lang="en-US" dirty="0" smtClean="0"/>
              <a:t>- </a:t>
            </a:r>
            <a:r>
              <a:rPr lang="en-US" dirty="0"/>
              <a:t>habitat creation (vegetated infiltration features)</a:t>
            </a:r>
          </a:p>
          <a:p>
            <a:r>
              <a:rPr lang="en-US" dirty="0" smtClean="0"/>
              <a:t>- </a:t>
            </a:r>
            <a:r>
              <a:rPr lang="en-US" dirty="0"/>
              <a:t>opportunity for public education and technology demonstration</a:t>
            </a:r>
          </a:p>
          <a:p>
            <a:r>
              <a:rPr lang="en-US" dirty="0"/>
              <a:t>- enhances site aesthetics / quality of life / property values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14191" y="1253112"/>
            <a:ext cx="482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044070" y="1237373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Baseline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338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36481" y="732486"/>
          <a:ext cx="3009900" cy="1143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3600"/>
                <a:gridCol w="876300"/>
              </a:tblGrid>
              <a:tr h="6572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Pollutant</a:t>
                      </a:r>
                      <a:endParaRPr lang="en-US" sz="10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u="none" strike="noStrike">
                          <a:effectLst/>
                        </a:rPr>
                        <a:t>Total Est. Pollutant Reduction (lb/yr)</a:t>
                      </a:r>
                      <a:endParaRPr lang="fr-FR" sz="10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Total Suspended Solids (TSS)</a:t>
                      </a:r>
                      <a:endParaRPr 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8,599</a:t>
                      </a:r>
                      <a:endParaRPr lang="en-US" sz="10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Total Phosphorus (TP)</a:t>
                      </a:r>
                      <a:endParaRPr 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</a:rPr>
                        <a:t>50</a:t>
                      </a:r>
                      <a:endParaRPr lang="en-US" sz="10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6192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Total Nitrogen (TN)</a:t>
                      </a:r>
                      <a:endParaRPr lang="en-US" sz="10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</a:rPr>
                        <a:t>391</a:t>
                      </a:r>
                      <a:endParaRPr lang="en-US" sz="10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4700" y="2125014"/>
            <a:ext cx="117485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88% reduction in pollutant loading over conventional design due to filtration of first 1” (first flush) of rainfall in swales, rain gardens and other </a:t>
            </a:r>
            <a:r>
              <a:rPr lang="en-US" dirty="0" err="1" smtClean="0"/>
              <a:t>bioretention</a:t>
            </a:r>
            <a:r>
              <a:rPr lang="en-US" dirty="0" smtClean="0"/>
              <a:t> areas. Reduction based on pollutant load calculator developed for Wichita, KS.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27548" y="6349285"/>
            <a:ext cx="6726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Peak rate and volume calculations using the SCS method of calculation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302405"/>
              </p:ext>
            </p:extLst>
          </p:nvPr>
        </p:nvGraphicFramePr>
        <p:xfrm>
          <a:off x="628919" y="3364740"/>
          <a:ext cx="4572000" cy="275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0277765"/>
              </p:ext>
            </p:extLst>
          </p:nvPr>
        </p:nvGraphicFramePr>
        <p:xfrm>
          <a:off x="6360017" y="321649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55313" y="5979953"/>
            <a:ext cx="2996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24% to 58% volume reduction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758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Residential</a:t>
            </a:r>
          </a:p>
          <a:p>
            <a:pPr lvl="1"/>
            <a:r>
              <a:rPr lang="en-US" dirty="0" smtClean="0"/>
              <a:t>11,300 lf underground conveyance</a:t>
            </a:r>
          </a:p>
          <a:p>
            <a:pPr lvl="1"/>
            <a:r>
              <a:rPr lang="en-US" dirty="0" smtClean="0"/>
              <a:t>98 inlets</a:t>
            </a:r>
          </a:p>
          <a:p>
            <a:pPr lvl="1"/>
            <a:r>
              <a:rPr lang="en-US" dirty="0" smtClean="0"/>
              <a:t>Zero porous pavement</a:t>
            </a:r>
          </a:p>
          <a:p>
            <a:pPr lvl="1"/>
            <a:r>
              <a:rPr lang="en-US" dirty="0" smtClean="0"/>
              <a:t>Zero </a:t>
            </a:r>
            <a:r>
              <a:rPr lang="en-US" dirty="0" err="1" smtClean="0"/>
              <a:t>biorentation</a:t>
            </a:r>
            <a:r>
              <a:rPr lang="en-US" dirty="0" smtClean="0"/>
              <a:t> area</a:t>
            </a:r>
          </a:p>
          <a:p>
            <a:pPr lvl="1"/>
            <a:r>
              <a:rPr lang="en-US" dirty="0" smtClean="0"/>
              <a:t>30,000 cy of mass grading plus 8,000 cy of fill</a:t>
            </a:r>
          </a:p>
          <a:p>
            <a:pPr lvl="1"/>
            <a:r>
              <a:rPr lang="en-US" dirty="0" smtClean="0"/>
              <a:t>108,000 sf of retention ponds</a:t>
            </a:r>
          </a:p>
          <a:p>
            <a:pPr lvl="1"/>
            <a:r>
              <a:rPr lang="en-US" dirty="0" smtClean="0"/>
              <a:t>Curbs throughout residential neighborhood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$5,800,000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LID</a:t>
            </a:r>
          </a:p>
          <a:p>
            <a:pPr lvl="1"/>
            <a:r>
              <a:rPr lang="en-US" dirty="0" smtClean="0"/>
              <a:t>2,822 lf underground conveyance</a:t>
            </a:r>
          </a:p>
          <a:p>
            <a:pPr lvl="1"/>
            <a:r>
              <a:rPr lang="en-US" dirty="0" smtClean="0"/>
              <a:t>30 inlets</a:t>
            </a:r>
          </a:p>
          <a:p>
            <a:pPr lvl="1"/>
            <a:r>
              <a:rPr lang="en-US" dirty="0" smtClean="0"/>
              <a:t>29,549 sf porous pavement</a:t>
            </a:r>
          </a:p>
          <a:p>
            <a:pPr lvl="1"/>
            <a:r>
              <a:rPr lang="en-US" dirty="0" smtClean="0"/>
              <a:t>114,797 sf </a:t>
            </a:r>
            <a:r>
              <a:rPr lang="en-US" dirty="0" err="1" smtClean="0"/>
              <a:t>bioretention</a:t>
            </a:r>
            <a:r>
              <a:rPr lang="en-US" dirty="0" smtClean="0"/>
              <a:t> areas</a:t>
            </a:r>
          </a:p>
          <a:p>
            <a:pPr lvl="1"/>
            <a:r>
              <a:rPr lang="en-US" dirty="0" smtClean="0"/>
              <a:t>Minimal mass grading (layouts follow natural slope of existing site)</a:t>
            </a:r>
          </a:p>
          <a:p>
            <a:pPr lvl="1"/>
            <a:r>
              <a:rPr lang="en-US" dirty="0" smtClean="0"/>
              <a:t>18,000 sf retention ponds incorporated into natural drainage</a:t>
            </a:r>
          </a:p>
          <a:p>
            <a:pPr lvl="1"/>
            <a:r>
              <a:rPr lang="en-US" dirty="0" smtClean="0"/>
              <a:t>No curbs</a:t>
            </a:r>
            <a:endParaRPr lang="en-US" dirty="0"/>
          </a:p>
          <a:p>
            <a:r>
              <a:rPr lang="en-US" dirty="0" smtClean="0"/>
              <a:t>$5,500,000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7579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350</Words>
  <Application>Microsoft Office PowerPoint</Application>
  <PresentationFormat>Widescreen</PresentationFormat>
  <Paragraphs>48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Costs</vt:lpstr>
    </vt:vector>
  </TitlesOfParts>
  <Company>CH2M HILL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Ostervold, Lars/TUL</dc:creator>
  <cp:lastModifiedBy>Ostervold, Lars/TUL</cp:lastModifiedBy>
  <cp:revision>2</cp:revision>
  <dcterms:created xsi:type="dcterms:W3CDTF">2014-03-19T19:52:08Z</dcterms:created>
  <dcterms:modified xsi:type="dcterms:W3CDTF">2014-03-19T20:19:26Z</dcterms:modified>
</cp:coreProperties>
</file>