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Lst>
  <p:notesMasterIdLst>
    <p:notesMasterId r:id="rId33"/>
  </p:notesMasterIdLst>
  <p:sldIdLst>
    <p:sldId id="256" r:id="rId3"/>
    <p:sldId id="274" r:id="rId4"/>
    <p:sldId id="275" r:id="rId5"/>
    <p:sldId id="278" r:id="rId6"/>
    <p:sldId id="277" r:id="rId7"/>
    <p:sldId id="284" r:id="rId8"/>
    <p:sldId id="258" r:id="rId9"/>
    <p:sldId id="282" r:id="rId10"/>
    <p:sldId id="293" r:id="rId11"/>
    <p:sldId id="295" r:id="rId12"/>
    <p:sldId id="260" r:id="rId13"/>
    <p:sldId id="290" r:id="rId14"/>
    <p:sldId id="285" r:id="rId15"/>
    <p:sldId id="299" r:id="rId16"/>
    <p:sldId id="301" r:id="rId17"/>
    <p:sldId id="262" r:id="rId18"/>
    <p:sldId id="264" r:id="rId19"/>
    <p:sldId id="257" r:id="rId20"/>
    <p:sldId id="302" r:id="rId21"/>
    <p:sldId id="291" r:id="rId22"/>
    <p:sldId id="263" r:id="rId23"/>
    <p:sldId id="280" r:id="rId24"/>
    <p:sldId id="287" r:id="rId25"/>
    <p:sldId id="268" r:id="rId26"/>
    <p:sldId id="286" r:id="rId27"/>
    <p:sldId id="270" r:id="rId28"/>
    <p:sldId id="273" r:id="rId29"/>
    <p:sldId id="289" r:id="rId30"/>
    <p:sldId id="294" r:id="rId31"/>
    <p:sldId id="292" r:id="rId3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4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94660"/>
  </p:normalViewPr>
  <p:slideViewPr>
    <p:cSldViewPr>
      <p:cViewPr>
        <p:scale>
          <a:sx n="80" d="100"/>
          <a:sy n="80" d="100"/>
        </p:scale>
        <p:origin x="-160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Construction Cost Comparison</a:t>
            </a:r>
          </a:p>
        </c:rich>
      </c:tx>
      <c:layout/>
      <c:overlay val="0"/>
      <c:spPr>
        <a:noFill/>
        <a:ln w="25400">
          <a:noFill/>
        </a:ln>
      </c:spPr>
    </c:title>
    <c:autoTitleDeleted val="0"/>
    <c:plotArea>
      <c:layout/>
      <c:barChart>
        <c:barDir val="bar"/>
        <c:grouping val="stacked"/>
        <c:varyColors val="0"/>
        <c:ser>
          <c:idx val="0"/>
          <c:order val="0"/>
          <c:tx>
            <c:strRef>
              <c:f>Chart!$L$16</c:f>
              <c:strCache>
                <c:ptCount val="1"/>
                <c:pt idx="0">
                  <c:v>Typical Concrete</c:v>
                </c:pt>
              </c:strCache>
            </c:strRef>
          </c:tx>
          <c:spPr>
            <a:solidFill>
              <a:srgbClr val="4F81BD"/>
            </a:solidFill>
            <a:ln w="25400">
              <a:noFill/>
            </a:ln>
          </c:spPr>
          <c:invertIfNegative val="0"/>
          <c:cat>
            <c:strRef>
              <c:f>Chart!$K$17:$K$18</c:f>
              <c:strCache>
                <c:ptCount val="2"/>
                <c:pt idx="0">
                  <c:v>Typical Development</c:v>
                </c:pt>
                <c:pt idx="1">
                  <c:v>LID Construction Cost</c:v>
                </c:pt>
              </c:strCache>
            </c:strRef>
          </c:cat>
          <c:val>
            <c:numRef>
              <c:f>Chart!$L$17:$L$18</c:f>
              <c:numCache>
                <c:formatCode>"$"#,##0</c:formatCode>
                <c:ptCount val="2"/>
                <c:pt idx="0">
                  <c:v>397467.75972000003</c:v>
                </c:pt>
                <c:pt idx="1">
                  <c:v>178422.58556000001</c:v>
                </c:pt>
              </c:numCache>
            </c:numRef>
          </c:val>
        </c:ser>
        <c:ser>
          <c:idx val="1"/>
          <c:order val="1"/>
          <c:tx>
            <c:strRef>
              <c:f>Chart!$M$16</c:f>
              <c:strCache>
                <c:ptCount val="1"/>
                <c:pt idx="0">
                  <c:v>Pervious Pavement</c:v>
                </c:pt>
              </c:strCache>
            </c:strRef>
          </c:tx>
          <c:spPr>
            <a:solidFill>
              <a:srgbClr val="C0504D"/>
            </a:solidFill>
            <a:ln w="25400">
              <a:noFill/>
            </a:ln>
          </c:spPr>
          <c:invertIfNegative val="0"/>
          <c:cat>
            <c:strRef>
              <c:f>Chart!$K$17:$K$18</c:f>
              <c:strCache>
                <c:ptCount val="2"/>
                <c:pt idx="0">
                  <c:v>Typical Development</c:v>
                </c:pt>
                <c:pt idx="1">
                  <c:v>LID Construction Cost</c:v>
                </c:pt>
              </c:strCache>
            </c:strRef>
          </c:cat>
          <c:val>
            <c:numRef>
              <c:f>Chart!$M$17:$M$18</c:f>
              <c:numCache>
                <c:formatCode>"$"#,##0</c:formatCode>
                <c:ptCount val="2"/>
                <c:pt idx="0">
                  <c:v>0</c:v>
                </c:pt>
                <c:pt idx="1">
                  <c:v>21716.814680000003</c:v>
                </c:pt>
              </c:numCache>
            </c:numRef>
          </c:val>
        </c:ser>
        <c:ser>
          <c:idx val="2"/>
          <c:order val="2"/>
          <c:tx>
            <c:strRef>
              <c:f>Chart!$N$16</c:f>
              <c:strCache>
                <c:ptCount val="1"/>
                <c:pt idx="0">
                  <c:v>Sanitary Sewer Line</c:v>
                </c:pt>
              </c:strCache>
            </c:strRef>
          </c:tx>
          <c:spPr>
            <a:solidFill>
              <a:srgbClr val="9BBB59"/>
            </a:solidFill>
            <a:ln w="25400">
              <a:noFill/>
            </a:ln>
          </c:spPr>
          <c:invertIfNegative val="0"/>
          <c:cat>
            <c:strRef>
              <c:f>Chart!$K$17:$K$18</c:f>
              <c:strCache>
                <c:ptCount val="2"/>
                <c:pt idx="0">
                  <c:v>Typical Development</c:v>
                </c:pt>
                <c:pt idx="1">
                  <c:v>LID Construction Cost</c:v>
                </c:pt>
              </c:strCache>
            </c:strRef>
          </c:cat>
          <c:val>
            <c:numRef>
              <c:f>Chart!$N$17:$N$18</c:f>
              <c:numCache>
                <c:formatCode>"$"#,##0</c:formatCode>
                <c:ptCount val="2"/>
                <c:pt idx="0">
                  <c:v>12500</c:v>
                </c:pt>
                <c:pt idx="1">
                  <c:v>20000</c:v>
                </c:pt>
              </c:numCache>
            </c:numRef>
          </c:val>
        </c:ser>
        <c:ser>
          <c:idx val="3"/>
          <c:order val="3"/>
          <c:tx>
            <c:strRef>
              <c:f>Chart!$O$16</c:f>
              <c:strCache>
                <c:ptCount val="1"/>
                <c:pt idx="0">
                  <c:v>Sanitary Man Holes</c:v>
                </c:pt>
              </c:strCache>
            </c:strRef>
          </c:tx>
          <c:spPr>
            <a:solidFill>
              <a:srgbClr val="8064A2"/>
            </a:solidFill>
            <a:ln w="25400">
              <a:noFill/>
            </a:ln>
          </c:spPr>
          <c:invertIfNegative val="0"/>
          <c:cat>
            <c:strRef>
              <c:f>Chart!$K$17:$K$18</c:f>
              <c:strCache>
                <c:ptCount val="2"/>
                <c:pt idx="0">
                  <c:v>Typical Development</c:v>
                </c:pt>
                <c:pt idx="1">
                  <c:v>LID Construction Cost</c:v>
                </c:pt>
              </c:strCache>
            </c:strRef>
          </c:cat>
          <c:val>
            <c:numRef>
              <c:f>Chart!$O$17:$O$18</c:f>
              <c:numCache>
                <c:formatCode>"$"#,##0</c:formatCode>
                <c:ptCount val="2"/>
                <c:pt idx="0">
                  <c:v>16000</c:v>
                </c:pt>
                <c:pt idx="1">
                  <c:v>12000</c:v>
                </c:pt>
              </c:numCache>
            </c:numRef>
          </c:val>
        </c:ser>
        <c:ser>
          <c:idx val="4"/>
          <c:order val="4"/>
          <c:tx>
            <c:strRef>
              <c:f>Chart!$P$16</c:f>
              <c:strCache>
                <c:ptCount val="1"/>
                <c:pt idx="0">
                  <c:v>Water Line</c:v>
                </c:pt>
              </c:strCache>
            </c:strRef>
          </c:tx>
          <c:spPr>
            <a:solidFill>
              <a:srgbClr val="4BACC6"/>
            </a:solidFill>
            <a:ln w="25400">
              <a:noFill/>
            </a:ln>
          </c:spPr>
          <c:invertIfNegative val="0"/>
          <c:cat>
            <c:strRef>
              <c:f>Chart!$K$17:$K$18</c:f>
              <c:strCache>
                <c:ptCount val="2"/>
                <c:pt idx="0">
                  <c:v>Typical Development</c:v>
                </c:pt>
                <c:pt idx="1">
                  <c:v>LID Construction Cost</c:v>
                </c:pt>
              </c:strCache>
            </c:strRef>
          </c:cat>
          <c:val>
            <c:numRef>
              <c:f>Chart!$P$17:$P$18</c:f>
              <c:numCache>
                <c:formatCode>"$"#,##0</c:formatCode>
                <c:ptCount val="2"/>
                <c:pt idx="0">
                  <c:v>17500</c:v>
                </c:pt>
                <c:pt idx="1">
                  <c:v>24500</c:v>
                </c:pt>
              </c:numCache>
            </c:numRef>
          </c:val>
        </c:ser>
        <c:ser>
          <c:idx val="5"/>
          <c:order val="5"/>
          <c:tx>
            <c:strRef>
              <c:f>Chart!$Q$16</c:f>
              <c:strCache>
                <c:ptCount val="1"/>
                <c:pt idx="0">
                  <c:v>Bio Retention</c:v>
                </c:pt>
              </c:strCache>
            </c:strRef>
          </c:tx>
          <c:spPr>
            <a:solidFill>
              <a:srgbClr val="F79646"/>
            </a:solidFill>
            <a:ln w="25400">
              <a:noFill/>
            </a:ln>
          </c:spPr>
          <c:invertIfNegative val="0"/>
          <c:cat>
            <c:strRef>
              <c:f>Chart!$K$17:$K$18</c:f>
              <c:strCache>
                <c:ptCount val="2"/>
                <c:pt idx="0">
                  <c:v>Typical Development</c:v>
                </c:pt>
                <c:pt idx="1">
                  <c:v>LID Construction Cost</c:v>
                </c:pt>
              </c:strCache>
            </c:strRef>
          </c:cat>
          <c:val>
            <c:numRef>
              <c:f>Chart!$Q$17:$Q$18</c:f>
              <c:numCache>
                <c:formatCode>"$"#,##0</c:formatCode>
                <c:ptCount val="2"/>
                <c:pt idx="0">
                  <c:v>0</c:v>
                </c:pt>
                <c:pt idx="1">
                  <c:v>12000</c:v>
                </c:pt>
              </c:numCache>
            </c:numRef>
          </c:val>
        </c:ser>
        <c:ser>
          <c:idx val="6"/>
          <c:order val="6"/>
          <c:tx>
            <c:strRef>
              <c:f>Chart!$R$16</c:f>
              <c:strCache>
                <c:ptCount val="1"/>
                <c:pt idx="0">
                  <c:v>Genearl Landscaping</c:v>
                </c:pt>
              </c:strCache>
            </c:strRef>
          </c:tx>
          <c:spPr>
            <a:solidFill>
              <a:schemeClr val="accent1">
                <a:lumMod val="60000"/>
              </a:schemeClr>
            </a:solidFill>
            <a:ln>
              <a:noFill/>
            </a:ln>
            <a:effectLst/>
          </c:spPr>
          <c:invertIfNegative val="0"/>
          <c:cat>
            <c:strRef>
              <c:f>Chart!$K$17:$K$18</c:f>
              <c:strCache>
                <c:ptCount val="2"/>
                <c:pt idx="0">
                  <c:v>Typical Development</c:v>
                </c:pt>
                <c:pt idx="1">
                  <c:v>LID Construction Cost</c:v>
                </c:pt>
              </c:strCache>
            </c:strRef>
          </c:cat>
          <c:val>
            <c:numRef>
              <c:f>Chart!$R$17:$R$18</c:f>
              <c:numCache>
                <c:formatCode>"$"#,##0</c:formatCode>
                <c:ptCount val="2"/>
                <c:pt idx="0">
                  <c:v>0</c:v>
                </c:pt>
                <c:pt idx="1">
                  <c:v>54261</c:v>
                </c:pt>
              </c:numCache>
            </c:numRef>
          </c:val>
        </c:ser>
        <c:ser>
          <c:idx val="7"/>
          <c:order val="7"/>
          <c:tx>
            <c:strRef>
              <c:f>Chart!$S$16</c:f>
              <c:strCache>
                <c:ptCount val="1"/>
                <c:pt idx="0">
                  <c:v>Typical Sidewalk</c:v>
                </c:pt>
              </c:strCache>
            </c:strRef>
          </c:tx>
          <c:spPr>
            <a:solidFill>
              <a:schemeClr val="accent2">
                <a:lumMod val="60000"/>
              </a:schemeClr>
            </a:solidFill>
            <a:ln>
              <a:noFill/>
            </a:ln>
            <a:effectLst/>
          </c:spPr>
          <c:invertIfNegative val="0"/>
          <c:cat>
            <c:strRef>
              <c:f>Chart!$K$17:$K$18</c:f>
              <c:strCache>
                <c:ptCount val="2"/>
                <c:pt idx="0">
                  <c:v>Typical Development</c:v>
                </c:pt>
                <c:pt idx="1">
                  <c:v>LID Construction Cost</c:v>
                </c:pt>
              </c:strCache>
            </c:strRef>
          </c:cat>
          <c:val>
            <c:numRef>
              <c:f>Chart!$S$17:$S$18</c:f>
              <c:numCache>
                <c:formatCode>"$"#,##0</c:formatCode>
                <c:ptCount val="2"/>
                <c:pt idx="0">
                  <c:v>600</c:v>
                </c:pt>
                <c:pt idx="1">
                  <c:v>1776.0577965</c:v>
                </c:pt>
              </c:numCache>
            </c:numRef>
          </c:val>
        </c:ser>
        <c:ser>
          <c:idx val="8"/>
          <c:order val="8"/>
          <c:tx>
            <c:strRef>
              <c:f>Chart!$T$16</c:f>
              <c:strCache>
                <c:ptCount val="1"/>
                <c:pt idx="0">
                  <c:v>Earthwork</c:v>
                </c:pt>
              </c:strCache>
            </c:strRef>
          </c:tx>
          <c:spPr>
            <a:solidFill>
              <a:schemeClr val="accent3">
                <a:lumMod val="60000"/>
              </a:schemeClr>
            </a:solidFill>
            <a:ln>
              <a:noFill/>
            </a:ln>
            <a:effectLst/>
          </c:spPr>
          <c:invertIfNegative val="0"/>
          <c:cat>
            <c:strRef>
              <c:f>Chart!$K$17:$K$18</c:f>
              <c:strCache>
                <c:ptCount val="2"/>
                <c:pt idx="0">
                  <c:v>Typical Development</c:v>
                </c:pt>
                <c:pt idx="1">
                  <c:v>LID Construction Cost</c:v>
                </c:pt>
              </c:strCache>
            </c:strRef>
          </c:cat>
          <c:val>
            <c:numRef>
              <c:f>Chart!$T$17:$T$18</c:f>
              <c:numCache>
                <c:formatCode>"$"#,##0</c:formatCode>
                <c:ptCount val="2"/>
                <c:pt idx="0">
                  <c:v>15000</c:v>
                </c:pt>
                <c:pt idx="1">
                  <c:v>15000</c:v>
                </c:pt>
              </c:numCache>
            </c:numRef>
          </c:val>
        </c:ser>
        <c:dLbls>
          <c:showLegendKey val="0"/>
          <c:showVal val="0"/>
          <c:showCatName val="0"/>
          <c:showSerName val="0"/>
          <c:showPercent val="0"/>
          <c:showBubbleSize val="0"/>
        </c:dLbls>
        <c:gapWidth val="22"/>
        <c:overlap val="100"/>
        <c:axId val="36041088"/>
        <c:axId val="36042624"/>
      </c:barChart>
      <c:catAx>
        <c:axId val="3604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42624"/>
        <c:crosses val="autoZero"/>
        <c:auto val="1"/>
        <c:lblAlgn val="ctr"/>
        <c:lblOffset val="100"/>
        <c:noMultiLvlLbl val="0"/>
      </c:catAx>
      <c:valAx>
        <c:axId val="36042624"/>
        <c:scaling>
          <c:orientation val="minMax"/>
          <c:max val="60000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333333"/>
                    </a:solidFill>
                    <a:latin typeface="Calibri"/>
                    <a:ea typeface="Calibri"/>
                    <a:cs typeface="Calibri"/>
                  </a:defRPr>
                </a:pPr>
                <a:r>
                  <a:rPr lang="en-US"/>
                  <a:t>Thousands of Dollars</a:t>
                </a:r>
              </a:p>
            </c:rich>
          </c:tx>
          <c:layout/>
          <c:overlay val="0"/>
          <c:spPr>
            <a:noFill/>
            <a:ln w="25400">
              <a:noFill/>
            </a:ln>
          </c:spPr>
        </c:title>
        <c:numFmt formatCode="&quot;$&quot;#,##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41088"/>
        <c:crosses val="autoZero"/>
        <c:crossBetween val="between"/>
        <c:dispUnits>
          <c:builtInUnit val="thousands"/>
        </c:dispUnits>
      </c:valAx>
      <c:spPr>
        <a:noFill/>
        <a:ln w="25400">
          <a:noFill/>
        </a:ln>
      </c:spPr>
    </c:plotArea>
    <c:legend>
      <c:legendPos val="r"/>
      <c:layout>
        <c:manualLayout>
          <c:xMode val="edge"/>
          <c:yMode val="edge"/>
          <c:x val="0.66758046691531969"/>
          <c:y val="0.24296426762444168"/>
          <c:w val="0.31917029285812953"/>
          <c:h val="0.48798429801537968"/>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F222D8BC-5D11-432C-BB13-E0B81EADD933}" type="datetimeFigureOut">
              <a:rPr lang="en-US" smtClean="0"/>
              <a:t>3/14/2014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86635DA-831D-4D65-A6B7-AF42EA8EC4E4}" type="slidenum">
              <a:rPr lang="en-US" smtClean="0"/>
              <a:t>‹#›</a:t>
            </a:fld>
            <a:endParaRPr lang="en-US"/>
          </a:p>
        </p:txBody>
      </p:sp>
    </p:spTree>
    <p:extLst>
      <p:ext uri="{BB962C8B-B14F-4D97-AF65-F5344CB8AC3E}">
        <p14:creationId xmlns:p14="http://schemas.microsoft.com/office/powerpoint/2010/main" val="252167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35DA-831D-4D65-A6B7-AF42EA8EC4E4}" type="slidenum">
              <a:rPr lang="en-US" smtClean="0"/>
              <a:t>9</a:t>
            </a:fld>
            <a:endParaRPr lang="en-US"/>
          </a:p>
        </p:txBody>
      </p:sp>
    </p:spTree>
    <p:extLst>
      <p:ext uri="{BB962C8B-B14F-4D97-AF65-F5344CB8AC3E}">
        <p14:creationId xmlns:p14="http://schemas.microsoft.com/office/powerpoint/2010/main" val="79371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8D646-B2E0-46A4-87CD-255E949BDC17}" type="slidenum">
              <a:rPr lang="en-US" smtClean="0"/>
              <a:pPr/>
              <a:t>12</a:t>
            </a:fld>
            <a:endParaRPr lang="en-US"/>
          </a:p>
        </p:txBody>
      </p:sp>
    </p:spTree>
    <p:extLst>
      <p:ext uri="{BB962C8B-B14F-4D97-AF65-F5344CB8AC3E}">
        <p14:creationId xmlns:p14="http://schemas.microsoft.com/office/powerpoint/2010/main" val="237686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D5767AA9-0BCC-4546-BDC9-0FE769AB23FF}" type="slidenum">
              <a:rPr lang="en-US" altLang="en-US"/>
              <a:pPr/>
              <a:t>‹#›</a:t>
            </a:fld>
            <a:endParaRPr lang="en-US" altLang="en-US"/>
          </a:p>
        </p:txBody>
      </p:sp>
    </p:spTree>
    <p:extLst>
      <p:ext uri="{BB962C8B-B14F-4D97-AF65-F5344CB8AC3E}">
        <p14:creationId xmlns:p14="http://schemas.microsoft.com/office/powerpoint/2010/main" val="299168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E2C4E308-EA89-4B63-8D99-031C942F2BEE}" type="slidenum">
              <a:rPr lang="en-US" altLang="en-US"/>
              <a:pPr/>
              <a:t>‹#›</a:t>
            </a:fld>
            <a:endParaRPr lang="en-US" altLang="en-US"/>
          </a:p>
        </p:txBody>
      </p:sp>
    </p:spTree>
    <p:extLst>
      <p:ext uri="{BB962C8B-B14F-4D97-AF65-F5344CB8AC3E}">
        <p14:creationId xmlns:p14="http://schemas.microsoft.com/office/powerpoint/2010/main" val="353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228600"/>
            <a:ext cx="21717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3627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3A8C09C3-1809-48D8-9DC5-72357EEE20E1}" type="slidenum">
              <a:rPr lang="en-US" altLang="en-US"/>
              <a:pPr/>
              <a:t>‹#›</a:t>
            </a:fld>
            <a:endParaRPr lang="en-US" altLang="en-US"/>
          </a:p>
        </p:txBody>
      </p:sp>
    </p:spTree>
    <p:extLst>
      <p:ext uri="{BB962C8B-B14F-4D97-AF65-F5344CB8AC3E}">
        <p14:creationId xmlns:p14="http://schemas.microsoft.com/office/powerpoint/2010/main" val="37840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0772609F-B1F6-4B77-B1B6-A0ADBBA6C999}" type="slidenum">
              <a:rPr lang="en-US" altLang="en-US"/>
              <a:pPr/>
              <a:t>‹#›</a:t>
            </a:fld>
            <a:endParaRPr lang="en-US" altLang="en-US"/>
          </a:p>
        </p:txBody>
      </p:sp>
    </p:spTree>
    <p:extLst>
      <p:ext uri="{BB962C8B-B14F-4D97-AF65-F5344CB8AC3E}">
        <p14:creationId xmlns:p14="http://schemas.microsoft.com/office/powerpoint/2010/main" val="147514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254F7970-20FB-4EBC-AB98-3B6CD69B158B}" type="slidenum">
              <a:rPr lang="en-US" altLang="en-US"/>
              <a:pPr/>
              <a:t>‹#›</a:t>
            </a:fld>
            <a:endParaRPr lang="en-US" altLang="en-US"/>
          </a:p>
        </p:txBody>
      </p:sp>
    </p:spTree>
    <p:extLst>
      <p:ext uri="{BB962C8B-B14F-4D97-AF65-F5344CB8AC3E}">
        <p14:creationId xmlns:p14="http://schemas.microsoft.com/office/powerpoint/2010/main" val="1840534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DD741F42-0283-465F-8F00-F56AC9F12CFF}" type="slidenum">
              <a:rPr lang="en-US" altLang="en-US"/>
              <a:pPr/>
              <a:t>‹#›</a:t>
            </a:fld>
            <a:endParaRPr lang="en-US" altLang="en-US"/>
          </a:p>
        </p:txBody>
      </p:sp>
    </p:spTree>
    <p:extLst>
      <p:ext uri="{BB962C8B-B14F-4D97-AF65-F5344CB8AC3E}">
        <p14:creationId xmlns:p14="http://schemas.microsoft.com/office/powerpoint/2010/main" val="160693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289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1600200"/>
            <a:ext cx="289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6B0ABEEE-D664-4873-847F-8AC7749B23BC}" type="slidenum">
              <a:rPr lang="en-US" altLang="en-US"/>
              <a:pPr/>
              <a:t>‹#›</a:t>
            </a:fld>
            <a:endParaRPr lang="en-US" altLang="en-US"/>
          </a:p>
        </p:txBody>
      </p:sp>
    </p:spTree>
    <p:extLst>
      <p:ext uri="{BB962C8B-B14F-4D97-AF65-F5344CB8AC3E}">
        <p14:creationId xmlns:p14="http://schemas.microsoft.com/office/powerpoint/2010/main" val="6191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fld id="{464DBEAC-D666-4A06-B8D1-E003D74A9B44}" type="slidenum">
              <a:rPr lang="en-US" altLang="en-US"/>
              <a:pPr/>
              <a:t>‹#›</a:t>
            </a:fld>
            <a:endParaRPr lang="en-US" altLang="en-US"/>
          </a:p>
        </p:txBody>
      </p:sp>
    </p:spTree>
    <p:extLst>
      <p:ext uri="{BB962C8B-B14F-4D97-AF65-F5344CB8AC3E}">
        <p14:creationId xmlns:p14="http://schemas.microsoft.com/office/powerpoint/2010/main" val="202667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D4CE60A9-7DCE-4D97-BAC1-A12D188835DD}" type="slidenum">
              <a:rPr lang="en-US" altLang="en-US"/>
              <a:pPr/>
              <a:t>‹#›</a:t>
            </a:fld>
            <a:endParaRPr lang="en-US" altLang="en-US"/>
          </a:p>
        </p:txBody>
      </p:sp>
    </p:spTree>
    <p:extLst>
      <p:ext uri="{BB962C8B-B14F-4D97-AF65-F5344CB8AC3E}">
        <p14:creationId xmlns:p14="http://schemas.microsoft.com/office/powerpoint/2010/main" val="1835151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fld id="{CDB4418C-E2BA-4B4A-AB08-F1B7205E9E96}" type="slidenum">
              <a:rPr lang="en-US" altLang="en-US"/>
              <a:pPr/>
              <a:t>‹#›</a:t>
            </a:fld>
            <a:endParaRPr lang="en-US" altLang="en-US"/>
          </a:p>
        </p:txBody>
      </p:sp>
    </p:spTree>
    <p:extLst>
      <p:ext uri="{BB962C8B-B14F-4D97-AF65-F5344CB8AC3E}">
        <p14:creationId xmlns:p14="http://schemas.microsoft.com/office/powerpoint/2010/main" val="1149805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5905EC64-D9A5-42AE-9920-6D6307747126}" type="slidenum">
              <a:rPr lang="en-US" altLang="en-US"/>
              <a:pPr/>
              <a:t>‹#›</a:t>
            </a:fld>
            <a:endParaRPr lang="en-US" altLang="en-US"/>
          </a:p>
        </p:txBody>
      </p:sp>
    </p:spTree>
    <p:extLst>
      <p:ext uri="{BB962C8B-B14F-4D97-AF65-F5344CB8AC3E}">
        <p14:creationId xmlns:p14="http://schemas.microsoft.com/office/powerpoint/2010/main" val="124175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521DCBE9-699A-4CD9-A587-E24FACA38AC3}" type="slidenum">
              <a:rPr lang="en-US" altLang="en-US"/>
              <a:pPr/>
              <a:t>‹#›</a:t>
            </a:fld>
            <a:endParaRPr lang="en-US" altLang="en-US"/>
          </a:p>
        </p:txBody>
      </p:sp>
    </p:spTree>
    <p:extLst>
      <p:ext uri="{BB962C8B-B14F-4D97-AF65-F5344CB8AC3E}">
        <p14:creationId xmlns:p14="http://schemas.microsoft.com/office/powerpoint/2010/main" val="81044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BDBAC5A9-D690-4FA2-8A8F-5A6DF7B0BFDB}" type="slidenum">
              <a:rPr lang="en-US" altLang="en-US"/>
              <a:pPr/>
              <a:t>‹#›</a:t>
            </a:fld>
            <a:endParaRPr lang="en-US" altLang="en-US"/>
          </a:p>
        </p:txBody>
      </p:sp>
    </p:spTree>
    <p:extLst>
      <p:ext uri="{BB962C8B-B14F-4D97-AF65-F5344CB8AC3E}">
        <p14:creationId xmlns:p14="http://schemas.microsoft.com/office/powerpoint/2010/main" val="282571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452CF8B3-64D5-4C8F-9817-38EF7A4D5D3B}" type="slidenum">
              <a:rPr lang="en-US" altLang="en-US"/>
              <a:pPr/>
              <a:t>‹#›</a:t>
            </a:fld>
            <a:endParaRPr lang="en-US" altLang="en-US"/>
          </a:p>
        </p:txBody>
      </p:sp>
    </p:spTree>
    <p:extLst>
      <p:ext uri="{BB962C8B-B14F-4D97-AF65-F5344CB8AC3E}">
        <p14:creationId xmlns:p14="http://schemas.microsoft.com/office/powerpoint/2010/main" val="4096385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228600"/>
            <a:ext cx="21717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3627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681DA97A-5CBA-405A-AC85-06CE457E5B4D}" type="slidenum">
              <a:rPr lang="en-US" altLang="en-US"/>
              <a:pPr/>
              <a:t>‹#›</a:t>
            </a:fld>
            <a:endParaRPr lang="en-US" altLang="en-US"/>
          </a:p>
        </p:txBody>
      </p:sp>
    </p:spTree>
    <p:extLst>
      <p:ext uri="{BB962C8B-B14F-4D97-AF65-F5344CB8AC3E}">
        <p14:creationId xmlns:p14="http://schemas.microsoft.com/office/powerpoint/2010/main" val="4283742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33800" y="228600"/>
            <a:ext cx="54102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895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1600200"/>
            <a:ext cx="2895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3938588"/>
            <a:ext cx="2895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1"/>
          </p:nvPr>
        </p:nvSpPr>
        <p:spPr>
          <a:ln/>
        </p:spPr>
        <p:txBody>
          <a:bodyPr/>
          <a:lstStyle>
            <a:lvl1pPr>
              <a:defRPr/>
            </a:lvl1pPr>
          </a:lstStyle>
          <a:p>
            <a:fld id="{552C1B62-C04E-4F07-8CA9-552C37FB1227}" type="slidenum">
              <a:rPr lang="en-US" altLang="en-US"/>
              <a:pPr/>
              <a:t>‹#›</a:t>
            </a:fld>
            <a:endParaRPr lang="en-US" altLang="en-US"/>
          </a:p>
        </p:txBody>
      </p:sp>
    </p:spTree>
    <p:extLst>
      <p:ext uri="{BB962C8B-B14F-4D97-AF65-F5344CB8AC3E}">
        <p14:creationId xmlns:p14="http://schemas.microsoft.com/office/powerpoint/2010/main" val="2223765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228600"/>
            <a:ext cx="5410200" cy="487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2895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1600200"/>
            <a:ext cx="2895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5943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1"/>
          </p:nvPr>
        </p:nvSpPr>
        <p:spPr>
          <a:ln/>
        </p:spPr>
        <p:txBody>
          <a:bodyPr/>
          <a:lstStyle>
            <a:lvl1pPr>
              <a:defRPr/>
            </a:lvl1pPr>
          </a:lstStyle>
          <a:p>
            <a:fld id="{94CB106F-F64A-4765-B683-0CB0B435C81B}" type="slidenum">
              <a:rPr lang="en-US" altLang="en-US"/>
              <a:pPr/>
              <a:t>‹#›</a:t>
            </a:fld>
            <a:endParaRPr lang="en-US" altLang="en-US"/>
          </a:p>
        </p:txBody>
      </p:sp>
    </p:spTree>
    <p:extLst>
      <p:ext uri="{BB962C8B-B14F-4D97-AF65-F5344CB8AC3E}">
        <p14:creationId xmlns:p14="http://schemas.microsoft.com/office/powerpoint/2010/main" val="818054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733800" y="228600"/>
            <a:ext cx="54102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58762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3197225" y="1600200"/>
            <a:ext cx="2587625" cy="2371725"/>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092AA8D3-55EF-4301-8735-2496C42DD093}" type="slidenum">
              <a:rPr lang="en-US" altLang="en-US"/>
              <a:pPr/>
              <a:t>‹#›</a:t>
            </a:fld>
            <a:endParaRPr lang="en-US" altLang="en-US"/>
          </a:p>
        </p:txBody>
      </p:sp>
    </p:spTree>
    <p:extLst>
      <p:ext uri="{BB962C8B-B14F-4D97-AF65-F5344CB8AC3E}">
        <p14:creationId xmlns:p14="http://schemas.microsoft.com/office/powerpoint/2010/main" val="1234657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33800" y="228600"/>
            <a:ext cx="54102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258762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97225" y="1600200"/>
            <a:ext cx="2587625"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1512A12B-77EF-4A44-8C5E-D8D8707CC257}" type="slidenum">
              <a:rPr lang="en-US" altLang="en-US"/>
              <a:pPr/>
              <a:t>‹#›</a:t>
            </a:fld>
            <a:endParaRPr lang="en-US" altLang="en-US"/>
          </a:p>
        </p:txBody>
      </p:sp>
    </p:spTree>
    <p:extLst>
      <p:ext uri="{BB962C8B-B14F-4D97-AF65-F5344CB8AC3E}">
        <p14:creationId xmlns:p14="http://schemas.microsoft.com/office/powerpoint/2010/main" val="358411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0C87215A-901B-41DF-9317-0A2DD7D7C94C}" type="slidenum">
              <a:rPr lang="en-US" altLang="en-US"/>
              <a:pPr/>
              <a:t>‹#›</a:t>
            </a:fld>
            <a:endParaRPr lang="en-US" altLang="en-US"/>
          </a:p>
        </p:txBody>
      </p:sp>
    </p:spTree>
    <p:extLst>
      <p:ext uri="{BB962C8B-B14F-4D97-AF65-F5344CB8AC3E}">
        <p14:creationId xmlns:p14="http://schemas.microsoft.com/office/powerpoint/2010/main" val="262008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487C3E29-B19D-4AC1-A3CE-EC06B1A71720}" type="slidenum">
              <a:rPr lang="en-US" altLang="en-US"/>
              <a:pPr/>
              <a:t>‹#›</a:t>
            </a:fld>
            <a:endParaRPr lang="en-US" altLang="en-US"/>
          </a:p>
        </p:txBody>
      </p:sp>
    </p:spTree>
    <p:extLst>
      <p:ext uri="{BB962C8B-B14F-4D97-AF65-F5344CB8AC3E}">
        <p14:creationId xmlns:p14="http://schemas.microsoft.com/office/powerpoint/2010/main" val="144867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fld id="{9E5B9202-9BAB-432F-97C6-E4093E340C3E}" type="slidenum">
              <a:rPr lang="en-US" altLang="en-US"/>
              <a:pPr/>
              <a:t>‹#›</a:t>
            </a:fld>
            <a:endParaRPr lang="en-US" altLang="en-US"/>
          </a:p>
        </p:txBody>
      </p:sp>
    </p:spTree>
    <p:extLst>
      <p:ext uri="{BB962C8B-B14F-4D97-AF65-F5344CB8AC3E}">
        <p14:creationId xmlns:p14="http://schemas.microsoft.com/office/powerpoint/2010/main" val="291127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2649DD01-9E09-4698-B7F8-290B8F223881}" type="slidenum">
              <a:rPr lang="en-US" altLang="en-US"/>
              <a:pPr/>
              <a:t>‹#›</a:t>
            </a:fld>
            <a:endParaRPr lang="en-US" altLang="en-US"/>
          </a:p>
        </p:txBody>
      </p:sp>
    </p:spTree>
    <p:extLst>
      <p:ext uri="{BB962C8B-B14F-4D97-AF65-F5344CB8AC3E}">
        <p14:creationId xmlns:p14="http://schemas.microsoft.com/office/powerpoint/2010/main" val="24278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fld id="{9AC78373-6F85-459F-BF5A-8D01A72151D0}" type="slidenum">
              <a:rPr lang="en-US" altLang="en-US"/>
              <a:pPr/>
              <a:t>‹#›</a:t>
            </a:fld>
            <a:endParaRPr lang="en-US" altLang="en-US"/>
          </a:p>
        </p:txBody>
      </p:sp>
    </p:spTree>
    <p:extLst>
      <p:ext uri="{BB962C8B-B14F-4D97-AF65-F5344CB8AC3E}">
        <p14:creationId xmlns:p14="http://schemas.microsoft.com/office/powerpoint/2010/main" val="160926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A6034443-542D-4136-B4BC-75C78C1D7D82}" type="slidenum">
              <a:rPr lang="en-US" altLang="en-US"/>
              <a:pPr/>
              <a:t>‹#›</a:t>
            </a:fld>
            <a:endParaRPr lang="en-US" altLang="en-US"/>
          </a:p>
        </p:txBody>
      </p:sp>
    </p:spTree>
    <p:extLst>
      <p:ext uri="{BB962C8B-B14F-4D97-AF65-F5344CB8AC3E}">
        <p14:creationId xmlns:p14="http://schemas.microsoft.com/office/powerpoint/2010/main" val="336530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20EB8C7A-56DC-47ED-B47B-569FC62A464D}" type="slidenum">
              <a:rPr lang="en-US" altLang="en-US"/>
              <a:pPr/>
              <a:t>‹#›</a:t>
            </a:fld>
            <a:endParaRPr lang="en-US" altLang="en-US"/>
          </a:p>
        </p:txBody>
      </p:sp>
    </p:spTree>
    <p:extLst>
      <p:ext uri="{BB962C8B-B14F-4D97-AF65-F5344CB8AC3E}">
        <p14:creationId xmlns:p14="http://schemas.microsoft.com/office/powerpoint/2010/main" val="349948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11000">
              <a:srgbClr val="355466"/>
            </a:gs>
            <a:gs pos="28000">
              <a:srgbClr val="002346"/>
            </a:gs>
          </a:gsLst>
          <a:lin ang="66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0" y="228600"/>
            <a:ext cx="4572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22BCEBC3-4AA4-4DDD-90F6-4D278D63F4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11000">
              <a:srgbClr val="355466"/>
            </a:gs>
            <a:gs pos="28000">
              <a:srgbClr val="002346"/>
            </a:gs>
          </a:gsLst>
          <a:lin ang="66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733800" y="228600"/>
            <a:ext cx="5410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532765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C949C8A-4D11-45A1-B7BC-3F29894C7E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 id="2147483662" r:id="rId14"/>
    <p:sldLayoutId id="2147483661" r:id="rId15"/>
  </p:sldLayoutIdLst>
  <p:txStyles>
    <p:title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Helvetica Condensed"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Helvetica Condensed" pitchFamily="34" charset="0"/>
        </a:defRPr>
      </a:lvl2pPr>
      <a:lvl3pPr marL="1143000" indent="-228600" algn="l" rtl="0" eaLnBrk="0" fontAlgn="base" hangingPunct="0">
        <a:spcBef>
          <a:spcPct val="20000"/>
        </a:spcBef>
        <a:spcAft>
          <a:spcPct val="0"/>
        </a:spcAft>
        <a:buChar char="•"/>
        <a:defRPr sz="2600">
          <a:solidFill>
            <a:schemeClr val="bg1"/>
          </a:solidFill>
          <a:latin typeface="Helvetica Condensed" pitchFamily="34" charset="0"/>
        </a:defRPr>
      </a:lvl3pPr>
      <a:lvl4pPr marL="1600200" indent="-228600" algn="l" rtl="0" eaLnBrk="0" fontAlgn="base" hangingPunct="0">
        <a:spcBef>
          <a:spcPct val="20000"/>
        </a:spcBef>
        <a:spcAft>
          <a:spcPct val="0"/>
        </a:spcAft>
        <a:buChar char="–"/>
        <a:defRPr sz="2400">
          <a:solidFill>
            <a:schemeClr val="bg1"/>
          </a:solidFill>
          <a:latin typeface="Helvetica Condensed" pitchFamily="34" charset="0"/>
        </a:defRPr>
      </a:lvl4pPr>
      <a:lvl5pPr marL="2057400" indent="-228600" algn="l" rtl="0" eaLnBrk="0" fontAlgn="base" hangingPunct="0">
        <a:spcBef>
          <a:spcPct val="20000"/>
        </a:spcBef>
        <a:spcAft>
          <a:spcPct val="0"/>
        </a:spcAft>
        <a:buChar char="»"/>
        <a:defRPr sz="2000">
          <a:solidFill>
            <a:schemeClr val="bg1"/>
          </a:solidFill>
          <a:latin typeface="Helvetica Condensed" pitchFamily="34"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wmf"/><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37.jpeg"/><Relationship Id="rId16"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sz="4800" smtClean="0"/>
              <a:t>Barnard Trace</a:t>
            </a:r>
          </a:p>
        </p:txBody>
      </p:sp>
      <p:sp>
        <p:nvSpPr>
          <p:cNvPr id="3075" name="Rectangle 3"/>
          <p:cNvSpPr>
            <a:spLocks noGrp="1" noChangeArrowheads="1"/>
          </p:cNvSpPr>
          <p:nvPr>
            <p:ph type="subTitle" idx="1"/>
          </p:nvPr>
        </p:nvSpPr>
        <p:spPr/>
        <p:txBody>
          <a:bodyPr/>
          <a:lstStyle/>
          <a:p>
            <a:pPr eaLnBrk="1" hangingPunct="1"/>
            <a:r>
              <a:rPr lang="en-US" altLang="en-US" dirty="0" smtClean="0"/>
              <a:t>Low Impact Development </a:t>
            </a:r>
          </a:p>
          <a:p>
            <a:pPr eaLnBrk="1" hangingPunct="1"/>
            <a:r>
              <a:rPr lang="en-US" altLang="en-US" dirty="0" smtClean="0"/>
              <a:t>Urban Residential Redevelopment</a:t>
            </a:r>
          </a:p>
          <a:p>
            <a:pPr eaLnBrk="1" hangingPunct="1"/>
            <a:r>
              <a:rPr lang="en-US" altLang="en-US" smtClean="0"/>
              <a:t>Team 03-01</a:t>
            </a:r>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38100"/>
            <a:ext cx="5410200" cy="487363"/>
          </a:xfrm>
        </p:spPr>
        <p:txBody>
          <a:bodyPr/>
          <a:lstStyle/>
          <a:p>
            <a:r>
              <a:rPr lang="en-US" sz="3200" dirty="0" smtClean="0"/>
              <a:t>Design Elements- Park</a:t>
            </a:r>
            <a:endParaRPr lang="en-US" sz="3200" dirty="0"/>
          </a:p>
        </p:txBody>
      </p:sp>
      <p:sp>
        <p:nvSpPr>
          <p:cNvPr id="3" name="Content Placeholder 2"/>
          <p:cNvSpPr>
            <a:spLocks noGrp="1"/>
          </p:cNvSpPr>
          <p:nvPr>
            <p:ph idx="1"/>
          </p:nvPr>
        </p:nvSpPr>
        <p:spPr>
          <a:xfrm>
            <a:off x="457200" y="914400"/>
            <a:ext cx="7772400" cy="1631216"/>
          </a:xfrm>
        </p:spPr>
        <p:txBody>
          <a:bodyPr/>
          <a:lstStyle/>
          <a:p>
            <a:pPr marL="0" indent="0">
              <a:buNone/>
            </a:pPr>
            <a:r>
              <a:rPr lang="en-US" sz="2000" dirty="0" smtClean="0"/>
              <a:t>Donation </a:t>
            </a:r>
            <a:r>
              <a:rPr lang="en-US" sz="2000" dirty="0"/>
              <a:t>of the common area to a nonprofit, like Tulsa-based Land Legacy, to develop and manage would yield tax savings (about $160,000), reduce the cost to develop the land, and prevent the need for maintenance plans.  The landscape design, including </a:t>
            </a:r>
            <a:r>
              <a:rPr lang="en-US" sz="2000" dirty="0" err="1"/>
              <a:t>bioretention</a:t>
            </a:r>
            <a:r>
              <a:rPr lang="en-US" sz="2000" dirty="0"/>
              <a:t> areas, is primarily drought tolerant and low maintenance native vegetation</a:t>
            </a:r>
            <a:r>
              <a:rPr lang="en-US" sz="2000" dirty="0" smtClean="0"/>
              <a:t>.</a:t>
            </a:r>
          </a:p>
        </p:txBody>
      </p:sp>
      <p:sp>
        <p:nvSpPr>
          <p:cNvPr id="5" name="Rectangle 4"/>
          <p:cNvSpPr/>
          <p:nvPr/>
        </p:nvSpPr>
        <p:spPr>
          <a:xfrm>
            <a:off x="457200" y="2819400"/>
            <a:ext cx="4572000" cy="3785652"/>
          </a:xfrm>
          <a:prstGeom prst="rect">
            <a:avLst/>
          </a:prstGeom>
        </p:spPr>
        <p:txBody>
          <a:bodyPr>
            <a:spAutoFit/>
          </a:bodyPr>
          <a:lstStyle/>
          <a:p>
            <a:pPr marL="0" indent="0">
              <a:buNone/>
            </a:pPr>
            <a:r>
              <a:rPr lang="en-US" sz="2000" dirty="0">
                <a:solidFill>
                  <a:schemeClr val="bg1"/>
                </a:solidFill>
                <a:latin typeface="Helvetica Condensed" panose="020B0606020202030204" pitchFamily="34" charset="0"/>
              </a:rPr>
              <a:t>Land Legacy has a strong interest in developing “pocket parks” that provide urban leisure space, like Chapman Green in downtown Tulsa.  When asked about the Barnard location, they thought the site had great potential, especially because of the lack of park space in the neighborhood and the historic nature of the site.  Land Legacy would receive the donated space (upper and lower areas), fundraise, build, and manage the parks in </a:t>
            </a:r>
            <a:r>
              <a:rPr lang="en-US" sz="2000" dirty="0" smtClean="0">
                <a:solidFill>
                  <a:schemeClr val="bg1"/>
                </a:solidFill>
                <a:latin typeface="Helvetica Condensed" panose="020B0606020202030204" pitchFamily="34" charset="0"/>
              </a:rPr>
              <a:t>perpetuity, or find someone who will. </a:t>
            </a:r>
            <a:endParaRPr lang="en-US" sz="2000" dirty="0">
              <a:solidFill>
                <a:schemeClr val="bg1"/>
              </a:solidFill>
              <a:latin typeface="Helvetica Condensed" panose="020B0606020202030204" pitchFamily="34" charset="0"/>
            </a:endParaRPr>
          </a:p>
        </p:txBody>
      </p:sp>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824" t="16716" r="27000" b="25813"/>
          <a:stretch/>
        </p:blipFill>
        <p:spPr bwMode="auto">
          <a:xfrm>
            <a:off x="5638799" y="2679071"/>
            <a:ext cx="3041015" cy="406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91200" y="6211981"/>
            <a:ext cx="2819400" cy="461665"/>
          </a:xfrm>
          <a:prstGeom prst="rect">
            <a:avLst/>
          </a:prstGeom>
          <a:solidFill>
            <a:schemeClr val="accent2">
              <a:lumMod val="60000"/>
              <a:lumOff val="40000"/>
            </a:schemeClr>
          </a:solidFill>
        </p:spPr>
        <p:txBody>
          <a:bodyPr wrap="square">
            <a:spAutoFit/>
          </a:bodyPr>
          <a:lstStyle/>
          <a:p>
            <a:pPr algn="ctr"/>
            <a:r>
              <a:rPr lang="en-US" sz="1200" dirty="0">
                <a:solidFill>
                  <a:schemeClr val="bg1"/>
                </a:solidFill>
                <a:latin typeface="Helvetica Condensed" panose="020B0606020202030204" pitchFamily="34" charset="0"/>
              </a:rPr>
              <a:t>Chapman Green in downtown </a:t>
            </a:r>
            <a:r>
              <a:rPr lang="en-US" sz="1200" dirty="0" smtClean="0">
                <a:solidFill>
                  <a:schemeClr val="bg1"/>
                </a:solidFill>
                <a:latin typeface="Helvetica Condensed" panose="020B0606020202030204" pitchFamily="34" charset="0"/>
              </a:rPr>
              <a:t>Tulsa</a:t>
            </a:r>
          </a:p>
          <a:p>
            <a:pPr algn="ctr"/>
            <a:r>
              <a:rPr lang="en-US" sz="1200" dirty="0" smtClean="0">
                <a:solidFill>
                  <a:schemeClr val="bg1"/>
                </a:solidFill>
                <a:latin typeface="Helvetica Condensed" panose="020B0606020202030204" pitchFamily="34" charset="0"/>
              </a:rPr>
              <a:t>A Land Legacy Park</a:t>
            </a:r>
            <a:endParaRPr lang="en-US" sz="1200" dirty="0"/>
          </a:p>
        </p:txBody>
      </p:sp>
    </p:spTree>
    <p:extLst>
      <p:ext uri="{BB962C8B-B14F-4D97-AF65-F5344CB8AC3E}">
        <p14:creationId xmlns:p14="http://schemas.microsoft.com/office/powerpoint/2010/main" val="1421503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729892" y="75406"/>
            <a:ext cx="5410200" cy="487363"/>
          </a:xfrm>
        </p:spPr>
        <p:txBody>
          <a:bodyPr/>
          <a:lstStyle/>
          <a:p>
            <a:pPr eaLnBrk="1" hangingPunct="1"/>
            <a:r>
              <a:rPr lang="en-US" altLang="en-US" sz="3200" dirty="0" smtClean="0"/>
              <a:t>Design Elements- Park</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l="5042" t="28729" r="6158" b="39981"/>
          <a:stretch>
            <a:fillRect/>
          </a:stretch>
        </p:blipFill>
        <p:spPr bwMode="auto">
          <a:xfrm>
            <a:off x="3962400" y="609600"/>
            <a:ext cx="50292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33501" t="24889" r="29041" b="27182"/>
          <a:stretch>
            <a:fillRect/>
          </a:stretch>
        </p:blipFill>
        <p:spPr bwMode="auto">
          <a:xfrm>
            <a:off x="5792076" y="4419600"/>
            <a:ext cx="30099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p:cNvSpPr>
            <a:spLocks noGrp="1" noChangeArrowheads="1"/>
          </p:cNvSpPr>
          <p:nvPr>
            <p:ph type="body" idx="1"/>
          </p:nvPr>
        </p:nvSpPr>
        <p:spPr>
          <a:xfrm>
            <a:off x="304800" y="990600"/>
            <a:ext cx="5334000" cy="5561522"/>
          </a:xfrm>
        </p:spPr>
        <p:txBody>
          <a:bodyPr/>
          <a:lstStyle/>
          <a:p>
            <a:pPr eaLnBrk="1" hangingPunct="1"/>
            <a:r>
              <a:rPr lang="en-US" altLang="en-US" sz="1600" dirty="0" smtClean="0"/>
              <a:t>The historic </a:t>
            </a:r>
            <a:r>
              <a:rPr lang="en-US" altLang="en-US" sz="1600" dirty="0" err="1" smtClean="0"/>
              <a:t>WPA</a:t>
            </a:r>
            <a:r>
              <a:rPr lang="en-US" altLang="en-US" sz="1600" dirty="0" smtClean="0"/>
              <a:t> walls are </a:t>
            </a:r>
            <a:r>
              <a:rPr lang="en-US" altLang="en-US" sz="1600" dirty="0" smtClean="0"/>
              <a:t>featured</a:t>
            </a:r>
          </a:p>
          <a:p>
            <a:pPr marL="0" indent="0" eaLnBrk="1" hangingPunct="1">
              <a:buNone/>
            </a:pPr>
            <a:r>
              <a:rPr lang="en-US" altLang="en-US" sz="1600" dirty="0" smtClean="0"/>
              <a:t>       </a:t>
            </a:r>
            <a:r>
              <a:rPr lang="en-US" altLang="en-US" sz="1600" dirty="0" smtClean="0"/>
              <a:t>as part of the public park</a:t>
            </a:r>
            <a:r>
              <a:rPr lang="en-US" altLang="en-US" sz="1600" dirty="0" smtClean="0"/>
              <a:t>.</a:t>
            </a:r>
          </a:p>
          <a:p>
            <a:pPr eaLnBrk="1" hangingPunct="1"/>
            <a:endParaRPr lang="en-US" altLang="en-US" sz="1600" dirty="0" smtClean="0"/>
          </a:p>
          <a:p>
            <a:pPr>
              <a:spcAft>
                <a:spcPts val="600"/>
              </a:spcAft>
            </a:pPr>
            <a:r>
              <a:rPr lang="en-US" sz="1600" dirty="0" smtClean="0"/>
              <a:t>Forty </a:t>
            </a:r>
            <a:r>
              <a:rPr lang="en-US" sz="1600" dirty="0"/>
              <a:t>percent of the property (1.6 acres) will be maintained as community open space including:</a:t>
            </a:r>
          </a:p>
          <a:p>
            <a:pPr marL="628650" lvl="1" indent="-171450">
              <a:spcAft>
                <a:spcPts val="600"/>
              </a:spcAft>
              <a:buFont typeface="Arial" panose="020B0604020202020204" pitchFamily="34" charset="0"/>
              <a:buChar char="•"/>
            </a:pPr>
            <a:r>
              <a:rPr lang="en-US" sz="1600" dirty="0"/>
              <a:t>Playground</a:t>
            </a:r>
          </a:p>
          <a:p>
            <a:pPr marL="628650" lvl="1" indent="-171450">
              <a:spcAft>
                <a:spcPts val="600"/>
              </a:spcAft>
              <a:buFont typeface="Arial" panose="020B0604020202020204" pitchFamily="34" charset="0"/>
              <a:buChar char="•"/>
            </a:pPr>
            <a:r>
              <a:rPr lang="en-US" sz="1600" dirty="0"/>
              <a:t>Picnic tables and </a:t>
            </a:r>
            <a:r>
              <a:rPr lang="en-US" sz="1600" dirty="0" smtClean="0"/>
              <a:t>benches</a:t>
            </a:r>
          </a:p>
          <a:p>
            <a:pPr marL="628650" lvl="1" indent="-171450">
              <a:spcAft>
                <a:spcPts val="600"/>
              </a:spcAft>
              <a:buFont typeface="Arial" panose="020B0604020202020204" pitchFamily="34" charset="0"/>
              <a:buChar char="•"/>
            </a:pPr>
            <a:r>
              <a:rPr lang="en-US" sz="1600" dirty="0"/>
              <a:t>Walking trail</a:t>
            </a:r>
          </a:p>
          <a:p>
            <a:pPr marL="628650" lvl="1" indent="-171450">
              <a:spcAft>
                <a:spcPts val="600"/>
              </a:spcAft>
              <a:buFont typeface="Arial" panose="020B0604020202020204" pitchFamily="34" charset="0"/>
              <a:buChar char="•"/>
            </a:pPr>
            <a:r>
              <a:rPr lang="en-US" sz="1600" dirty="0"/>
              <a:t>Community </a:t>
            </a:r>
            <a:r>
              <a:rPr lang="en-US" sz="1600" dirty="0" smtClean="0"/>
              <a:t>garden</a:t>
            </a:r>
            <a:endParaRPr lang="en-US" sz="1600" dirty="0"/>
          </a:p>
          <a:p>
            <a:pPr>
              <a:spcAft>
                <a:spcPts val="600"/>
              </a:spcAft>
            </a:pPr>
            <a:r>
              <a:rPr lang="en-US" sz="1600" dirty="0"/>
              <a:t>The historic school site will be honored:</a:t>
            </a:r>
          </a:p>
          <a:p>
            <a:pPr marL="628650" lvl="1" indent="-171450">
              <a:spcAft>
                <a:spcPts val="600"/>
              </a:spcAft>
              <a:buFont typeface="Arial" panose="020B0604020202020204" pitchFamily="34" charset="0"/>
              <a:buChar char="•"/>
            </a:pPr>
            <a:r>
              <a:rPr lang="en-US" sz="1600" dirty="0"/>
              <a:t>The main road coincides with the original walkway to the front entrance</a:t>
            </a:r>
          </a:p>
          <a:p>
            <a:pPr marL="628650" lvl="1" indent="-171450">
              <a:spcAft>
                <a:spcPts val="600"/>
              </a:spcAft>
              <a:buFont typeface="Arial" panose="020B0604020202020204" pitchFamily="34" charset="0"/>
              <a:buChar char="•"/>
            </a:pPr>
            <a:r>
              <a:rPr lang="en-US" sz="1600" dirty="0"/>
              <a:t>The large gum tree and seating area will be preserved</a:t>
            </a:r>
          </a:p>
          <a:p>
            <a:pPr marL="628650" lvl="1" indent="-171450">
              <a:spcAft>
                <a:spcPts val="600"/>
              </a:spcAft>
              <a:buFont typeface="Arial" panose="020B0604020202020204" pitchFamily="34" charset="0"/>
              <a:buChar char="•"/>
            </a:pPr>
            <a:r>
              <a:rPr lang="en-US" sz="1600" dirty="0"/>
              <a:t>The park entrance will be through an arch modeled after the main school entryway</a:t>
            </a:r>
          </a:p>
          <a:p>
            <a:pPr marL="628650" lvl="1" indent="-171450">
              <a:spcAft>
                <a:spcPts val="600"/>
              </a:spcAft>
              <a:buFont typeface="Arial" panose="020B0604020202020204" pitchFamily="34" charset="0"/>
              <a:buChar char="•"/>
            </a:pPr>
            <a:r>
              <a:rPr lang="en-US" sz="1600" dirty="0"/>
              <a:t>A monument to the school and preserved flag pole will be located near the park entrance </a:t>
            </a:r>
          </a:p>
        </p:txBody>
      </p:sp>
      <p:pic>
        <p:nvPicPr>
          <p:cNvPr id="17414" name="Picture 5" descr="I:\April-June 2013 - K\April-June 2013 - K 052.jpg"/>
          <p:cNvPicPr>
            <a:picLocks noChangeAspect="1" noChangeArrowheads="1"/>
          </p:cNvPicPr>
          <p:nvPr/>
        </p:nvPicPr>
        <p:blipFill>
          <a:blip r:embed="rId4">
            <a:extLst>
              <a:ext uri="{28A0092B-C50C-407E-A947-70E740481C1C}">
                <a14:useLocalDpi xmlns:a14="http://schemas.microsoft.com/office/drawing/2010/main" val="0"/>
              </a:ext>
            </a:extLst>
          </a:blip>
          <a:srcRect t="13684" b="12997"/>
          <a:stretch>
            <a:fillRect/>
          </a:stretch>
        </p:blipFill>
        <p:spPr bwMode="auto">
          <a:xfrm>
            <a:off x="5105400" y="2597727"/>
            <a:ext cx="17414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I:\June-August 2013 - K\June-August 2013 - K 198.jpg"/>
          <p:cNvPicPr>
            <a:picLocks noChangeAspect="1" noChangeArrowheads="1"/>
          </p:cNvPicPr>
          <p:nvPr/>
        </p:nvPicPr>
        <p:blipFill>
          <a:blip r:embed="rId5">
            <a:extLst>
              <a:ext uri="{28A0092B-C50C-407E-A947-70E740481C1C}">
                <a14:useLocalDpi xmlns:a14="http://schemas.microsoft.com/office/drawing/2010/main" val="0"/>
              </a:ext>
            </a:extLst>
          </a:blip>
          <a:srcRect l="9286" t="34447" r="49857" b="17081"/>
          <a:stretch>
            <a:fillRect/>
          </a:stretch>
        </p:blipFill>
        <p:spPr bwMode="auto">
          <a:xfrm>
            <a:off x="3962400" y="2590800"/>
            <a:ext cx="838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838200"/>
            <a:ext cx="8915400" cy="5693866"/>
          </a:xfrm>
          <a:prstGeom prst="rect">
            <a:avLst/>
          </a:prstGeom>
        </p:spPr>
        <p:txBody>
          <a:bodyPr wrap="square">
            <a:spAutoFit/>
          </a:bodyPr>
          <a:lstStyle/>
          <a:p>
            <a:r>
              <a:rPr lang="en-US" sz="1400" dirty="0" smtClean="0">
                <a:solidFill>
                  <a:schemeClr val="bg1"/>
                </a:solidFill>
                <a:latin typeface="Helvetica Condensed" panose="020B0606020202030204" pitchFamily="34" charset="0"/>
              </a:rPr>
              <a:t>Public </a:t>
            </a:r>
            <a:r>
              <a:rPr lang="en-US" sz="1400" dirty="0">
                <a:solidFill>
                  <a:schemeClr val="bg1"/>
                </a:solidFill>
                <a:latin typeface="Helvetica Condensed" panose="020B0606020202030204" pitchFamily="34" charset="0"/>
              </a:rPr>
              <a:t>Acceptance was a top priority for the design team.  Careful consideration in the design process allowed the redeveloped community to match the look and feel of the surrounding neighborhood and preserve historic features while integrating structural LID features and the preservation of </a:t>
            </a:r>
            <a:r>
              <a:rPr lang="en-US" sz="1400" dirty="0" smtClean="0">
                <a:solidFill>
                  <a:schemeClr val="bg1"/>
                </a:solidFill>
                <a:latin typeface="Helvetica Condensed" panose="020B0606020202030204" pitchFamily="34" charset="0"/>
              </a:rPr>
              <a:t>1.6 acres in community </a:t>
            </a:r>
            <a:r>
              <a:rPr lang="en-US" sz="1400" dirty="0">
                <a:solidFill>
                  <a:schemeClr val="bg1"/>
                </a:solidFill>
                <a:latin typeface="Helvetica Condensed" panose="020B0606020202030204" pitchFamily="34" charset="0"/>
              </a:rPr>
              <a:t>open space.  Special considerations for public acceptance include</a:t>
            </a:r>
            <a:r>
              <a:rPr lang="en-US" sz="1400" dirty="0" smtClean="0">
                <a:solidFill>
                  <a:schemeClr val="bg1"/>
                </a:solidFill>
                <a:latin typeface="Helvetica Condensed" panose="020B0606020202030204" pitchFamily="34" charset="0"/>
              </a:rPr>
              <a:t>:</a:t>
            </a:r>
          </a:p>
          <a:p>
            <a:endParaRPr lang="en-US" sz="1400" dirty="0" smtClean="0">
              <a:solidFill>
                <a:schemeClr val="bg1"/>
              </a:solidFill>
              <a:latin typeface="Helvetica Condensed" panose="020B0606020202030204" pitchFamily="34" charset="0"/>
            </a:endParaRPr>
          </a:p>
          <a:p>
            <a:endParaRPr lang="en-US" sz="1400" dirty="0">
              <a:solidFill>
                <a:schemeClr val="bg1"/>
              </a:solidFill>
              <a:latin typeface="Helvetica Condensed" panose="020B0606020202030204" pitchFamily="34" charset="0"/>
            </a:endParaRPr>
          </a:p>
          <a:p>
            <a:pPr marL="171450" lvl="0"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Preservation of </a:t>
            </a:r>
            <a:r>
              <a:rPr lang="en-US" sz="1400" u="sng" dirty="0">
                <a:solidFill>
                  <a:schemeClr val="bg1"/>
                </a:solidFill>
                <a:latin typeface="Helvetica Condensed" panose="020B0606020202030204" pitchFamily="34" charset="0"/>
              </a:rPr>
              <a:t>all</a:t>
            </a:r>
            <a:r>
              <a:rPr lang="en-US" sz="1400" dirty="0">
                <a:solidFill>
                  <a:schemeClr val="bg1"/>
                </a:solidFill>
                <a:latin typeface="Helvetica Condensed" panose="020B0606020202030204" pitchFamily="34" charset="0"/>
              </a:rPr>
              <a:t> of the </a:t>
            </a:r>
            <a:r>
              <a:rPr lang="en-US" sz="1400" dirty="0" err="1">
                <a:solidFill>
                  <a:schemeClr val="bg1"/>
                </a:solidFill>
                <a:latin typeface="Helvetica Condensed" panose="020B0606020202030204" pitchFamily="34" charset="0"/>
              </a:rPr>
              <a:t>WPA</a:t>
            </a:r>
            <a:r>
              <a:rPr lang="en-US" sz="1400" dirty="0">
                <a:solidFill>
                  <a:schemeClr val="bg1"/>
                </a:solidFill>
                <a:latin typeface="Helvetica Condensed" panose="020B0606020202030204" pitchFamily="34" charset="0"/>
              </a:rPr>
              <a:t> walls and stairways.</a:t>
            </a:r>
          </a:p>
          <a:p>
            <a:pPr marL="171450" lvl="0"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All homes along existing streets: </a:t>
            </a:r>
          </a:p>
          <a:p>
            <a:pPr marL="628650" lvl="1"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Line up with adjacent properties</a:t>
            </a:r>
          </a:p>
          <a:p>
            <a:pPr marL="628650" lvl="1"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Match look and feel of the community (to maximum possible extent)</a:t>
            </a:r>
          </a:p>
          <a:p>
            <a:pPr marL="1085850" lvl="2"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17</a:t>
            </a:r>
            <a:r>
              <a:rPr lang="en-US" sz="1400" baseline="30000" dirty="0">
                <a:solidFill>
                  <a:schemeClr val="bg1"/>
                </a:solidFill>
                <a:latin typeface="Helvetica Condensed" panose="020B0606020202030204" pitchFamily="34" charset="0"/>
              </a:rPr>
              <a:t>th</a:t>
            </a:r>
            <a:r>
              <a:rPr lang="en-US" sz="1400" dirty="0">
                <a:solidFill>
                  <a:schemeClr val="bg1"/>
                </a:solidFill>
                <a:latin typeface="Helvetica Condensed" panose="020B0606020202030204" pitchFamily="34" charset="0"/>
              </a:rPr>
              <a:t> Street: no </a:t>
            </a:r>
            <a:r>
              <a:rPr lang="en-US" sz="1400" dirty="0" err="1">
                <a:solidFill>
                  <a:schemeClr val="bg1"/>
                </a:solidFill>
                <a:latin typeface="Helvetica Condensed" panose="020B0606020202030204" pitchFamily="34" charset="0"/>
              </a:rPr>
              <a:t>WPA</a:t>
            </a:r>
            <a:r>
              <a:rPr lang="en-US" sz="1400" dirty="0">
                <a:solidFill>
                  <a:schemeClr val="bg1"/>
                </a:solidFill>
                <a:latin typeface="Helvetica Condensed" panose="020B0606020202030204" pitchFamily="34" charset="0"/>
              </a:rPr>
              <a:t> walls allow homes to have common detached garages and/or carports</a:t>
            </a:r>
          </a:p>
          <a:p>
            <a:pPr marL="1085850" lvl="2"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17</a:t>
            </a:r>
            <a:r>
              <a:rPr lang="en-US" sz="1400" baseline="30000" dirty="0">
                <a:solidFill>
                  <a:schemeClr val="bg1"/>
                </a:solidFill>
                <a:latin typeface="Helvetica Condensed" panose="020B0606020202030204" pitchFamily="34" charset="0"/>
              </a:rPr>
              <a:t>th</a:t>
            </a:r>
            <a:r>
              <a:rPr lang="en-US" sz="1400" dirty="0">
                <a:solidFill>
                  <a:schemeClr val="bg1"/>
                </a:solidFill>
                <a:latin typeface="Helvetica Condensed" panose="020B0606020202030204" pitchFamily="34" charset="0"/>
              </a:rPr>
              <a:t> Place: </a:t>
            </a:r>
            <a:r>
              <a:rPr lang="en-US" sz="1400" dirty="0" err="1">
                <a:solidFill>
                  <a:schemeClr val="bg1"/>
                </a:solidFill>
                <a:latin typeface="Helvetica Condensed" panose="020B0606020202030204" pitchFamily="34" charset="0"/>
              </a:rPr>
              <a:t>WPA</a:t>
            </a:r>
            <a:r>
              <a:rPr lang="en-US" sz="1400" dirty="0">
                <a:solidFill>
                  <a:schemeClr val="bg1"/>
                </a:solidFill>
                <a:latin typeface="Helvetica Condensed" panose="020B0606020202030204" pitchFamily="34" charset="0"/>
              </a:rPr>
              <a:t> walls necessitate rear car access and use of attached garages </a:t>
            </a:r>
            <a:r>
              <a:rPr lang="en-US" sz="1400" dirty="0" smtClean="0">
                <a:solidFill>
                  <a:schemeClr val="bg1"/>
                </a:solidFill>
                <a:latin typeface="Helvetica Condensed" panose="020B0606020202030204" pitchFamily="34" charset="0"/>
              </a:rPr>
              <a:t>(see photo)</a:t>
            </a:r>
            <a:endParaRPr lang="en-US" sz="1400" dirty="0" smtClean="0">
              <a:solidFill>
                <a:schemeClr val="bg1"/>
              </a:solidFill>
              <a:latin typeface="Helvetica Condensed" panose="020B0606020202030204" pitchFamily="34" charset="0"/>
            </a:endParaRPr>
          </a:p>
          <a:p>
            <a:pPr lvl="2">
              <a:spcAft>
                <a:spcPts val="600"/>
              </a:spcAft>
            </a:pPr>
            <a:r>
              <a:rPr lang="en-US" sz="1400" dirty="0" smtClean="0">
                <a:solidFill>
                  <a:schemeClr val="bg1"/>
                </a:solidFill>
                <a:latin typeface="Helvetica Condensed" panose="020B0606020202030204" pitchFamily="34" charset="0"/>
              </a:rPr>
              <a:t>     (</a:t>
            </a:r>
            <a:r>
              <a:rPr lang="en-US" sz="1400" dirty="0">
                <a:solidFill>
                  <a:schemeClr val="bg1"/>
                </a:solidFill>
                <a:latin typeface="Helvetica Condensed" panose="020B0606020202030204" pitchFamily="34" charset="0"/>
              </a:rPr>
              <a:t>used newer reconstructed homes approved by the Tulsa Preservation Commission as a design model</a:t>
            </a:r>
            <a:r>
              <a:rPr lang="en-US" sz="1400" dirty="0" smtClean="0">
                <a:solidFill>
                  <a:schemeClr val="bg1"/>
                </a:solidFill>
                <a:latin typeface="Helvetica Condensed" panose="020B0606020202030204" pitchFamily="34" charset="0"/>
              </a:rPr>
              <a:t>)</a:t>
            </a:r>
          </a:p>
          <a:p>
            <a:pPr marL="1085850" lvl="2" indent="-171450">
              <a:spcAft>
                <a:spcPts val="600"/>
              </a:spcAft>
              <a:buFont typeface="Arial" panose="020B0604020202020204" pitchFamily="34" charset="0"/>
              <a:buChar char="•"/>
            </a:pPr>
            <a:r>
              <a:rPr lang="en-US" sz="1400" dirty="0" smtClean="0">
                <a:solidFill>
                  <a:schemeClr val="bg1"/>
                </a:solidFill>
                <a:latin typeface="Helvetica Condensed" panose="020B0606020202030204" pitchFamily="34" charset="0"/>
              </a:rPr>
              <a:t>Easternmost home to feature a covered, attached carport (as in figure above)</a:t>
            </a:r>
            <a:endParaRPr lang="en-US" sz="1400" dirty="0">
              <a:solidFill>
                <a:schemeClr val="bg1"/>
              </a:solidFill>
              <a:latin typeface="Helvetica Condensed" panose="020B0606020202030204" pitchFamily="34" charset="0"/>
            </a:endParaRPr>
          </a:p>
          <a:p>
            <a:pPr marL="171450" lvl="0"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The unconventional lot sizes and shapes can all be found in this or adjacent neighborhoods</a:t>
            </a:r>
            <a:r>
              <a:rPr lang="en-US" sz="1400" dirty="0" smtClean="0">
                <a:solidFill>
                  <a:schemeClr val="bg1"/>
                </a:solidFill>
                <a:latin typeface="Helvetica Condensed" panose="020B0606020202030204" pitchFamily="34" charset="0"/>
              </a:rPr>
              <a:t>. </a:t>
            </a:r>
          </a:p>
          <a:p>
            <a:pPr marL="628650" lvl="1" indent="-171450">
              <a:spcAft>
                <a:spcPts val="600"/>
              </a:spcAft>
              <a:buFont typeface="Arial" panose="020B0604020202020204" pitchFamily="34" charset="0"/>
              <a:buChar char="•"/>
            </a:pPr>
            <a:r>
              <a:rPr lang="en-US" sz="1400" dirty="0" smtClean="0">
                <a:solidFill>
                  <a:schemeClr val="bg1"/>
                </a:solidFill>
                <a:latin typeface="Helvetica Condensed" panose="020B0606020202030204" pitchFamily="34" charset="0"/>
              </a:rPr>
              <a:t>The frontage widths of homes on E 17</a:t>
            </a:r>
            <a:r>
              <a:rPr lang="en-US" sz="1400" baseline="30000" dirty="0" smtClean="0">
                <a:solidFill>
                  <a:schemeClr val="bg1"/>
                </a:solidFill>
                <a:latin typeface="Helvetica Condensed" panose="020B0606020202030204" pitchFamily="34" charset="0"/>
              </a:rPr>
              <a:t>th</a:t>
            </a:r>
            <a:r>
              <a:rPr lang="en-US" sz="1400" dirty="0" smtClean="0">
                <a:solidFill>
                  <a:schemeClr val="bg1"/>
                </a:solidFill>
                <a:latin typeface="Helvetica Condensed" panose="020B0606020202030204" pitchFamily="34" charset="0"/>
              </a:rPr>
              <a:t> Street, just west of this development, vary from 40 to 50 feet.</a:t>
            </a:r>
          </a:p>
          <a:p>
            <a:pPr marL="628650" lvl="1" indent="-171450">
              <a:spcAft>
                <a:spcPts val="600"/>
              </a:spcAft>
              <a:buFont typeface="Arial" panose="020B0604020202020204" pitchFamily="34" charset="0"/>
              <a:buChar char="•"/>
            </a:pPr>
            <a:r>
              <a:rPr lang="en-US" sz="1400" dirty="0" smtClean="0">
                <a:solidFill>
                  <a:schemeClr val="bg1"/>
                </a:solidFill>
                <a:latin typeface="Helvetica Condensed" panose="020B0606020202030204" pitchFamily="34" charset="0"/>
              </a:rPr>
              <a:t>The depth of lots on E. 16</a:t>
            </a:r>
            <a:r>
              <a:rPr lang="en-US" sz="1400" baseline="30000" dirty="0" smtClean="0">
                <a:solidFill>
                  <a:schemeClr val="bg1"/>
                </a:solidFill>
                <a:latin typeface="Helvetica Condensed" panose="020B0606020202030204" pitchFamily="34" charset="0"/>
              </a:rPr>
              <a:t>th</a:t>
            </a:r>
            <a:r>
              <a:rPr lang="en-US" sz="1400" dirty="0" smtClean="0">
                <a:solidFill>
                  <a:schemeClr val="bg1"/>
                </a:solidFill>
                <a:latin typeface="Helvetica Condensed" panose="020B0606020202030204" pitchFamily="34" charset="0"/>
              </a:rPr>
              <a:t> Street, just west of the development, are only 80 feet deep, with detached garages.</a:t>
            </a:r>
            <a:endParaRPr lang="en-US" sz="1400" dirty="0">
              <a:solidFill>
                <a:schemeClr val="bg1"/>
              </a:solidFill>
              <a:latin typeface="Helvetica Condensed" panose="020B0606020202030204" pitchFamily="34" charset="0"/>
            </a:endParaRPr>
          </a:p>
          <a:p>
            <a:pPr marL="171450" lvl="0"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Forty percent of the property (1.6 acres) will be maintained as community open space </a:t>
            </a:r>
            <a:r>
              <a:rPr lang="en-US" sz="1400" dirty="0" smtClean="0">
                <a:solidFill>
                  <a:schemeClr val="bg1"/>
                </a:solidFill>
                <a:latin typeface="Helvetica Condensed" panose="020B0606020202030204" pitchFamily="34" charset="0"/>
              </a:rPr>
              <a:t>including</a:t>
            </a:r>
            <a:r>
              <a:rPr lang="en-US" sz="1400" dirty="0">
                <a:solidFill>
                  <a:schemeClr val="bg1"/>
                </a:solidFill>
                <a:latin typeface="Helvetica Condensed" panose="020B0606020202030204" pitchFamily="34" charset="0"/>
              </a:rPr>
              <a:t>:</a:t>
            </a:r>
          </a:p>
          <a:p>
            <a:pPr marL="171450" lvl="0" indent="-171450">
              <a:spcAft>
                <a:spcPts val="600"/>
              </a:spcAft>
              <a:buFont typeface="Arial" panose="020B0604020202020204" pitchFamily="34" charset="0"/>
              <a:buChar char="•"/>
            </a:pPr>
            <a:r>
              <a:rPr lang="en-US" sz="1400" dirty="0" smtClean="0">
                <a:solidFill>
                  <a:schemeClr val="bg1"/>
                </a:solidFill>
                <a:latin typeface="Helvetica Condensed" panose="020B0606020202030204" pitchFamily="34" charset="0"/>
              </a:rPr>
              <a:t>The </a:t>
            </a:r>
            <a:r>
              <a:rPr lang="en-US" sz="1400" dirty="0">
                <a:solidFill>
                  <a:schemeClr val="bg1"/>
                </a:solidFill>
                <a:latin typeface="Helvetica Condensed" panose="020B0606020202030204" pitchFamily="34" charset="0"/>
              </a:rPr>
              <a:t>historic school site will be honored:</a:t>
            </a:r>
          </a:p>
          <a:p>
            <a:pPr marL="628650" lvl="1" indent="-171450">
              <a:spcAft>
                <a:spcPts val="600"/>
              </a:spcAft>
              <a:buFont typeface="Arial" panose="020B0604020202020204" pitchFamily="34" charset="0"/>
              <a:buChar char="•"/>
            </a:pPr>
            <a:r>
              <a:rPr lang="en-US" sz="1400" dirty="0">
                <a:solidFill>
                  <a:schemeClr val="bg1"/>
                </a:solidFill>
                <a:latin typeface="Helvetica Condensed" panose="020B0606020202030204" pitchFamily="34" charset="0"/>
              </a:rPr>
              <a:t>The main road coincides with the original walkway to the front entrance</a:t>
            </a:r>
          </a:p>
          <a:p>
            <a:pPr marL="628650" lvl="1" indent="-171450">
              <a:spcAft>
                <a:spcPts val="600"/>
              </a:spcAft>
              <a:buFont typeface="Arial" panose="020B0604020202020204" pitchFamily="34" charset="0"/>
              <a:buChar char="•"/>
            </a:pPr>
            <a:r>
              <a:rPr lang="en-US" sz="1400" dirty="0" smtClean="0">
                <a:solidFill>
                  <a:schemeClr val="bg1"/>
                </a:solidFill>
                <a:latin typeface="Helvetica Condensed" panose="020B0606020202030204" pitchFamily="34" charset="0"/>
              </a:rPr>
              <a:t>Multiple park features will honor the school (covered in previous slide)</a:t>
            </a:r>
            <a:endParaRPr lang="en-US" sz="1400" dirty="0">
              <a:solidFill>
                <a:schemeClr val="bg1"/>
              </a:solidFill>
              <a:latin typeface="Helvetica Condensed" panose="020B0606020202030204" pitchFamily="34" charset="0"/>
            </a:endParaRPr>
          </a:p>
        </p:txBody>
      </p:sp>
      <p:sp>
        <p:nvSpPr>
          <p:cNvPr id="7" name="Title 1"/>
          <p:cNvSpPr txBox="1">
            <a:spLocks/>
          </p:cNvSpPr>
          <p:nvPr/>
        </p:nvSpPr>
        <p:spPr>
          <a:xfrm>
            <a:off x="2895600" y="12341"/>
            <a:ext cx="6030454" cy="487363"/>
          </a:xfrm>
          <a:prstGeom prst="rect">
            <a:avLst/>
          </a:prstGeom>
        </p:spPr>
        <p:txBody>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r>
              <a:rPr lang="en-US" sz="3200" kern="0" dirty="0" smtClean="0"/>
              <a:t>Design Elements- Public Acceptance</a:t>
            </a:r>
            <a:endParaRPr lang="en-US" sz="3200" kern="0" dirty="0"/>
          </a:p>
        </p:txBody>
      </p:sp>
      <p:pic>
        <p:nvPicPr>
          <p:cNvPr id="8" name="Picture 7" descr="C:\Documents and Settings\Kevin\My Documents\My Pictures\December 2013 - February 2014 - K 334.jpg"/>
          <p:cNvPicPr/>
          <p:nvPr/>
        </p:nvPicPr>
        <p:blipFill rotWithShape="1">
          <a:blip r:embed="rId3" cstate="print">
            <a:extLst>
              <a:ext uri="{28A0092B-C50C-407E-A947-70E740481C1C}">
                <a14:useLocalDpi xmlns:a14="http://schemas.microsoft.com/office/drawing/2010/main" val="0"/>
              </a:ext>
            </a:extLst>
          </a:blip>
          <a:srcRect t="4522"/>
          <a:stretch/>
        </p:blipFill>
        <p:spPr bwMode="auto">
          <a:xfrm>
            <a:off x="7010401" y="1524000"/>
            <a:ext cx="1915654" cy="1447800"/>
          </a:xfrm>
          <a:prstGeom prst="rect">
            <a:avLst/>
          </a:prstGeom>
          <a:noFill/>
          <a:ln>
            <a:noFill/>
          </a:ln>
        </p:spPr>
      </p:pic>
      <p:pic>
        <p:nvPicPr>
          <p:cNvPr id="9" name="Picture 8" descr="C:\Documents and Settings\Kevin\My Documents\My Pictures\December 2013 - February 2014 - K 32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524000"/>
            <a:ext cx="1863810" cy="1447800"/>
          </a:xfrm>
          <a:prstGeom prst="rect">
            <a:avLst/>
          </a:prstGeom>
          <a:noFill/>
          <a:ln>
            <a:noFill/>
          </a:ln>
        </p:spPr>
      </p:pic>
      <p:sp>
        <p:nvSpPr>
          <p:cNvPr id="4" name="Rectangle 3"/>
          <p:cNvSpPr/>
          <p:nvPr/>
        </p:nvSpPr>
        <p:spPr>
          <a:xfrm>
            <a:off x="7145316" y="2540913"/>
            <a:ext cx="1820997" cy="430887"/>
          </a:xfrm>
          <a:prstGeom prst="rect">
            <a:avLst/>
          </a:prstGeom>
        </p:spPr>
        <p:txBody>
          <a:bodyPr wrap="square">
            <a:spAutoFit/>
          </a:bodyPr>
          <a:lstStyle/>
          <a:p>
            <a:r>
              <a:rPr lang="en-US" sz="1100" dirty="0" smtClean="0">
                <a:solidFill>
                  <a:schemeClr val="bg1"/>
                </a:solidFill>
                <a:latin typeface="Helvetica Condensed" panose="020B0606020202030204" pitchFamily="34" charset="0"/>
              </a:rPr>
              <a:t>New home in Swan Lake Historic District</a:t>
            </a:r>
            <a:endParaRPr lang="en-US" sz="1100" dirty="0"/>
          </a:p>
        </p:txBody>
      </p:sp>
      <p:sp>
        <p:nvSpPr>
          <p:cNvPr id="10" name="Rectangle 9"/>
          <p:cNvSpPr/>
          <p:nvPr/>
        </p:nvSpPr>
        <p:spPr>
          <a:xfrm>
            <a:off x="5105400" y="2540912"/>
            <a:ext cx="1664238" cy="430887"/>
          </a:xfrm>
          <a:prstGeom prst="rect">
            <a:avLst/>
          </a:prstGeom>
        </p:spPr>
        <p:txBody>
          <a:bodyPr wrap="none">
            <a:spAutoFit/>
          </a:bodyPr>
          <a:lstStyle/>
          <a:p>
            <a:r>
              <a:rPr lang="en-US" sz="1100" dirty="0" smtClean="0">
                <a:solidFill>
                  <a:schemeClr val="bg1"/>
                </a:solidFill>
                <a:latin typeface="Helvetica Condensed" panose="020B0606020202030204" pitchFamily="34" charset="0"/>
              </a:rPr>
              <a:t>Typical attached garage in </a:t>
            </a:r>
          </a:p>
          <a:p>
            <a:r>
              <a:rPr lang="en-US" sz="1100" dirty="0" smtClean="0">
                <a:solidFill>
                  <a:schemeClr val="bg1"/>
                </a:solidFill>
                <a:latin typeface="Helvetica Condensed" panose="020B0606020202030204" pitchFamily="34" charset="0"/>
              </a:rPr>
              <a:t>Yorktown Historic District</a:t>
            </a:r>
            <a:endParaRPr lang="en-US" sz="1100" dirty="0"/>
          </a:p>
        </p:txBody>
      </p:sp>
    </p:spTree>
    <p:extLst>
      <p:ext uri="{BB962C8B-B14F-4D97-AF65-F5344CB8AC3E}">
        <p14:creationId xmlns:p14="http://schemas.microsoft.com/office/powerpoint/2010/main" val="3180564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83114" y="619124"/>
            <a:ext cx="4419600" cy="3243263"/>
            <a:chOff x="4756830" y="609600"/>
            <a:chExt cx="4419600" cy="3243263"/>
          </a:xfrm>
        </p:grpSpPr>
        <p:pic>
          <p:nvPicPr>
            <p:cNvPr id="14358" name="Picture 22" descr="ExistingFigureGround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830" y="609600"/>
              <a:ext cx="4419600" cy="3243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80187" y="1625600"/>
              <a:ext cx="1685925" cy="1171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54" name="TextBox 12"/>
            <p:cNvSpPr txBox="1">
              <a:spLocks noChangeArrowheads="1"/>
            </p:cNvSpPr>
            <p:nvPr/>
          </p:nvSpPr>
          <p:spPr bwMode="auto">
            <a:xfrm>
              <a:off x="5943600" y="1447800"/>
              <a:ext cx="2444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a:solidFill>
                    <a:srgbClr val="FF0000"/>
                  </a:solidFill>
                </a:rPr>
                <a:t>17</a:t>
              </a:r>
              <a:r>
                <a:rPr lang="en-US" sz="1100" baseline="30000">
                  <a:solidFill>
                    <a:srgbClr val="FF0000"/>
                  </a:solidFill>
                </a:rPr>
                <a:t>th</a:t>
              </a:r>
              <a:r>
                <a:rPr lang="en-US" sz="1100">
                  <a:solidFill>
                    <a:srgbClr val="FF0000"/>
                  </a:solidFill>
                </a:rPr>
                <a:t>  St.</a:t>
              </a:r>
            </a:p>
          </p:txBody>
        </p:sp>
        <p:sp>
          <p:nvSpPr>
            <p:cNvPr id="14355" name="TextBox 13"/>
            <p:cNvSpPr txBox="1">
              <a:spLocks noChangeArrowheads="1"/>
            </p:cNvSpPr>
            <p:nvPr/>
          </p:nvSpPr>
          <p:spPr bwMode="auto">
            <a:xfrm>
              <a:off x="5592763" y="2681061"/>
              <a:ext cx="24431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a:solidFill>
                    <a:srgbClr val="FF0000"/>
                  </a:solidFill>
                </a:rPr>
                <a:t>17</a:t>
              </a:r>
              <a:r>
                <a:rPr lang="en-US" sz="1100" baseline="30000">
                  <a:solidFill>
                    <a:srgbClr val="FF0000"/>
                  </a:solidFill>
                </a:rPr>
                <a:t>th</a:t>
              </a:r>
              <a:r>
                <a:rPr lang="en-US" sz="1100">
                  <a:solidFill>
                    <a:srgbClr val="FF0000"/>
                  </a:solidFill>
                </a:rPr>
                <a:t>  Pl.</a:t>
              </a:r>
            </a:p>
          </p:txBody>
        </p:sp>
      </p:grpSp>
      <p:sp>
        <p:nvSpPr>
          <p:cNvPr id="4" name="Rectangle 9"/>
          <p:cNvSpPr txBox="1">
            <a:spLocks noChangeArrowheads="1"/>
          </p:cNvSpPr>
          <p:nvPr/>
        </p:nvSpPr>
        <p:spPr bwMode="auto">
          <a:xfrm>
            <a:off x="4087814" y="61117"/>
            <a:ext cx="5014912"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pPr eaLnBrk="1" hangingPunct="1">
              <a:defRPr/>
            </a:pPr>
            <a:r>
              <a:rPr lang="en-US" altLang="en-US" sz="3200" kern="0" dirty="0" smtClean="0"/>
              <a:t>Design Elements- Overview</a:t>
            </a:r>
          </a:p>
        </p:txBody>
      </p:sp>
      <p:sp>
        <p:nvSpPr>
          <p:cNvPr id="14353" name="TextBox 10"/>
          <p:cNvSpPr txBox="1">
            <a:spLocks noChangeArrowheads="1"/>
          </p:cNvSpPr>
          <p:nvPr/>
        </p:nvSpPr>
        <p:spPr bwMode="auto">
          <a:xfrm rot="5400000">
            <a:off x="6910501" y="1687058"/>
            <a:ext cx="2444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dirty="0">
                <a:solidFill>
                  <a:srgbClr val="FF0000"/>
                </a:solidFill>
              </a:rPr>
              <a:t>Lewis Ave</a:t>
            </a:r>
          </a:p>
        </p:txBody>
      </p:sp>
      <p:sp>
        <p:nvSpPr>
          <p:cNvPr id="14340" name="TextBox 6"/>
          <p:cNvSpPr txBox="1">
            <a:spLocks noChangeArrowheads="1"/>
          </p:cNvSpPr>
          <p:nvPr/>
        </p:nvSpPr>
        <p:spPr bwMode="auto">
          <a:xfrm>
            <a:off x="899434" y="4555569"/>
            <a:ext cx="731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sz="2000" dirty="0">
                <a:solidFill>
                  <a:schemeClr val="bg1"/>
                </a:solidFill>
                <a:latin typeface="Helvetica Condensed" panose="020B0606020202030204" pitchFamily="34" charset="0"/>
              </a:rPr>
              <a:t>Despite using smaller lot areas, the proposed buildings integrate into the existing urban fabric.  </a:t>
            </a:r>
            <a:endParaRPr lang="en-US" sz="2000" dirty="0" smtClean="0">
              <a:solidFill>
                <a:schemeClr val="bg1"/>
              </a:solidFill>
              <a:latin typeface="Helvetica Condensed" panose="020B0606020202030204" pitchFamily="34" charset="0"/>
            </a:endParaRPr>
          </a:p>
          <a:p>
            <a:pPr eaLnBrk="1" hangingPunct="1">
              <a:buFont typeface="Arial" panose="020B0604020202020204" pitchFamily="34" charset="0"/>
              <a:buChar char="•"/>
            </a:pPr>
            <a:endParaRPr lang="en-US" sz="2000" dirty="0">
              <a:solidFill>
                <a:schemeClr val="bg1"/>
              </a:solidFill>
              <a:latin typeface="Helvetica Condensed" panose="020B0606020202030204" pitchFamily="34" charset="0"/>
            </a:endParaRPr>
          </a:p>
          <a:p>
            <a:pPr eaLnBrk="1" hangingPunct="1">
              <a:buFont typeface="Arial" panose="020B0604020202020204" pitchFamily="34" charset="0"/>
              <a:buChar char="•"/>
            </a:pPr>
            <a:r>
              <a:rPr lang="en-US" sz="2000" dirty="0">
                <a:solidFill>
                  <a:schemeClr val="bg1"/>
                </a:solidFill>
                <a:latin typeface="Helvetica Condensed" panose="020B0606020202030204" pitchFamily="34" charset="0"/>
              </a:rPr>
              <a:t>The open space preserved through cluster development practices will serve the proposed neighborhood and the surrounding community. </a:t>
            </a:r>
          </a:p>
        </p:txBody>
      </p:sp>
      <p:grpSp>
        <p:nvGrpSpPr>
          <p:cNvPr id="14341" name="Group 16"/>
          <p:cNvGrpSpPr>
            <a:grpSpLocks/>
          </p:cNvGrpSpPr>
          <p:nvPr/>
        </p:nvGrpSpPr>
        <p:grpSpPr bwMode="auto">
          <a:xfrm>
            <a:off x="0" y="609600"/>
            <a:ext cx="4443413" cy="3262313"/>
            <a:chOff x="-1371600" y="1367001"/>
            <a:chExt cx="4016521" cy="2947988"/>
          </a:xfrm>
        </p:grpSpPr>
        <p:grpSp>
          <p:nvGrpSpPr>
            <p:cNvPr id="14345" name="Group 15"/>
            <p:cNvGrpSpPr>
              <a:grpSpLocks/>
            </p:cNvGrpSpPr>
            <p:nvPr/>
          </p:nvGrpSpPr>
          <p:grpSpPr bwMode="auto">
            <a:xfrm>
              <a:off x="-1371600" y="1367001"/>
              <a:ext cx="4016521" cy="2947988"/>
              <a:chOff x="152400" y="838200"/>
              <a:chExt cx="4016521" cy="2947988"/>
            </a:xfrm>
          </p:grpSpPr>
          <p:pic>
            <p:nvPicPr>
              <p:cNvPr id="14347" name="Picture 2" descr="C:\Users\Philip\Desktop\LID LEWIS\JPGs\ExistingFigure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016521"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25591" y="1751389"/>
                <a:ext cx="1523953" cy="1076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9" name="TextBox 11"/>
              <p:cNvSpPr txBox="1">
                <a:spLocks noChangeArrowheads="1"/>
              </p:cNvSpPr>
              <p:nvPr/>
            </p:nvSpPr>
            <p:spPr bwMode="auto">
              <a:xfrm>
                <a:off x="1282962" y="1633551"/>
                <a:ext cx="2209876" cy="23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dirty="0">
                    <a:solidFill>
                      <a:srgbClr val="FF0000"/>
                    </a:solidFill>
                  </a:rPr>
                  <a:t>17</a:t>
                </a:r>
                <a:r>
                  <a:rPr lang="en-US" sz="1100" baseline="30000" dirty="0">
                    <a:solidFill>
                      <a:srgbClr val="FF0000"/>
                    </a:solidFill>
                  </a:rPr>
                  <a:t>th</a:t>
                </a:r>
                <a:r>
                  <a:rPr lang="en-US" sz="1100" dirty="0">
                    <a:solidFill>
                      <a:srgbClr val="FF0000"/>
                    </a:solidFill>
                  </a:rPr>
                  <a:t>  St.</a:t>
                </a:r>
              </a:p>
            </p:txBody>
          </p:sp>
          <p:sp>
            <p:nvSpPr>
              <p:cNvPr id="14350" name="TextBox 14"/>
              <p:cNvSpPr txBox="1">
                <a:spLocks noChangeArrowheads="1"/>
              </p:cNvSpPr>
              <p:nvPr/>
            </p:nvSpPr>
            <p:spPr bwMode="auto">
              <a:xfrm>
                <a:off x="723524" y="2710280"/>
                <a:ext cx="2209876" cy="23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a:solidFill>
                      <a:srgbClr val="FF0000"/>
                    </a:solidFill>
                  </a:rPr>
                  <a:t>17</a:t>
                </a:r>
                <a:r>
                  <a:rPr lang="en-US" sz="1100" baseline="30000">
                    <a:solidFill>
                      <a:srgbClr val="FF0000"/>
                    </a:solidFill>
                  </a:rPr>
                  <a:t>th</a:t>
                </a:r>
                <a:r>
                  <a:rPr lang="en-US" sz="1100">
                    <a:solidFill>
                      <a:srgbClr val="FF0000"/>
                    </a:solidFill>
                  </a:rPr>
                  <a:t>  Pl.</a:t>
                </a:r>
              </a:p>
            </p:txBody>
          </p:sp>
        </p:grpSp>
        <p:sp>
          <p:nvSpPr>
            <p:cNvPr id="14346" name="TextBox 5"/>
            <p:cNvSpPr txBox="1">
              <a:spLocks noChangeArrowheads="1"/>
            </p:cNvSpPr>
            <p:nvPr/>
          </p:nvSpPr>
          <p:spPr bwMode="auto">
            <a:xfrm rot="5400000">
              <a:off x="736731" y="2386926"/>
              <a:ext cx="2209197" cy="2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a:solidFill>
                    <a:srgbClr val="FF0000"/>
                  </a:solidFill>
                </a:rPr>
                <a:t>Lewis Ave</a:t>
              </a:r>
            </a:p>
          </p:txBody>
        </p:sp>
      </p:grpSp>
      <p:sp>
        <p:nvSpPr>
          <p:cNvPr id="14342" name="TextBox 17"/>
          <p:cNvSpPr txBox="1">
            <a:spLocks noChangeArrowheads="1"/>
          </p:cNvSpPr>
          <p:nvPr/>
        </p:nvSpPr>
        <p:spPr bwMode="auto">
          <a:xfrm>
            <a:off x="8458200" y="3143250"/>
            <a:ext cx="885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NTS</a:t>
            </a:r>
          </a:p>
        </p:txBody>
      </p:sp>
      <p:sp>
        <p:nvSpPr>
          <p:cNvPr id="14343" name="TextBox 20"/>
          <p:cNvSpPr txBox="1">
            <a:spLocks noChangeArrowheads="1"/>
          </p:cNvSpPr>
          <p:nvPr/>
        </p:nvSpPr>
        <p:spPr bwMode="auto">
          <a:xfrm>
            <a:off x="3886200" y="3176588"/>
            <a:ext cx="885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t>NTS</a:t>
            </a:r>
          </a:p>
        </p:txBody>
      </p:sp>
      <p:sp>
        <p:nvSpPr>
          <p:cNvPr id="14344" name="TextBox 18"/>
          <p:cNvSpPr txBox="1">
            <a:spLocks noChangeArrowheads="1"/>
          </p:cNvSpPr>
          <p:nvPr/>
        </p:nvSpPr>
        <p:spPr bwMode="auto">
          <a:xfrm>
            <a:off x="533400" y="3924300"/>
            <a:ext cx="5059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solidFill>
                  <a:schemeClr val="bg1"/>
                </a:solidFill>
                <a:latin typeface="Helvetica Condensed" panose="020B0606020202030204" pitchFamily="34" charset="0"/>
              </a:rPr>
              <a:t>The </a:t>
            </a:r>
            <a:r>
              <a:rPr lang="en-US" dirty="0" smtClean="0">
                <a:solidFill>
                  <a:schemeClr val="bg1"/>
                </a:solidFill>
                <a:latin typeface="Helvetica Condensed" panose="020B0606020202030204" pitchFamily="34" charset="0"/>
              </a:rPr>
              <a:t>design area </a:t>
            </a:r>
            <a:r>
              <a:rPr lang="en-US" dirty="0">
                <a:solidFill>
                  <a:schemeClr val="bg1"/>
                </a:solidFill>
                <a:latin typeface="Helvetica Condensed" panose="020B0606020202030204" pitchFamily="34" charset="0"/>
              </a:rPr>
              <a:t>is demarked by a red square.</a:t>
            </a:r>
          </a:p>
          <a:p>
            <a:pPr eaLnBrk="1" hangingPunct="1"/>
            <a:endParaRPr lang="en-US" dirty="0"/>
          </a:p>
        </p:txBody>
      </p:sp>
      <p:pic>
        <p:nvPicPr>
          <p:cNvPr id="20"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2413" y="3374972"/>
            <a:ext cx="381000" cy="4992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714" y="3397426"/>
            <a:ext cx="381000" cy="499276"/>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J:\Active Projects D-M\LID Competition\DESIGN &amp; GRAPHICS\ILLUSTRATIONS\2014_03_12 - Presentation Board\3_Graphs\Sanitary Sewer with Easements highlighted and roa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56" r="3739"/>
          <a:stretch/>
        </p:blipFill>
        <p:spPr bwMode="auto">
          <a:xfrm rot="16200000">
            <a:off x="6705373" y="1392617"/>
            <a:ext cx="1110448" cy="16636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descr="ExistingFigureGround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2530696"/>
            <a:ext cx="353048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Philip\Dropbox\LID Elevations-Pictures\E 17th St, Looking South.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990600"/>
            <a:ext cx="9105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4724400" y="2648736"/>
            <a:ext cx="38862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rtl="0" eaLnBrk="0" fontAlgn="base" hangingPunct="0">
              <a:spcBef>
                <a:spcPct val="20000"/>
              </a:spcBef>
              <a:spcAft>
                <a:spcPct val="0"/>
              </a:spcAft>
              <a:buChar char="•"/>
              <a:defRPr sz="3200">
                <a:solidFill>
                  <a:schemeClr val="bg1"/>
                </a:solidFill>
                <a:latin typeface="Helvetica Condensed"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Helvetica Condensed" pitchFamily="34" charset="0"/>
              </a:defRPr>
            </a:lvl2pPr>
            <a:lvl3pPr marL="1143000" indent="-228600" algn="l" rtl="0" eaLnBrk="0" fontAlgn="base" hangingPunct="0">
              <a:spcBef>
                <a:spcPct val="20000"/>
              </a:spcBef>
              <a:spcAft>
                <a:spcPct val="0"/>
              </a:spcAft>
              <a:buChar char="•"/>
              <a:defRPr sz="2600">
                <a:solidFill>
                  <a:schemeClr val="bg1"/>
                </a:solidFill>
                <a:latin typeface="Helvetica Condensed" pitchFamily="34" charset="0"/>
              </a:defRPr>
            </a:lvl3pPr>
            <a:lvl4pPr marL="1600200" indent="-228600" algn="l" rtl="0" eaLnBrk="0" fontAlgn="base" hangingPunct="0">
              <a:spcBef>
                <a:spcPct val="20000"/>
              </a:spcBef>
              <a:spcAft>
                <a:spcPct val="0"/>
              </a:spcAft>
              <a:buChar char="–"/>
              <a:defRPr sz="2400">
                <a:solidFill>
                  <a:schemeClr val="bg1"/>
                </a:solidFill>
                <a:latin typeface="Helvetica Condensed" pitchFamily="34" charset="0"/>
              </a:defRPr>
            </a:lvl4pPr>
            <a:lvl5pPr marL="2057400" indent="-228600" algn="l" rtl="0" eaLnBrk="0" fontAlgn="base" hangingPunct="0">
              <a:spcBef>
                <a:spcPct val="20000"/>
              </a:spcBef>
              <a:spcAft>
                <a:spcPct val="0"/>
              </a:spcAft>
              <a:buChar char="»"/>
              <a:defRPr sz="2000">
                <a:solidFill>
                  <a:schemeClr val="bg1"/>
                </a:solidFill>
                <a:latin typeface="Helvetica Condensed" pitchFamily="34"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eaLnBrk="1" hangingPunct="1">
              <a:lnSpc>
                <a:spcPct val="90000"/>
              </a:lnSpc>
              <a:buFontTx/>
              <a:buNone/>
              <a:defRPr/>
            </a:pPr>
            <a:r>
              <a:rPr lang="en-US" altLang="en-US" sz="2400" kern="0" dirty="0" smtClean="0"/>
              <a:t>Site elevation along 17</a:t>
            </a:r>
            <a:r>
              <a:rPr lang="en-US" altLang="en-US" sz="2400" kern="0" baseline="30000" dirty="0" smtClean="0"/>
              <a:t>th</a:t>
            </a:r>
            <a:r>
              <a:rPr lang="en-US" altLang="en-US" sz="2400" kern="0" dirty="0" smtClean="0"/>
              <a:t> Street looking south into the proposed development. </a:t>
            </a:r>
          </a:p>
        </p:txBody>
      </p:sp>
      <p:sp>
        <p:nvSpPr>
          <p:cNvPr id="18" name="Rectangle 2"/>
          <p:cNvSpPr txBox="1">
            <a:spLocks noChangeArrowheads="1"/>
          </p:cNvSpPr>
          <p:nvPr/>
        </p:nvSpPr>
        <p:spPr bwMode="auto">
          <a:xfrm>
            <a:off x="3684588" y="58737"/>
            <a:ext cx="5410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pPr eaLnBrk="1" hangingPunct="1">
              <a:defRPr/>
            </a:pPr>
            <a:r>
              <a:rPr lang="en-US" altLang="en-US" sz="3200" kern="0" dirty="0" smtClean="0"/>
              <a:t>Design Elements- Neighborhood</a:t>
            </a:r>
          </a:p>
        </p:txBody>
      </p:sp>
      <p:pic>
        <p:nvPicPr>
          <p:cNvPr id="8"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3712" y="4812140"/>
            <a:ext cx="326328" cy="42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0"/>
          <p:cNvSpPr txBox="1">
            <a:spLocks noChangeArrowheads="1"/>
          </p:cNvSpPr>
          <p:nvPr/>
        </p:nvSpPr>
        <p:spPr bwMode="auto">
          <a:xfrm>
            <a:off x="3038475" y="4442808"/>
            <a:ext cx="75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t>NTS</a:t>
            </a:r>
          </a:p>
        </p:txBody>
      </p:sp>
      <p:cxnSp>
        <p:nvCxnSpPr>
          <p:cNvPr id="10" name="Straight Connector 9"/>
          <p:cNvCxnSpPr/>
          <p:nvPr/>
        </p:nvCxnSpPr>
        <p:spPr bwMode="auto">
          <a:xfrm flipV="1">
            <a:off x="1447800" y="3276600"/>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flipV="1">
            <a:off x="2895602" y="3276600"/>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1447800" y="3276601"/>
            <a:ext cx="14478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22" descr="ExistingFigureGround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531833"/>
            <a:ext cx="4419600" cy="32432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J:\Active Projects D-M\LID Competition\DESIGN &amp; GRAPHICS\ILLUSTRATIONS\2014_03_12 - Presentation Board\3_Graphs\Sanitary Sewer with Easements highlighted and roa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56" r="3739"/>
          <a:stretch/>
        </p:blipFill>
        <p:spPr bwMode="auto">
          <a:xfrm rot="16200000">
            <a:off x="2160359" y="3305326"/>
            <a:ext cx="1110448" cy="166360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bwMode="auto">
          <a:xfrm flipV="1">
            <a:off x="1855910" y="3543131"/>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V="1">
            <a:off x="3545188" y="3543132"/>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1855910" y="3543132"/>
            <a:ext cx="16892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6602" y="5347464"/>
            <a:ext cx="326328"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7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2" descr="ExistingFigureGround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2530696"/>
            <a:ext cx="3530488" cy="2590800"/>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3733800" y="0"/>
            <a:ext cx="5410200" cy="487363"/>
          </a:xfrm>
        </p:spPr>
        <p:txBody>
          <a:bodyPr/>
          <a:lstStyle/>
          <a:p>
            <a:pPr eaLnBrk="1" hangingPunct="1"/>
            <a:r>
              <a:rPr lang="en-US" altLang="en-US" sz="3200" dirty="0" smtClean="0"/>
              <a:t>Design Elements- Neighborhood</a:t>
            </a:r>
          </a:p>
        </p:txBody>
      </p:sp>
      <p:pic>
        <p:nvPicPr>
          <p:cNvPr id="16387" name="Picture 5" descr="C:\Users\Philip\Dropbox\LID Elevations-Pictures\E 17th Pl, Looking North.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1009650"/>
            <a:ext cx="91059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1524000" y="4294909"/>
            <a:ext cx="1295400" cy="68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bwMode="auto">
          <a:xfrm>
            <a:off x="4800600" y="2531833"/>
            <a:ext cx="3810000" cy="156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rtl="0" eaLnBrk="0" fontAlgn="base" hangingPunct="0">
              <a:spcBef>
                <a:spcPct val="20000"/>
              </a:spcBef>
              <a:spcAft>
                <a:spcPct val="0"/>
              </a:spcAft>
              <a:buChar char="•"/>
              <a:defRPr sz="3200">
                <a:solidFill>
                  <a:schemeClr val="bg1"/>
                </a:solidFill>
                <a:latin typeface="Helvetica Condensed"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Helvetica Condensed" pitchFamily="34" charset="0"/>
              </a:defRPr>
            </a:lvl2pPr>
            <a:lvl3pPr marL="1143000" indent="-228600" algn="l" rtl="0" eaLnBrk="0" fontAlgn="base" hangingPunct="0">
              <a:spcBef>
                <a:spcPct val="20000"/>
              </a:spcBef>
              <a:spcAft>
                <a:spcPct val="0"/>
              </a:spcAft>
              <a:buChar char="•"/>
              <a:defRPr sz="2600">
                <a:solidFill>
                  <a:schemeClr val="bg1"/>
                </a:solidFill>
                <a:latin typeface="Helvetica Condensed" pitchFamily="34" charset="0"/>
              </a:defRPr>
            </a:lvl3pPr>
            <a:lvl4pPr marL="1600200" indent="-228600" algn="l" rtl="0" eaLnBrk="0" fontAlgn="base" hangingPunct="0">
              <a:spcBef>
                <a:spcPct val="20000"/>
              </a:spcBef>
              <a:spcAft>
                <a:spcPct val="0"/>
              </a:spcAft>
              <a:buChar char="–"/>
              <a:defRPr sz="2400">
                <a:solidFill>
                  <a:schemeClr val="bg1"/>
                </a:solidFill>
                <a:latin typeface="Helvetica Condensed" pitchFamily="34" charset="0"/>
              </a:defRPr>
            </a:lvl4pPr>
            <a:lvl5pPr marL="2057400" indent="-228600" algn="l" rtl="0" eaLnBrk="0" fontAlgn="base" hangingPunct="0">
              <a:spcBef>
                <a:spcPct val="20000"/>
              </a:spcBef>
              <a:spcAft>
                <a:spcPct val="0"/>
              </a:spcAft>
              <a:buChar char="»"/>
              <a:defRPr sz="2000">
                <a:solidFill>
                  <a:schemeClr val="bg1"/>
                </a:solidFill>
                <a:latin typeface="Helvetica Condensed" pitchFamily="34"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eaLnBrk="1" hangingPunct="1">
              <a:lnSpc>
                <a:spcPct val="90000"/>
              </a:lnSpc>
              <a:buNone/>
              <a:defRPr/>
            </a:pPr>
            <a:r>
              <a:rPr lang="en-US" altLang="en-US" sz="2400" kern="0" dirty="0" smtClean="0"/>
              <a:t>Site </a:t>
            </a:r>
            <a:r>
              <a:rPr lang="en-US" altLang="en-US" sz="2400" kern="0" dirty="0"/>
              <a:t>elevation along </a:t>
            </a:r>
            <a:r>
              <a:rPr lang="en-US" altLang="en-US" sz="2400" kern="0" dirty="0" smtClean="0"/>
              <a:t>17</a:t>
            </a:r>
            <a:r>
              <a:rPr lang="en-US" altLang="en-US" sz="2400" kern="0" baseline="30000" dirty="0" smtClean="0"/>
              <a:t>th</a:t>
            </a:r>
            <a:r>
              <a:rPr lang="en-US" altLang="en-US" sz="2400" kern="0" dirty="0"/>
              <a:t> </a:t>
            </a:r>
            <a:r>
              <a:rPr lang="en-US" altLang="en-US" sz="2400" kern="0" dirty="0" smtClean="0"/>
              <a:t>Place </a:t>
            </a:r>
            <a:r>
              <a:rPr lang="en-US" altLang="en-US" sz="2400" kern="0" dirty="0"/>
              <a:t>looking </a:t>
            </a:r>
            <a:r>
              <a:rPr lang="en-US" altLang="en-US" sz="2400" kern="0" dirty="0" smtClean="0"/>
              <a:t>north into </a:t>
            </a:r>
            <a:r>
              <a:rPr lang="en-US" altLang="en-US" sz="2400" kern="0" dirty="0"/>
              <a:t>the proposed development. </a:t>
            </a:r>
          </a:p>
          <a:p>
            <a:pPr marL="0" indent="0" eaLnBrk="1" hangingPunct="1">
              <a:lnSpc>
                <a:spcPct val="90000"/>
              </a:lnSpc>
              <a:buFontTx/>
              <a:buNone/>
              <a:defRPr/>
            </a:pPr>
            <a:endParaRPr lang="en-US" altLang="en-US" sz="2800" kern="0" dirty="0" smtClean="0"/>
          </a:p>
        </p:txBody>
      </p:sp>
      <p:pic>
        <p:nvPicPr>
          <p:cNvPr id="7"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6563" y="4828310"/>
            <a:ext cx="326328" cy="4276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0"/>
          <p:cNvSpPr txBox="1">
            <a:spLocks noChangeArrowheads="1"/>
          </p:cNvSpPr>
          <p:nvPr/>
        </p:nvSpPr>
        <p:spPr bwMode="auto">
          <a:xfrm>
            <a:off x="3041326" y="4458978"/>
            <a:ext cx="75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t>NTS</a:t>
            </a:r>
          </a:p>
        </p:txBody>
      </p:sp>
      <p:cxnSp>
        <p:nvCxnSpPr>
          <p:cNvPr id="11" name="Straight Connector 10"/>
          <p:cNvCxnSpPr/>
          <p:nvPr/>
        </p:nvCxnSpPr>
        <p:spPr bwMode="auto">
          <a:xfrm flipV="1">
            <a:off x="1524000" y="4204720"/>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flipV="1">
            <a:off x="2819400" y="4197838"/>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22" descr="ExistingFigureGround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531833"/>
            <a:ext cx="4419600" cy="3243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J:\Active Projects D-M\LID Competition\DESIGN &amp; GRAPHICS\ILLUSTRATIONS\2014_03_12 - Presentation Board\3_Graphs\Sanitary Sewer with Easements highlighted and roa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56" r="3739"/>
          <a:stretch/>
        </p:blipFill>
        <p:spPr bwMode="auto">
          <a:xfrm rot="16200000">
            <a:off x="2160359" y="3305326"/>
            <a:ext cx="1110448" cy="166360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bwMode="auto">
          <a:xfrm flipV="1">
            <a:off x="1883334" y="4638007"/>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flipV="1">
            <a:off x="3550211" y="4627329"/>
            <a:ext cx="0" cy="97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1870943" y="4724400"/>
            <a:ext cx="16892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2" descr="C:\Users\Philip\Desktop\fuckingnorth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372" y="5239772"/>
            <a:ext cx="326328"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8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69096"/>
            <a:ext cx="1981200" cy="881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3746500" y="0"/>
            <a:ext cx="5410200" cy="487363"/>
          </a:xfrm>
        </p:spPr>
        <p:txBody>
          <a:bodyPr/>
          <a:lstStyle/>
          <a:p>
            <a:pPr eaLnBrk="1" hangingPunct="1"/>
            <a:r>
              <a:rPr lang="en-US" altLang="en-US" sz="3000" dirty="0" smtClean="0"/>
              <a:t>Design </a:t>
            </a:r>
            <a:r>
              <a:rPr lang="en-US" altLang="en-US" sz="3000" dirty="0" smtClean="0"/>
              <a:t>Elements- </a:t>
            </a:r>
            <a:r>
              <a:rPr lang="en-US" altLang="en-US" sz="3000" dirty="0" err="1" smtClean="0"/>
              <a:t>Stormwater</a:t>
            </a:r>
            <a:endParaRPr lang="en-US" altLang="en-US" sz="3000" dirty="0" smtClean="0"/>
          </a:p>
        </p:txBody>
      </p:sp>
      <p:pic>
        <p:nvPicPr>
          <p:cNvPr id="20483" name="Picture 5" descr="Drainage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DrainagePlan"/>
          <p:cNvPicPr>
            <a:picLocks noChangeAspect="1" noChangeArrowheads="1"/>
          </p:cNvPicPr>
          <p:nvPr/>
        </p:nvPicPr>
        <p:blipFill rotWithShape="1">
          <a:blip r:embed="rId2">
            <a:extLst>
              <a:ext uri="{28A0092B-C50C-407E-A947-70E740481C1C}">
                <a14:useLocalDpi xmlns:a14="http://schemas.microsoft.com/office/drawing/2010/main" val="0"/>
              </a:ext>
            </a:extLst>
          </a:blip>
          <a:srcRect l="71848" t="56048" r="22512" b="31707"/>
          <a:stretch/>
        </p:blipFill>
        <p:spPr bwMode="auto">
          <a:xfrm>
            <a:off x="688768" y="578941"/>
            <a:ext cx="451263" cy="65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95400" y="578941"/>
            <a:ext cx="1066800" cy="653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Rectangle 4"/>
          <p:cNvSpPr/>
          <p:nvPr/>
        </p:nvSpPr>
        <p:spPr>
          <a:xfrm>
            <a:off x="1295400" y="648357"/>
            <a:ext cx="1040670" cy="523220"/>
          </a:xfrm>
          <a:prstGeom prst="rect">
            <a:avLst/>
          </a:prstGeom>
        </p:spPr>
        <p:txBody>
          <a:bodyPr wrap="none">
            <a:spAutoFit/>
          </a:bodyPr>
          <a:lstStyle/>
          <a:p>
            <a:r>
              <a:rPr lang="en-US" altLang="en-US" sz="1400" dirty="0" smtClean="0"/>
              <a:t>water flow </a:t>
            </a:r>
          </a:p>
          <a:p>
            <a:r>
              <a:rPr lang="en-US" altLang="en-US" sz="1400" dirty="0" smtClean="0"/>
              <a:t>direction</a:t>
            </a:r>
            <a:endParaRPr lang="en-US" sz="1400" dirty="0"/>
          </a:p>
        </p:txBody>
      </p:sp>
      <p:cxnSp>
        <p:nvCxnSpPr>
          <p:cNvPr id="8" name="Straight Arrow Connector 7"/>
          <p:cNvCxnSpPr/>
          <p:nvPr/>
        </p:nvCxnSpPr>
        <p:spPr>
          <a:xfrm>
            <a:off x="5829696" y="1220188"/>
            <a:ext cx="418704" cy="355811"/>
          </a:xfrm>
          <a:prstGeom prst="straightConnector1">
            <a:avLst/>
          </a:prstGeom>
          <a:ln>
            <a:solidFill>
              <a:schemeClr val="accent1">
                <a:lumMod val="75000"/>
              </a:schemeClr>
            </a:solidFill>
            <a:tailEnd type="arrow"/>
          </a:ln>
        </p:spPr>
        <p:style>
          <a:lnRef idx="2">
            <a:schemeClr val="accent3"/>
          </a:lnRef>
          <a:fillRef idx="0">
            <a:schemeClr val="accent3"/>
          </a:fillRef>
          <a:effectRef idx="1">
            <a:schemeClr val="accent3"/>
          </a:effectRef>
          <a:fontRef idx="minor">
            <a:schemeClr val="tx1"/>
          </a:fontRef>
        </p:style>
      </p:cxnSp>
      <p:sp>
        <p:nvSpPr>
          <p:cNvPr id="9" name="TextBox 2"/>
          <p:cNvSpPr>
            <a:spLocks noChangeArrowheads="1"/>
          </p:cNvSpPr>
          <p:nvPr/>
        </p:nvSpPr>
        <p:spPr bwMode="auto">
          <a:xfrm>
            <a:off x="4038600" y="701650"/>
            <a:ext cx="1998328" cy="6491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Water recaptured from street</a:t>
            </a:r>
            <a:endParaRPr lang="en-US" sz="1200" dirty="0">
              <a:solidFill>
                <a:schemeClr val="bg1"/>
              </a:solidFill>
              <a:latin typeface="Helvetica Condensed" panose="020B060602020203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2"/>
          <p:cNvSpPr>
            <a:spLocks noGrp="1" noChangeArrowheads="1"/>
          </p:cNvSpPr>
          <p:nvPr>
            <p:ph type="title"/>
          </p:nvPr>
        </p:nvSpPr>
        <p:spPr>
          <a:xfrm>
            <a:off x="3746500" y="-12700"/>
            <a:ext cx="5410200" cy="487363"/>
          </a:xfrm>
        </p:spPr>
        <p:txBody>
          <a:bodyPr/>
          <a:lstStyle/>
          <a:p>
            <a:pPr eaLnBrk="1" hangingPunct="1"/>
            <a:r>
              <a:rPr lang="en-US" altLang="en-US" sz="3200" dirty="0" smtClean="0"/>
              <a:t>Design </a:t>
            </a:r>
            <a:r>
              <a:rPr lang="en-US" altLang="en-US" sz="3200" dirty="0" smtClean="0"/>
              <a:t>Elements- </a:t>
            </a:r>
            <a:r>
              <a:rPr lang="en-US" altLang="en-US" sz="3200" dirty="0" err="1" smtClean="0"/>
              <a:t>Stormwater</a:t>
            </a:r>
            <a:endParaRPr lang="en-US" altLang="en-US" sz="3200" dirty="0" smtClean="0"/>
          </a:p>
        </p:txBody>
      </p:sp>
      <p:sp>
        <p:nvSpPr>
          <p:cNvPr id="19459" name="Rectangle 16"/>
          <p:cNvSpPr>
            <a:spLocks noGrp="1" noChangeArrowheads="1"/>
          </p:cNvSpPr>
          <p:nvPr>
            <p:ph type="body" idx="1"/>
          </p:nvPr>
        </p:nvSpPr>
        <p:spPr>
          <a:xfrm>
            <a:off x="228600" y="685800"/>
            <a:ext cx="8610600" cy="5780044"/>
          </a:xfrm>
        </p:spPr>
        <p:txBody>
          <a:bodyPr/>
          <a:lstStyle/>
          <a:p>
            <a:pPr marL="0" indent="0">
              <a:buNone/>
            </a:pPr>
            <a:r>
              <a:rPr lang="en-US" sz="1400" dirty="0" smtClean="0"/>
              <a:t>The drainage analysis was done using Autodesk Storm and Sanitary Analysis. It was based off an EPA </a:t>
            </a:r>
            <a:r>
              <a:rPr lang="en-US" sz="1400" dirty="0" err="1" smtClean="0"/>
              <a:t>SWMM</a:t>
            </a:r>
            <a:r>
              <a:rPr lang="en-US" sz="1400" dirty="0" smtClean="0"/>
              <a:t> Model with a </a:t>
            </a:r>
            <a:r>
              <a:rPr lang="en-US" sz="1400" dirty="0" err="1" smtClean="0"/>
              <a:t>SCS</a:t>
            </a:r>
            <a:r>
              <a:rPr lang="en-US" sz="1400" dirty="0" smtClean="0"/>
              <a:t>-Type 2 Cumulative Hydrograph. Curve Numbers were chosen based on a soil group of ‘D’. Grass cover was expected for all lawn areas, all residential driveway and roofs were factored in as non-pervious. Decreased run-off and pollution could be expected by encouraging homeowners to plant gardens and use rain barrels, however that was not assumed. Houses from the neighboring community were chosen to estimate typical impervious size. </a:t>
            </a:r>
            <a:endParaRPr lang="en-US" sz="1400" dirty="0" smtClean="0"/>
          </a:p>
          <a:p>
            <a:pPr marL="0" indent="0">
              <a:buNone/>
            </a:pPr>
            <a:endParaRPr lang="en-US" sz="1400" dirty="0" smtClean="0"/>
          </a:p>
          <a:p>
            <a:r>
              <a:rPr lang="en-US" sz="1400" dirty="0" smtClean="0"/>
              <a:t>A bio-swale will run parallel to the proposed roadway, treating and conveying water from the center of the development north to E. 17</a:t>
            </a:r>
            <a:r>
              <a:rPr lang="en-US" sz="1400" baseline="30000" dirty="0" smtClean="0"/>
              <a:t>th</a:t>
            </a:r>
            <a:r>
              <a:rPr lang="en-US" sz="1400" dirty="0" smtClean="0"/>
              <a:t> St. </a:t>
            </a:r>
          </a:p>
          <a:p>
            <a:r>
              <a:rPr lang="en-US" sz="1400" dirty="0" smtClean="0"/>
              <a:t>A bio-retention area will be set up on the west end of the development, with an overflow swale over the road between the houses to an existing inlet on the south side of the development. The existing grates will be replaced with a pervious pavement sidewalk with underdrains. This will ensure that the wall is able to stay in great condition for many more years and that the water flowing to the south of the development is also treated. Once in the system, the water runs to the east and into the City of Tulsa’s </a:t>
            </a:r>
            <a:r>
              <a:rPr lang="en-US" sz="1400" dirty="0" err="1" smtClean="0"/>
              <a:t>stormwater</a:t>
            </a:r>
            <a:r>
              <a:rPr lang="en-US" sz="1400" dirty="0" smtClean="0"/>
              <a:t> system.  </a:t>
            </a:r>
          </a:p>
          <a:p>
            <a:r>
              <a:rPr lang="en-US" sz="1400" dirty="0" smtClean="0"/>
              <a:t>The south-central portion of the development will drain to a section of pervious pavement in the road near the western park entrance.  A drain will take overflow water under the </a:t>
            </a:r>
            <a:r>
              <a:rPr lang="en-US" sz="1400" dirty="0" smtClean="0"/>
              <a:t>retaining </a:t>
            </a:r>
            <a:r>
              <a:rPr lang="en-US" sz="1400" dirty="0" smtClean="0"/>
              <a:t>wall to the conventional sewer system on the eastern edge of the development.  Due to the increased cost of pervious pavement, we decided to put the rest of the street in conventional pavement. </a:t>
            </a:r>
          </a:p>
          <a:p>
            <a:r>
              <a:rPr lang="en-US" sz="1400" dirty="0" smtClean="0"/>
              <a:t>A 6” curb inlet will be placed just east of the main entrance to the park that will take </a:t>
            </a:r>
            <a:r>
              <a:rPr lang="en-US" sz="1400" dirty="0" err="1" smtClean="0"/>
              <a:t>stormwater</a:t>
            </a:r>
            <a:r>
              <a:rPr lang="en-US" sz="1400" dirty="0" smtClean="0"/>
              <a:t> off of E. 17</a:t>
            </a:r>
            <a:r>
              <a:rPr lang="en-US" sz="1400" baseline="30000" dirty="0" smtClean="0"/>
              <a:t>th</a:t>
            </a:r>
            <a:r>
              <a:rPr lang="en-US" sz="1400" dirty="0" smtClean="0"/>
              <a:t> Street, under the retaining wall, and  convey it through a small channel to a bio-retention area in the southeast corner of the development. Another tiered bio-retention area at the west side of the park will provide a natural way to deal with the slopes in the area as well clean runoff coming off the eastern cluster of houses . Overflow from this </a:t>
            </a:r>
            <a:r>
              <a:rPr lang="en-US" sz="1400" dirty="0" err="1" smtClean="0"/>
              <a:t>bioretention</a:t>
            </a:r>
            <a:r>
              <a:rPr lang="en-US" sz="1400" dirty="0" smtClean="0"/>
              <a:t> area will flow through a small channel to the southeastern </a:t>
            </a:r>
            <a:r>
              <a:rPr lang="en-US" sz="1400" dirty="0" err="1" smtClean="0"/>
              <a:t>bioretention</a:t>
            </a:r>
            <a:r>
              <a:rPr lang="en-US" sz="1400" dirty="0" smtClean="0"/>
              <a:t> cell.</a:t>
            </a:r>
          </a:p>
          <a:p>
            <a:pPr marL="0" indent="0">
              <a:buNone/>
            </a:pPr>
            <a:endParaRPr lang="en-US" sz="1400" dirty="0" smtClean="0"/>
          </a:p>
          <a:p>
            <a:pPr marL="0" indent="0">
              <a:buNone/>
            </a:pPr>
            <a:r>
              <a:rPr lang="en-US" sz="1400" dirty="0" smtClean="0"/>
              <a:t>These </a:t>
            </a:r>
            <a:r>
              <a:rPr lang="en-US" sz="1400" dirty="0" smtClean="0"/>
              <a:t>drainage measures will ensure that the water entering the City of Tulsa </a:t>
            </a:r>
            <a:r>
              <a:rPr lang="en-US" sz="1400" dirty="0" err="1" smtClean="0"/>
              <a:t>stomwater</a:t>
            </a:r>
            <a:r>
              <a:rPr lang="en-US" sz="1400" dirty="0" smtClean="0"/>
              <a:t> system and Crow Creek are cleaner than would be with a traditional development while still reducing the risk of downstream flooding.</a:t>
            </a:r>
            <a:endParaRPr lang="en-US" altLang="en-US" sz="1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819400" y="0"/>
            <a:ext cx="6324600" cy="487363"/>
          </a:xfrm>
        </p:spPr>
        <p:txBody>
          <a:bodyPr/>
          <a:lstStyle/>
          <a:p>
            <a:pPr eaLnBrk="1" hangingPunct="1"/>
            <a:r>
              <a:rPr lang="en-US" altLang="en-US" sz="3200" dirty="0" smtClean="0"/>
              <a:t>Design </a:t>
            </a:r>
            <a:r>
              <a:rPr lang="en-US" altLang="en-US" sz="3200" dirty="0" smtClean="0"/>
              <a:t>Elements- Pervious Pavement</a:t>
            </a:r>
            <a:endParaRPr lang="en-US" altLang="en-US" sz="3200" dirty="0" smtClean="0"/>
          </a:p>
        </p:txBody>
      </p:sp>
      <p:sp>
        <p:nvSpPr>
          <p:cNvPr id="9219" name="Rectangle 3"/>
          <p:cNvSpPr>
            <a:spLocks noGrp="1" noChangeArrowheads="1"/>
          </p:cNvSpPr>
          <p:nvPr>
            <p:ph type="body" idx="1"/>
          </p:nvPr>
        </p:nvSpPr>
        <p:spPr>
          <a:xfrm>
            <a:off x="304800" y="909611"/>
            <a:ext cx="6477000" cy="3622530"/>
          </a:xfrm>
        </p:spPr>
        <p:txBody>
          <a:bodyPr/>
          <a:lstStyle/>
          <a:p>
            <a:pPr eaLnBrk="1" hangingPunct="1">
              <a:spcAft>
                <a:spcPts val="600"/>
              </a:spcAft>
            </a:pPr>
            <a:r>
              <a:rPr lang="en-US" altLang="en-US" sz="1600" dirty="0" smtClean="0"/>
              <a:t>Connected voids in pervious pavement allows water to pass through paved surfaces and soak into a rock base for slow infiltration rather than rapidly enter </a:t>
            </a:r>
            <a:r>
              <a:rPr lang="en-US" altLang="en-US" sz="1600" dirty="0" err="1" smtClean="0"/>
              <a:t>stormwater</a:t>
            </a:r>
            <a:r>
              <a:rPr lang="en-US" altLang="en-US" sz="1600" dirty="0" smtClean="0"/>
              <a:t> sewers via impenetrable pavement used in conventional development.  </a:t>
            </a:r>
          </a:p>
          <a:p>
            <a:pPr eaLnBrk="1" hangingPunct="1">
              <a:spcAft>
                <a:spcPts val="600"/>
              </a:spcAft>
            </a:pPr>
            <a:r>
              <a:rPr lang="en-US" altLang="en-US" sz="1600" dirty="0" smtClean="0"/>
              <a:t>Pervious pavement requires </a:t>
            </a:r>
            <a:r>
              <a:rPr lang="en-US" altLang="en-US" sz="1600" dirty="0" err="1" smtClean="0"/>
              <a:t>subbase</a:t>
            </a:r>
            <a:r>
              <a:rPr lang="en-US" altLang="en-US" sz="1600" dirty="0" smtClean="0"/>
              <a:t> preparation (leveling and compaction), geotextile fabric, a rock base (to hold water and slowly infiltrate to the </a:t>
            </a:r>
            <a:r>
              <a:rPr lang="en-US" altLang="en-US" sz="1600" dirty="0" err="1" smtClean="0"/>
              <a:t>subbase</a:t>
            </a:r>
            <a:r>
              <a:rPr lang="en-US" altLang="en-US" sz="1600" dirty="0" smtClean="0"/>
              <a:t>), and pervious concrete on top with special preparation methods and slow drying under plastic.</a:t>
            </a:r>
          </a:p>
          <a:p>
            <a:pPr eaLnBrk="1" hangingPunct="1">
              <a:spcAft>
                <a:spcPts val="600"/>
              </a:spcAft>
            </a:pPr>
            <a:r>
              <a:rPr lang="en-US" altLang="en-US" sz="1600" dirty="0" smtClean="0"/>
              <a:t>The Barnard Trace LID design uses pervious pavement for a minimally traveled </a:t>
            </a:r>
            <a:r>
              <a:rPr lang="en-US" altLang="en-US" sz="1600" dirty="0"/>
              <a:t>roadway and part of the </a:t>
            </a:r>
            <a:r>
              <a:rPr lang="en-US" altLang="en-US" sz="1600" dirty="0" smtClean="0"/>
              <a:t>sidewalk.  Use of standard concrete in other areas will save unnecessary expense. </a:t>
            </a:r>
            <a:endParaRPr lang="en-US" sz="1600" dirty="0" smtClean="0"/>
          </a:p>
          <a:p>
            <a:pPr>
              <a:spcBef>
                <a:spcPts val="0"/>
              </a:spcBef>
              <a:spcAft>
                <a:spcPts val="600"/>
              </a:spcAft>
              <a:defRPr/>
            </a:pPr>
            <a:r>
              <a:rPr lang="en-US" sz="1600" dirty="0" smtClean="0"/>
              <a:t>Long-term </a:t>
            </a:r>
            <a:r>
              <a:rPr lang="en-US" sz="1600" dirty="0"/>
              <a:t>maintenance is required by routine (quarterly to yearly) vacuum </a:t>
            </a:r>
            <a:r>
              <a:rPr lang="en-US" sz="1600" dirty="0" smtClean="0"/>
              <a:t>sweeping.</a:t>
            </a:r>
            <a:endParaRPr lang="en-US" sz="1600" dirty="0"/>
          </a:p>
        </p:txBody>
      </p:sp>
      <p:pic>
        <p:nvPicPr>
          <p:cNvPr id="7" name="Picture 3"/>
          <p:cNvPicPr>
            <a:picLocks noChangeAspect="1" noChangeArrowheads="1"/>
          </p:cNvPicPr>
          <p:nvPr/>
        </p:nvPicPr>
        <p:blipFill>
          <a:blip r:embed="rId2" cstate="print"/>
          <a:srcRect/>
          <a:stretch>
            <a:fillRect/>
          </a:stretch>
        </p:blipFill>
        <p:spPr bwMode="auto">
          <a:xfrm>
            <a:off x="4419599" y="4929587"/>
            <a:ext cx="2571763" cy="1747521"/>
          </a:xfrm>
          <a:prstGeom prst="rect">
            <a:avLst/>
          </a:prstGeom>
          <a:noFill/>
          <a:ln w="3175">
            <a:noFill/>
          </a:ln>
          <a:effectLst/>
        </p:spPr>
      </p:pic>
      <p:grpSp>
        <p:nvGrpSpPr>
          <p:cNvPr id="8" name="Group 38"/>
          <p:cNvGrpSpPr/>
          <p:nvPr/>
        </p:nvGrpSpPr>
        <p:grpSpPr>
          <a:xfrm>
            <a:off x="7045383" y="2611337"/>
            <a:ext cx="1992023" cy="4009219"/>
            <a:chOff x="3292132" y="1028700"/>
            <a:chExt cx="2559735" cy="4800600"/>
          </a:xfrm>
        </p:grpSpPr>
        <p:sp>
          <p:nvSpPr>
            <p:cNvPr id="9" name="Rectangle 8" descr="Sand"/>
            <p:cNvSpPr>
              <a:spLocks noChangeArrowheads="1"/>
            </p:cNvSpPr>
            <p:nvPr/>
          </p:nvSpPr>
          <p:spPr bwMode="auto">
            <a:xfrm>
              <a:off x="3420720" y="2019300"/>
              <a:ext cx="2386012" cy="1042987"/>
            </a:xfrm>
            <a:prstGeom prst="rect">
              <a:avLst/>
            </a:prstGeom>
            <a:blipFill dpi="0" rotWithShape="1">
              <a:blip r:embed="rId3" cstate="print"/>
              <a:srcRect/>
              <a:tile tx="0" ty="0" sx="100000" sy="100000" flip="none" algn="tl"/>
            </a:blipFill>
            <a:ln w="9525" algn="in">
              <a:solidFill>
                <a:srgbClr val="000000"/>
              </a:solid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pic>
          <p:nvPicPr>
            <p:cNvPr id="10" name="Picture 9" descr="NA02292_"/>
            <p:cNvPicPr>
              <a:picLocks noChangeAspect="1" noChangeArrowheads="1"/>
            </p:cNvPicPr>
            <p:nvPr/>
          </p:nvPicPr>
          <p:blipFill>
            <a:blip r:embed="rId4" cstate="print"/>
            <a:srcRect/>
            <a:stretch>
              <a:fillRect/>
            </a:stretch>
          </p:blipFill>
          <p:spPr bwMode="auto">
            <a:xfrm>
              <a:off x="3590582" y="1524000"/>
              <a:ext cx="280988" cy="269875"/>
            </a:xfrm>
            <a:prstGeom prst="rect">
              <a:avLst/>
            </a:prstGeom>
            <a:noFill/>
            <a:ln w="9525" algn="in">
              <a:noFill/>
              <a:miter lim="800000"/>
              <a:headEnd/>
              <a:tailEnd/>
            </a:ln>
            <a:effectLst/>
          </p:spPr>
        </p:pic>
        <p:sp>
          <p:nvSpPr>
            <p:cNvPr id="11" name="Freeform 10"/>
            <p:cNvSpPr>
              <a:spLocks/>
            </p:cNvSpPr>
            <p:nvPr/>
          </p:nvSpPr>
          <p:spPr bwMode="auto">
            <a:xfrm>
              <a:off x="3458820" y="1028700"/>
              <a:ext cx="112712" cy="217487"/>
            </a:xfrm>
            <a:custGeom>
              <a:avLst/>
              <a:gdLst/>
              <a:ahLst/>
              <a:cxnLst>
                <a:cxn ang="0">
                  <a:pos x="34272" y="0"/>
                </a:cxn>
                <a:cxn ang="0">
                  <a:pos x="15222" y="57150"/>
                </a:cxn>
                <a:cxn ang="0">
                  <a:pos x="5697" y="85725"/>
                </a:cxn>
                <a:cxn ang="0">
                  <a:pos x="43797" y="171450"/>
                </a:cxn>
                <a:cxn ang="0">
                  <a:pos x="72372" y="161925"/>
                </a:cxn>
                <a:cxn ang="0">
                  <a:pos x="72372" y="57150"/>
                </a:cxn>
                <a:cxn ang="0">
                  <a:pos x="53322" y="28575"/>
                </a:cxn>
                <a:cxn ang="0">
                  <a:pos x="34272" y="0"/>
                </a:cxn>
              </a:cxnLst>
              <a:rect l="0" t="0" r="r" b="b"/>
              <a:pathLst>
                <a:path w="89436" h="173101">
                  <a:moveTo>
                    <a:pt x="34272" y="0"/>
                  </a:moveTo>
                  <a:cubicBezTo>
                    <a:pt x="27922" y="19050"/>
                    <a:pt x="21572" y="38100"/>
                    <a:pt x="15222" y="57150"/>
                  </a:cubicBezTo>
                  <a:cubicBezTo>
                    <a:pt x="12047" y="66675"/>
                    <a:pt x="5697" y="85725"/>
                    <a:pt x="5697" y="85725"/>
                  </a:cubicBezTo>
                  <a:cubicBezTo>
                    <a:pt x="10060" y="116265"/>
                    <a:pt x="0" y="164150"/>
                    <a:pt x="43797" y="171450"/>
                  </a:cubicBezTo>
                  <a:cubicBezTo>
                    <a:pt x="53701" y="173101"/>
                    <a:pt x="62847" y="165100"/>
                    <a:pt x="72372" y="161925"/>
                  </a:cubicBezTo>
                  <a:cubicBezTo>
                    <a:pt x="84025" y="115312"/>
                    <a:pt x="89436" y="114032"/>
                    <a:pt x="72372" y="57150"/>
                  </a:cubicBezTo>
                  <a:cubicBezTo>
                    <a:pt x="69083" y="46185"/>
                    <a:pt x="59672" y="38100"/>
                    <a:pt x="53322" y="28575"/>
                  </a:cubicBezTo>
                  <a:cubicBezTo>
                    <a:pt x="46972" y="19050"/>
                    <a:pt x="40622" y="9525"/>
                    <a:pt x="34272" y="0"/>
                  </a:cubicBezTo>
                  <a:close/>
                </a:path>
              </a:pathLst>
            </a:custGeom>
            <a:solidFill>
              <a:srgbClr val="D6E0E0"/>
            </a:solidFill>
            <a:ln w="9525" cap="flat">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12" name="Freeform 11"/>
            <p:cNvSpPr>
              <a:spLocks/>
            </p:cNvSpPr>
            <p:nvPr/>
          </p:nvSpPr>
          <p:spPr bwMode="auto">
            <a:xfrm>
              <a:off x="4511332" y="1630362"/>
              <a:ext cx="112713" cy="217488"/>
            </a:xfrm>
            <a:custGeom>
              <a:avLst/>
              <a:gdLst/>
              <a:ahLst/>
              <a:cxnLst>
                <a:cxn ang="0">
                  <a:pos x="34272" y="0"/>
                </a:cxn>
                <a:cxn ang="0">
                  <a:pos x="15222" y="57150"/>
                </a:cxn>
                <a:cxn ang="0">
                  <a:pos x="5697" y="85725"/>
                </a:cxn>
                <a:cxn ang="0">
                  <a:pos x="43797" y="171450"/>
                </a:cxn>
                <a:cxn ang="0">
                  <a:pos x="72372" y="161925"/>
                </a:cxn>
                <a:cxn ang="0">
                  <a:pos x="72372" y="57150"/>
                </a:cxn>
                <a:cxn ang="0">
                  <a:pos x="53322" y="28575"/>
                </a:cxn>
                <a:cxn ang="0">
                  <a:pos x="34272" y="0"/>
                </a:cxn>
              </a:cxnLst>
              <a:rect l="0" t="0" r="r" b="b"/>
              <a:pathLst>
                <a:path w="89436" h="173101">
                  <a:moveTo>
                    <a:pt x="34272" y="0"/>
                  </a:moveTo>
                  <a:cubicBezTo>
                    <a:pt x="27922" y="19050"/>
                    <a:pt x="21572" y="38100"/>
                    <a:pt x="15222" y="57150"/>
                  </a:cubicBezTo>
                  <a:cubicBezTo>
                    <a:pt x="12047" y="66675"/>
                    <a:pt x="5697" y="85725"/>
                    <a:pt x="5697" y="85725"/>
                  </a:cubicBezTo>
                  <a:cubicBezTo>
                    <a:pt x="10060" y="116265"/>
                    <a:pt x="0" y="164150"/>
                    <a:pt x="43797" y="171450"/>
                  </a:cubicBezTo>
                  <a:cubicBezTo>
                    <a:pt x="53701" y="173101"/>
                    <a:pt x="62847" y="165100"/>
                    <a:pt x="72372" y="161925"/>
                  </a:cubicBezTo>
                  <a:cubicBezTo>
                    <a:pt x="84025" y="115312"/>
                    <a:pt x="89436" y="114032"/>
                    <a:pt x="72372" y="57150"/>
                  </a:cubicBezTo>
                  <a:cubicBezTo>
                    <a:pt x="69083" y="46185"/>
                    <a:pt x="59672" y="38100"/>
                    <a:pt x="53322" y="28575"/>
                  </a:cubicBezTo>
                  <a:cubicBezTo>
                    <a:pt x="46972" y="19050"/>
                    <a:pt x="40622" y="9525"/>
                    <a:pt x="34272" y="0"/>
                  </a:cubicBezTo>
                  <a:close/>
                </a:path>
              </a:pathLst>
            </a:custGeom>
            <a:solidFill>
              <a:srgbClr val="D6E0E0"/>
            </a:solidFill>
            <a:ln w="9525" cap="flat">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13" name="Freeform 12"/>
            <p:cNvSpPr>
              <a:spLocks/>
            </p:cNvSpPr>
            <p:nvPr/>
          </p:nvSpPr>
          <p:spPr bwMode="auto">
            <a:xfrm>
              <a:off x="5532095" y="1552575"/>
              <a:ext cx="112712" cy="219075"/>
            </a:xfrm>
            <a:custGeom>
              <a:avLst/>
              <a:gdLst/>
              <a:ahLst/>
              <a:cxnLst>
                <a:cxn ang="0">
                  <a:pos x="34272" y="0"/>
                </a:cxn>
                <a:cxn ang="0">
                  <a:pos x="15222" y="57150"/>
                </a:cxn>
                <a:cxn ang="0">
                  <a:pos x="5697" y="85725"/>
                </a:cxn>
                <a:cxn ang="0">
                  <a:pos x="43797" y="171450"/>
                </a:cxn>
                <a:cxn ang="0">
                  <a:pos x="72372" y="161925"/>
                </a:cxn>
                <a:cxn ang="0">
                  <a:pos x="72372" y="57150"/>
                </a:cxn>
                <a:cxn ang="0">
                  <a:pos x="53322" y="28575"/>
                </a:cxn>
                <a:cxn ang="0">
                  <a:pos x="34272" y="0"/>
                </a:cxn>
              </a:cxnLst>
              <a:rect l="0" t="0" r="r" b="b"/>
              <a:pathLst>
                <a:path w="89436" h="173101">
                  <a:moveTo>
                    <a:pt x="34272" y="0"/>
                  </a:moveTo>
                  <a:cubicBezTo>
                    <a:pt x="27922" y="19050"/>
                    <a:pt x="21572" y="38100"/>
                    <a:pt x="15222" y="57150"/>
                  </a:cubicBezTo>
                  <a:cubicBezTo>
                    <a:pt x="12047" y="66675"/>
                    <a:pt x="5697" y="85725"/>
                    <a:pt x="5697" y="85725"/>
                  </a:cubicBezTo>
                  <a:cubicBezTo>
                    <a:pt x="10060" y="116265"/>
                    <a:pt x="0" y="164150"/>
                    <a:pt x="43797" y="171450"/>
                  </a:cubicBezTo>
                  <a:cubicBezTo>
                    <a:pt x="53701" y="173101"/>
                    <a:pt x="62847" y="165100"/>
                    <a:pt x="72372" y="161925"/>
                  </a:cubicBezTo>
                  <a:cubicBezTo>
                    <a:pt x="84025" y="115312"/>
                    <a:pt x="89436" y="114032"/>
                    <a:pt x="72372" y="57150"/>
                  </a:cubicBezTo>
                  <a:cubicBezTo>
                    <a:pt x="69083" y="46185"/>
                    <a:pt x="59672" y="38100"/>
                    <a:pt x="53322" y="28575"/>
                  </a:cubicBezTo>
                  <a:cubicBezTo>
                    <a:pt x="46972" y="19050"/>
                    <a:pt x="40622" y="9525"/>
                    <a:pt x="34272" y="0"/>
                  </a:cubicBezTo>
                  <a:close/>
                </a:path>
              </a:pathLst>
            </a:custGeom>
            <a:solidFill>
              <a:srgbClr val="D6E0E0"/>
            </a:solidFill>
            <a:ln w="9525" cap="flat">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14" name="Rectangle 13" descr="Newsprint"/>
            <p:cNvSpPr>
              <a:spLocks noChangeArrowheads="1"/>
            </p:cNvSpPr>
            <p:nvPr/>
          </p:nvSpPr>
          <p:spPr bwMode="auto">
            <a:xfrm>
              <a:off x="3420720" y="3062287"/>
              <a:ext cx="2386012" cy="1366838"/>
            </a:xfrm>
            <a:prstGeom prst="rect">
              <a:avLst/>
            </a:prstGeom>
            <a:blipFill dpi="0" rotWithShape="1">
              <a:blip r:embed="rId5" cstate="print"/>
              <a:srcRect/>
              <a:tile tx="0" ty="0" sx="100000" sy="100000" flip="none" algn="tl"/>
            </a:blipFill>
            <a:ln w="9525" algn="in">
              <a:solidFill>
                <a:srgbClr val="000000"/>
              </a:solid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15" name="Rectangle 14" descr="Cork"/>
            <p:cNvSpPr>
              <a:spLocks noChangeArrowheads="1"/>
            </p:cNvSpPr>
            <p:nvPr/>
          </p:nvSpPr>
          <p:spPr bwMode="auto">
            <a:xfrm>
              <a:off x="3420720" y="4429125"/>
              <a:ext cx="2386012" cy="1400175"/>
            </a:xfrm>
            <a:prstGeom prst="rect">
              <a:avLst/>
            </a:prstGeom>
            <a:blipFill dpi="0" rotWithShape="1">
              <a:blip r:embed="rId6" cstate="print"/>
              <a:srcRect/>
              <a:tile tx="0" ty="0" sx="100000" sy="100000" flip="none" algn="tl"/>
            </a:blipFill>
            <a:ln w="9525" algn="in">
              <a:solidFill>
                <a:srgbClr val="000000"/>
              </a:solid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16" name="Text Box 14"/>
            <p:cNvSpPr txBox="1">
              <a:spLocks noChangeArrowheads="1"/>
            </p:cNvSpPr>
            <p:nvPr/>
          </p:nvSpPr>
          <p:spPr bwMode="auto">
            <a:xfrm>
              <a:off x="3458820" y="5505450"/>
              <a:ext cx="1803400" cy="323850"/>
            </a:xfrm>
            <a:prstGeom prst="rect">
              <a:avLst/>
            </a:prstGeom>
            <a:noFill/>
            <a:ln w="9525" algn="in">
              <a:no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r>
                <a:rPr lang="en-US" sz="1200" dirty="0">
                  <a:solidFill>
                    <a:srgbClr val="000000"/>
                  </a:solidFill>
                </a:rPr>
                <a:t>Soil </a:t>
              </a:r>
              <a:r>
                <a:rPr lang="en-US" sz="1200" dirty="0" err="1">
                  <a:solidFill>
                    <a:srgbClr val="000000"/>
                  </a:solidFill>
                </a:rPr>
                <a:t>Subbase</a:t>
              </a:r>
              <a:endParaRPr lang="en-US" sz="1200" b="0" dirty="0">
                <a:solidFill>
                  <a:srgbClr val="000000"/>
                </a:solidFill>
              </a:endParaRPr>
            </a:p>
          </p:txBody>
        </p:sp>
        <p:sp>
          <p:nvSpPr>
            <p:cNvPr id="17" name="Text Box 15"/>
            <p:cNvSpPr txBox="1">
              <a:spLocks noChangeArrowheads="1"/>
            </p:cNvSpPr>
            <p:nvPr/>
          </p:nvSpPr>
          <p:spPr bwMode="auto">
            <a:xfrm>
              <a:off x="3465132" y="3842845"/>
              <a:ext cx="1690687" cy="403225"/>
            </a:xfrm>
            <a:prstGeom prst="rect">
              <a:avLst/>
            </a:prstGeom>
            <a:noFill/>
            <a:ln w="9525" algn="in">
              <a:no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r>
                <a:rPr lang="en-US" sz="1200" dirty="0" smtClean="0">
                  <a:solidFill>
                    <a:srgbClr val="000000"/>
                  </a:solidFill>
                </a:rPr>
                <a:t>Gravel/Rock </a:t>
              </a:r>
              <a:r>
                <a:rPr lang="en-US" sz="1200" dirty="0">
                  <a:solidFill>
                    <a:srgbClr val="000000"/>
                  </a:solidFill>
                </a:rPr>
                <a:t>Base</a:t>
              </a:r>
              <a:endParaRPr lang="en-US" sz="1200" b="0" dirty="0">
                <a:solidFill>
                  <a:srgbClr val="000000"/>
                </a:solidFill>
              </a:endParaRPr>
            </a:p>
          </p:txBody>
        </p:sp>
        <p:sp>
          <p:nvSpPr>
            <p:cNvPr id="18" name="Text Box 16"/>
            <p:cNvSpPr txBox="1">
              <a:spLocks noChangeArrowheads="1"/>
            </p:cNvSpPr>
            <p:nvPr/>
          </p:nvSpPr>
          <p:spPr bwMode="auto">
            <a:xfrm>
              <a:off x="3551632" y="2353003"/>
              <a:ext cx="1455737" cy="420687"/>
            </a:xfrm>
            <a:prstGeom prst="rect">
              <a:avLst/>
            </a:prstGeom>
            <a:noFill/>
            <a:ln w="9525" algn="in">
              <a:no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r>
                <a:rPr lang="en-US" sz="1200" dirty="0">
                  <a:solidFill>
                    <a:srgbClr val="000000"/>
                  </a:solidFill>
                </a:rPr>
                <a:t>Pervious</a:t>
              </a:r>
              <a:br>
                <a:rPr lang="en-US" sz="1200" dirty="0">
                  <a:solidFill>
                    <a:srgbClr val="000000"/>
                  </a:solidFill>
                </a:rPr>
              </a:br>
              <a:r>
                <a:rPr lang="en-US" sz="1200" dirty="0">
                  <a:solidFill>
                    <a:srgbClr val="000000"/>
                  </a:solidFill>
                </a:rPr>
                <a:t>Concrete</a:t>
              </a:r>
              <a:endParaRPr lang="en-US" sz="1200" b="0" dirty="0">
                <a:solidFill>
                  <a:srgbClr val="000000"/>
                </a:solidFill>
              </a:endParaRPr>
            </a:p>
          </p:txBody>
        </p:sp>
        <p:sp>
          <p:nvSpPr>
            <p:cNvPr id="19" name="AutoShape 17"/>
            <p:cNvSpPr>
              <a:spLocks noChangeArrowheads="1"/>
            </p:cNvSpPr>
            <p:nvPr/>
          </p:nvSpPr>
          <p:spPr bwMode="auto">
            <a:xfrm>
              <a:off x="5300320" y="2093912"/>
              <a:ext cx="338137" cy="430213"/>
            </a:xfrm>
            <a:prstGeom prst="downArrow">
              <a:avLst>
                <a:gd name="adj1" fmla="val 50000"/>
                <a:gd name="adj2" fmla="val 31808"/>
              </a:avLst>
            </a:prstGeom>
            <a:solidFill>
              <a:srgbClr val="000000"/>
            </a:solidFill>
            <a:ln w="9525" algn="in">
              <a:solidFill>
                <a:srgbClr val="000000"/>
              </a:solidFill>
              <a:miter lim="800000"/>
              <a:headEnd/>
              <a:tailEnd/>
            </a:ln>
            <a:effectLst/>
          </p:spPr>
          <p:txBody>
            <a:bodyPr vert="eaVert"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20" name="AutoShape 18"/>
            <p:cNvSpPr>
              <a:spLocks noChangeArrowheads="1"/>
            </p:cNvSpPr>
            <p:nvPr/>
          </p:nvSpPr>
          <p:spPr bwMode="auto">
            <a:xfrm>
              <a:off x="5300320" y="3386137"/>
              <a:ext cx="338137" cy="431800"/>
            </a:xfrm>
            <a:prstGeom prst="downArrow">
              <a:avLst>
                <a:gd name="adj1" fmla="val 50000"/>
                <a:gd name="adj2" fmla="val 31925"/>
              </a:avLst>
            </a:prstGeom>
            <a:solidFill>
              <a:srgbClr val="000000"/>
            </a:solidFill>
            <a:ln w="9525" algn="in">
              <a:solidFill>
                <a:srgbClr val="000000"/>
              </a:solidFill>
              <a:miter lim="800000"/>
              <a:headEnd/>
              <a:tailEnd/>
            </a:ln>
            <a:effectLst/>
          </p:spPr>
          <p:txBody>
            <a:bodyPr vert="eaVert"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21" name="AutoShape 19"/>
            <p:cNvSpPr>
              <a:spLocks noChangeArrowheads="1"/>
            </p:cNvSpPr>
            <p:nvPr/>
          </p:nvSpPr>
          <p:spPr bwMode="auto">
            <a:xfrm>
              <a:off x="5300320" y="4930775"/>
              <a:ext cx="338137" cy="431800"/>
            </a:xfrm>
            <a:prstGeom prst="downArrow">
              <a:avLst>
                <a:gd name="adj1" fmla="val 50000"/>
                <a:gd name="adj2" fmla="val 31925"/>
              </a:avLst>
            </a:prstGeom>
            <a:solidFill>
              <a:srgbClr val="000000"/>
            </a:solidFill>
            <a:ln w="9525" algn="in">
              <a:solidFill>
                <a:srgbClr val="000000"/>
              </a:solidFill>
              <a:miter lim="800000"/>
              <a:headEnd/>
              <a:tailEnd/>
            </a:ln>
            <a:effectLst/>
          </p:spPr>
          <p:txBody>
            <a:bodyPr vert="eaVert"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pic>
          <p:nvPicPr>
            <p:cNvPr id="22" name="Picture 21" descr="NA02292_"/>
            <p:cNvPicPr>
              <a:picLocks noChangeAspect="1" noChangeArrowheads="1"/>
            </p:cNvPicPr>
            <p:nvPr/>
          </p:nvPicPr>
          <p:blipFill>
            <a:blip r:embed="rId4" cstate="print"/>
            <a:srcRect/>
            <a:stretch>
              <a:fillRect/>
            </a:stretch>
          </p:blipFill>
          <p:spPr bwMode="auto">
            <a:xfrm>
              <a:off x="4641507" y="1631950"/>
              <a:ext cx="263525" cy="250825"/>
            </a:xfrm>
            <a:prstGeom prst="rect">
              <a:avLst/>
            </a:prstGeom>
            <a:noFill/>
            <a:ln w="9525" algn="in">
              <a:noFill/>
              <a:miter lim="800000"/>
              <a:headEnd/>
              <a:tailEnd/>
            </a:ln>
            <a:effectLst/>
          </p:spPr>
        </p:pic>
        <p:pic>
          <p:nvPicPr>
            <p:cNvPr id="23" name="Picture 22" descr="NA02292_"/>
            <p:cNvPicPr>
              <a:picLocks noChangeAspect="1" noChangeArrowheads="1"/>
            </p:cNvPicPr>
            <p:nvPr/>
          </p:nvPicPr>
          <p:blipFill>
            <a:blip r:embed="rId4" cstate="print"/>
            <a:srcRect/>
            <a:stretch>
              <a:fillRect/>
            </a:stretch>
          </p:blipFill>
          <p:spPr bwMode="auto">
            <a:xfrm>
              <a:off x="5074895" y="1409700"/>
              <a:ext cx="300037" cy="287337"/>
            </a:xfrm>
            <a:prstGeom prst="rect">
              <a:avLst/>
            </a:prstGeom>
            <a:noFill/>
            <a:ln w="9525" algn="in">
              <a:noFill/>
              <a:miter lim="800000"/>
              <a:headEnd/>
              <a:tailEnd/>
            </a:ln>
            <a:effectLst/>
          </p:spPr>
        </p:pic>
        <p:sp>
          <p:nvSpPr>
            <p:cNvPr id="24" name="Text Box 22"/>
            <p:cNvSpPr txBox="1">
              <a:spLocks noChangeArrowheads="1"/>
            </p:cNvSpPr>
            <p:nvPr/>
          </p:nvSpPr>
          <p:spPr bwMode="auto">
            <a:xfrm>
              <a:off x="3458820" y="1820862"/>
              <a:ext cx="2300287" cy="249238"/>
            </a:xfrm>
            <a:prstGeom prst="rect">
              <a:avLst/>
            </a:prstGeom>
            <a:noFill/>
            <a:ln w="9525" algn="in">
              <a:no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r>
                <a:rPr lang="en-US" sz="1200" dirty="0">
                  <a:solidFill>
                    <a:schemeClr val="bg1"/>
                  </a:solidFill>
                </a:rPr>
                <a:t>Rain, Snow, Ice</a:t>
              </a:r>
              <a:endParaRPr lang="en-US" sz="1200" b="0" dirty="0">
                <a:solidFill>
                  <a:schemeClr val="bg1"/>
                </a:solidFill>
              </a:endParaRPr>
            </a:p>
          </p:txBody>
        </p:sp>
        <p:sp>
          <p:nvSpPr>
            <p:cNvPr id="25" name="Line 23"/>
            <p:cNvSpPr>
              <a:spLocks noChangeShapeType="1"/>
            </p:cNvSpPr>
            <p:nvPr/>
          </p:nvSpPr>
          <p:spPr bwMode="auto">
            <a:xfrm>
              <a:off x="3378633" y="4422228"/>
              <a:ext cx="2456674" cy="11659"/>
            </a:xfrm>
            <a:prstGeom prst="line">
              <a:avLst/>
            </a:prstGeom>
            <a:noFill/>
            <a:ln w="38100">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26" name="Freeform 25"/>
            <p:cNvSpPr>
              <a:spLocks/>
            </p:cNvSpPr>
            <p:nvPr/>
          </p:nvSpPr>
          <p:spPr bwMode="auto">
            <a:xfrm>
              <a:off x="5684495" y="1190625"/>
              <a:ext cx="112712" cy="219075"/>
            </a:xfrm>
            <a:custGeom>
              <a:avLst/>
              <a:gdLst/>
              <a:ahLst/>
              <a:cxnLst>
                <a:cxn ang="0">
                  <a:pos x="34272" y="0"/>
                </a:cxn>
                <a:cxn ang="0">
                  <a:pos x="15222" y="57150"/>
                </a:cxn>
                <a:cxn ang="0">
                  <a:pos x="5697" y="85725"/>
                </a:cxn>
                <a:cxn ang="0">
                  <a:pos x="43797" y="171450"/>
                </a:cxn>
                <a:cxn ang="0">
                  <a:pos x="72372" y="161925"/>
                </a:cxn>
                <a:cxn ang="0">
                  <a:pos x="72372" y="57150"/>
                </a:cxn>
                <a:cxn ang="0">
                  <a:pos x="53322" y="28575"/>
                </a:cxn>
                <a:cxn ang="0">
                  <a:pos x="34272" y="0"/>
                </a:cxn>
              </a:cxnLst>
              <a:rect l="0" t="0" r="r" b="b"/>
              <a:pathLst>
                <a:path w="89436" h="173101">
                  <a:moveTo>
                    <a:pt x="34272" y="0"/>
                  </a:moveTo>
                  <a:cubicBezTo>
                    <a:pt x="27922" y="19050"/>
                    <a:pt x="21572" y="38100"/>
                    <a:pt x="15222" y="57150"/>
                  </a:cubicBezTo>
                  <a:cubicBezTo>
                    <a:pt x="12047" y="66675"/>
                    <a:pt x="5697" y="85725"/>
                    <a:pt x="5697" y="85725"/>
                  </a:cubicBezTo>
                  <a:cubicBezTo>
                    <a:pt x="10060" y="116265"/>
                    <a:pt x="0" y="164150"/>
                    <a:pt x="43797" y="171450"/>
                  </a:cubicBezTo>
                  <a:cubicBezTo>
                    <a:pt x="53701" y="173101"/>
                    <a:pt x="62847" y="165100"/>
                    <a:pt x="72372" y="161925"/>
                  </a:cubicBezTo>
                  <a:cubicBezTo>
                    <a:pt x="84025" y="115312"/>
                    <a:pt x="89436" y="114032"/>
                    <a:pt x="72372" y="57150"/>
                  </a:cubicBezTo>
                  <a:cubicBezTo>
                    <a:pt x="69083" y="46185"/>
                    <a:pt x="59672" y="38100"/>
                    <a:pt x="53322" y="28575"/>
                  </a:cubicBezTo>
                  <a:cubicBezTo>
                    <a:pt x="46972" y="19050"/>
                    <a:pt x="40622" y="9525"/>
                    <a:pt x="34272" y="0"/>
                  </a:cubicBezTo>
                  <a:close/>
                </a:path>
              </a:pathLst>
            </a:custGeom>
            <a:solidFill>
              <a:srgbClr val="D6E0E0"/>
            </a:solidFill>
            <a:ln w="9525" cap="flat">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grpSp>
          <p:nvGrpSpPr>
            <p:cNvPr id="27" name="Group 26"/>
            <p:cNvGrpSpPr>
              <a:grpSpLocks/>
            </p:cNvGrpSpPr>
            <p:nvPr/>
          </p:nvGrpSpPr>
          <p:grpSpPr bwMode="auto">
            <a:xfrm>
              <a:off x="3292132" y="4457790"/>
              <a:ext cx="1729999" cy="425803"/>
              <a:chOff x="18973800" y="23183850"/>
              <a:chExt cx="1729999" cy="425803"/>
            </a:xfrm>
          </p:grpSpPr>
          <p:sp>
            <p:nvSpPr>
              <p:cNvPr id="30" name="Line 30"/>
              <p:cNvSpPr>
                <a:spLocks noChangeShapeType="1"/>
              </p:cNvSpPr>
              <p:nvPr/>
            </p:nvSpPr>
            <p:spPr bwMode="auto">
              <a:xfrm flipV="1">
                <a:off x="18973800" y="23183850"/>
                <a:ext cx="142875" cy="19050"/>
              </a:xfrm>
              <a:prstGeom prst="line">
                <a:avLst/>
              </a:prstGeom>
              <a:noFill/>
              <a:ln w="9525">
                <a:solidFill>
                  <a:srgbClr val="000000"/>
                </a:solidFill>
                <a:round/>
                <a:headEnd/>
                <a:tailEnd type="triangle" w="med" len="me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grpSp>
            <p:nvGrpSpPr>
              <p:cNvPr id="31" name="Group 30"/>
              <p:cNvGrpSpPr>
                <a:grpSpLocks/>
              </p:cNvGrpSpPr>
              <p:nvPr/>
            </p:nvGrpSpPr>
            <p:grpSpPr bwMode="auto">
              <a:xfrm>
                <a:off x="18973800" y="23207663"/>
                <a:ext cx="1729999" cy="401990"/>
                <a:chOff x="21111206" y="21095780"/>
                <a:chExt cx="1729999" cy="401990"/>
              </a:xfrm>
            </p:grpSpPr>
            <p:sp>
              <p:nvSpPr>
                <p:cNvPr id="32" name="Text Box 32"/>
                <p:cNvSpPr txBox="1">
                  <a:spLocks noChangeArrowheads="1"/>
                </p:cNvSpPr>
                <p:nvPr/>
              </p:nvSpPr>
              <p:spPr bwMode="auto">
                <a:xfrm>
                  <a:off x="21282656" y="21124318"/>
                  <a:ext cx="1558549" cy="373452"/>
                </a:xfrm>
                <a:prstGeom prst="rect">
                  <a:avLst/>
                </a:prstGeom>
                <a:noFill/>
                <a:ln w="9525" algn="in">
                  <a:noFill/>
                  <a:miter lim="800000"/>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r>
                    <a:rPr lang="en-US" sz="1200" dirty="0">
                      <a:solidFill>
                        <a:srgbClr val="000000"/>
                      </a:solidFill>
                    </a:rPr>
                    <a:t>Geotextile Fabric</a:t>
                  </a:r>
                  <a:endParaRPr lang="en-US" sz="1200" b="0" dirty="0">
                    <a:solidFill>
                      <a:srgbClr val="000000"/>
                    </a:solidFill>
                  </a:endParaRPr>
                </a:p>
              </p:txBody>
            </p:sp>
            <p:sp>
              <p:nvSpPr>
                <p:cNvPr id="33" name="Line 33"/>
                <p:cNvSpPr>
                  <a:spLocks noChangeShapeType="1"/>
                </p:cNvSpPr>
                <p:nvPr/>
              </p:nvSpPr>
              <p:spPr bwMode="auto">
                <a:xfrm>
                  <a:off x="21111206" y="21095780"/>
                  <a:ext cx="0" cy="114300"/>
                </a:xfrm>
                <a:prstGeom prst="line">
                  <a:avLst/>
                </a:prstGeom>
                <a:noFill/>
                <a:ln w="9525">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sp>
              <p:nvSpPr>
                <p:cNvPr id="34" name="Line 34"/>
                <p:cNvSpPr>
                  <a:spLocks noChangeShapeType="1"/>
                </p:cNvSpPr>
                <p:nvPr/>
              </p:nvSpPr>
              <p:spPr bwMode="auto">
                <a:xfrm>
                  <a:off x="21111206" y="21219605"/>
                  <a:ext cx="171450" cy="0"/>
                </a:xfrm>
                <a:prstGeom prst="line">
                  <a:avLst/>
                </a:prstGeom>
                <a:noFill/>
                <a:ln w="9525">
                  <a:solidFill>
                    <a:srgbClr val="000000"/>
                  </a:solidFill>
                  <a:round/>
                  <a:headEnd/>
                  <a:tailEnd/>
                </a:ln>
                <a:effectLst/>
              </p:spPr>
              <p:txBody>
                <a:bodyPr lIns="36576" tIns="36576" rIns="36576" bIns="36576"/>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US"/>
                </a:p>
              </p:txBody>
            </p:sp>
          </p:grpSp>
        </p:grpSp>
        <p:cxnSp>
          <p:nvCxnSpPr>
            <p:cNvPr id="28" name="Straight Connector 27"/>
            <p:cNvCxnSpPr/>
            <p:nvPr/>
          </p:nvCxnSpPr>
          <p:spPr bwMode="auto">
            <a:xfrm rot="5400000">
              <a:off x="2177310" y="3227426"/>
              <a:ext cx="2438400" cy="79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rot="5400000">
              <a:off x="4632270" y="3246948"/>
              <a:ext cx="2438400" cy="794"/>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pic>
        <p:nvPicPr>
          <p:cNvPr id="27652" name="Picture 4" descr="http://www.concreteparking.org/images/perviousinst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929588"/>
            <a:ext cx="1468067" cy="1727425"/>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www.perviouspavement.org/images/perviou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929588"/>
            <a:ext cx="2438400" cy="1747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6353816"/>
            <a:ext cx="1124026" cy="261610"/>
          </a:xfrm>
          <a:prstGeom prst="rect">
            <a:avLst/>
          </a:prstGeom>
          <a:solidFill>
            <a:schemeClr val="bg1">
              <a:lumMod val="65000"/>
            </a:schemeClr>
          </a:solidFill>
        </p:spPr>
        <p:txBody>
          <a:bodyPr wrap="none">
            <a:spAutoFit/>
          </a:bodyPr>
          <a:lstStyle/>
          <a:p>
            <a:r>
              <a:rPr lang="en-US" sz="1100" dirty="0" smtClean="0">
                <a:solidFill>
                  <a:schemeClr val="bg1"/>
                </a:solidFill>
              </a:rPr>
              <a:t>Pervious street</a:t>
            </a:r>
            <a:endParaRPr lang="en-US" sz="1100" dirty="0">
              <a:solidFill>
                <a:schemeClr val="bg1"/>
              </a:solidFill>
            </a:endParaRPr>
          </a:p>
        </p:txBody>
      </p:sp>
      <p:sp>
        <p:nvSpPr>
          <p:cNvPr id="3" name="Rectangle 2"/>
          <p:cNvSpPr/>
          <p:nvPr/>
        </p:nvSpPr>
        <p:spPr>
          <a:xfrm>
            <a:off x="3514498" y="6206909"/>
            <a:ext cx="772969" cy="430887"/>
          </a:xfrm>
          <a:prstGeom prst="rect">
            <a:avLst/>
          </a:prstGeom>
        </p:spPr>
        <p:txBody>
          <a:bodyPr wrap="none">
            <a:spAutoFit/>
          </a:bodyPr>
          <a:lstStyle/>
          <a:p>
            <a:r>
              <a:rPr lang="en-US" sz="1100" dirty="0">
                <a:solidFill>
                  <a:schemeClr val="bg1"/>
                </a:solidFill>
              </a:rPr>
              <a:t>Pervious </a:t>
            </a:r>
            <a:endParaRPr lang="en-US" sz="1100" dirty="0" smtClean="0">
              <a:solidFill>
                <a:schemeClr val="bg1"/>
              </a:solidFill>
            </a:endParaRPr>
          </a:p>
          <a:p>
            <a:r>
              <a:rPr lang="en-US" sz="1100" dirty="0" smtClean="0">
                <a:solidFill>
                  <a:schemeClr val="bg1"/>
                </a:solidFill>
              </a:rPr>
              <a:t>sidewalk</a:t>
            </a:r>
            <a:endParaRPr lang="en-US" sz="1100" dirty="0">
              <a:solidFill>
                <a:schemeClr val="bg1"/>
              </a:solidFill>
            </a:endParaRPr>
          </a:p>
        </p:txBody>
      </p:sp>
      <p:sp>
        <p:nvSpPr>
          <p:cNvPr id="40" name="Rectangle 39"/>
          <p:cNvSpPr/>
          <p:nvPr/>
        </p:nvSpPr>
        <p:spPr>
          <a:xfrm>
            <a:off x="6138944" y="6192544"/>
            <a:ext cx="782587" cy="430887"/>
          </a:xfrm>
          <a:prstGeom prst="rect">
            <a:avLst/>
          </a:prstGeom>
        </p:spPr>
        <p:txBody>
          <a:bodyPr wrap="none">
            <a:spAutoFit/>
          </a:bodyPr>
          <a:lstStyle/>
          <a:p>
            <a:r>
              <a:rPr lang="en-US" sz="1100" dirty="0" smtClean="0">
                <a:solidFill>
                  <a:schemeClr val="bg1"/>
                </a:solidFill>
              </a:rPr>
              <a:t>Vacuum </a:t>
            </a:r>
          </a:p>
          <a:p>
            <a:r>
              <a:rPr lang="en-US" sz="1100" dirty="0" smtClean="0">
                <a:solidFill>
                  <a:schemeClr val="bg1"/>
                </a:solidFill>
              </a:rPr>
              <a:t>sweeping</a:t>
            </a:r>
            <a:endParaRPr lang="en-US" sz="1100" dirty="0">
              <a:solidFill>
                <a:schemeClr val="bg1"/>
              </a:solidFill>
            </a:endParaRPr>
          </a:p>
        </p:txBody>
      </p:sp>
      <p:pic>
        <p:nvPicPr>
          <p:cNvPr id="41" name="Picture 2" descr="pervious demo"/>
          <p:cNvPicPr>
            <a:picLocks noChangeAspect="1" noChangeArrowheads="1"/>
          </p:cNvPicPr>
          <p:nvPr/>
        </p:nvPicPr>
        <p:blipFill>
          <a:blip r:embed="rId9" cstate="print"/>
          <a:srcRect l="8862" t="9600" r="8862" b="9600"/>
          <a:stretch>
            <a:fillRect/>
          </a:stretch>
        </p:blipFill>
        <p:spPr bwMode="auto">
          <a:xfrm>
            <a:off x="7153892" y="764130"/>
            <a:ext cx="1883205" cy="1707119"/>
          </a:xfrm>
          <a:prstGeom prst="rect">
            <a:avLst/>
          </a:prstGeom>
          <a:noFill/>
          <a:ln w="3175">
            <a:noFill/>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733800" y="0"/>
            <a:ext cx="5410200" cy="487363"/>
          </a:xfrm>
        </p:spPr>
        <p:txBody>
          <a:bodyPr/>
          <a:lstStyle/>
          <a:p>
            <a:pPr eaLnBrk="1" hangingPunct="1"/>
            <a:r>
              <a:rPr lang="en-US" altLang="en-US" sz="3200" dirty="0" smtClean="0"/>
              <a:t>Design </a:t>
            </a:r>
            <a:r>
              <a:rPr lang="en-US" altLang="en-US" sz="3200" dirty="0" smtClean="0"/>
              <a:t>Elements- </a:t>
            </a:r>
            <a:r>
              <a:rPr lang="en-US" altLang="en-US" sz="3200" dirty="0" err="1" smtClean="0"/>
              <a:t>Bioretention</a:t>
            </a:r>
            <a:endParaRPr lang="en-US" altLang="en-US" sz="3200" dirty="0" smtClean="0"/>
          </a:p>
        </p:txBody>
      </p:sp>
      <p:sp>
        <p:nvSpPr>
          <p:cNvPr id="9219" name="Rectangle 3"/>
          <p:cNvSpPr>
            <a:spLocks noGrp="1" noChangeArrowheads="1"/>
          </p:cNvSpPr>
          <p:nvPr>
            <p:ph type="body" idx="1"/>
          </p:nvPr>
        </p:nvSpPr>
        <p:spPr>
          <a:xfrm>
            <a:off x="457200" y="685800"/>
            <a:ext cx="8153400" cy="2465290"/>
          </a:xfrm>
        </p:spPr>
        <p:txBody>
          <a:bodyPr/>
          <a:lstStyle/>
          <a:p>
            <a:pPr>
              <a:lnSpc>
                <a:spcPct val="90000"/>
              </a:lnSpc>
              <a:spcAft>
                <a:spcPts val="600"/>
              </a:spcAft>
            </a:pPr>
            <a:r>
              <a:rPr lang="en-US" sz="1600" dirty="0" err="1" smtClean="0"/>
              <a:t>Bioretention</a:t>
            </a:r>
            <a:r>
              <a:rPr lang="en-US" sz="1600" dirty="0" smtClean="0"/>
              <a:t> cells capture </a:t>
            </a:r>
            <a:r>
              <a:rPr lang="en-US" sz="1600" dirty="0" err="1" smtClean="0"/>
              <a:t>stormwater</a:t>
            </a:r>
            <a:r>
              <a:rPr lang="en-US" sz="1600" dirty="0" smtClean="0"/>
              <a:t> in a basin up to a foot deep and allow it to soak into the ground.  The size and depth of </a:t>
            </a:r>
            <a:r>
              <a:rPr lang="en-US" sz="1600" dirty="0" err="1" smtClean="0"/>
              <a:t>bioretention</a:t>
            </a:r>
            <a:r>
              <a:rPr lang="en-US" sz="1600" dirty="0" smtClean="0"/>
              <a:t> areas are designed to capture the first flush of </a:t>
            </a:r>
            <a:r>
              <a:rPr lang="en-US" sz="1600" dirty="0" err="1" smtClean="0"/>
              <a:t>stormwater</a:t>
            </a:r>
            <a:r>
              <a:rPr lang="en-US" sz="1600" dirty="0" smtClean="0"/>
              <a:t> and allow it to drain within 24-48 hours, killing mosquito larvae and pathogens when it dries up.  </a:t>
            </a:r>
          </a:p>
          <a:p>
            <a:pPr>
              <a:lnSpc>
                <a:spcPct val="90000"/>
              </a:lnSpc>
              <a:spcAft>
                <a:spcPts val="600"/>
              </a:spcAft>
            </a:pPr>
            <a:r>
              <a:rPr lang="en-US" sz="1600" dirty="0" err="1"/>
              <a:t>Bioretention</a:t>
            </a:r>
            <a:r>
              <a:rPr lang="en-US" sz="1600" dirty="0"/>
              <a:t> soils and plants help remove pollutants from </a:t>
            </a:r>
            <a:r>
              <a:rPr lang="en-US" sz="1600" dirty="0" err="1"/>
              <a:t>stormwater</a:t>
            </a:r>
            <a:r>
              <a:rPr lang="en-US" sz="1600" dirty="0"/>
              <a:t> </a:t>
            </a:r>
            <a:endParaRPr lang="en-US" sz="1600" dirty="0" smtClean="0"/>
          </a:p>
          <a:p>
            <a:pPr>
              <a:lnSpc>
                <a:spcPct val="90000"/>
              </a:lnSpc>
              <a:spcAft>
                <a:spcPts val="600"/>
              </a:spcAft>
            </a:pPr>
            <a:r>
              <a:rPr lang="en-US" sz="1600" dirty="0"/>
              <a:t>The site soil is Class </a:t>
            </a:r>
            <a:r>
              <a:rPr lang="en-US" sz="1600" dirty="0" smtClean="0"/>
              <a:t>D</a:t>
            </a:r>
            <a:r>
              <a:rPr lang="en-US" sz="1600" dirty="0"/>
              <a:t> </a:t>
            </a:r>
            <a:r>
              <a:rPr lang="en-US" sz="1600" dirty="0" smtClean="0"/>
              <a:t>with poor drainage, so all </a:t>
            </a:r>
            <a:r>
              <a:rPr lang="en-US" sz="1600" dirty="0" err="1" smtClean="0"/>
              <a:t>biorention</a:t>
            </a:r>
            <a:r>
              <a:rPr lang="en-US" sz="1600" dirty="0" smtClean="0"/>
              <a:t> areas are designed with 2 feet of storage in an engineered soil mixture of 85-88% sand, 8-12% silt/clay, and 3-5% organics per State of North Carolina specifications.  </a:t>
            </a:r>
          </a:p>
          <a:p>
            <a:pPr>
              <a:lnSpc>
                <a:spcPct val="90000"/>
              </a:lnSpc>
              <a:spcAft>
                <a:spcPts val="600"/>
              </a:spcAft>
            </a:pPr>
            <a:r>
              <a:rPr lang="en-US" sz="1600" dirty="0" smtClean="0"/>
              <a:t>Three inches of mulch help retain moisture for the plants and retard weed growth.</a:t>
            </a:r>
          </a:p>
        </p:txBody>
      </p:sp>
      <p:pic>
        <p:nvPicPr>
          <p:cNvPr id="4" name="Picture 3" descr="I:\Mid June Gardens 2011\IMG_1249.JPG"/>
          <p:cNvPicPr/>
          <p:nvPr/>
        </p:nvPicPr>
        <p:blipFill rotWithShape="1">
          <a:blip r:embed="rId2" cstate="screen">
            <a:extLst>
              <a:ext uri="{28A0092B-C50C-407E-A947-70E740481C1C}">
                <a14:useLocalDpi xmlns:a14="http://schemas.microsoft.com/office/drawing/2010/main"/>
              </a:ext>
            </a:extLst>
          </a:blip>
          <a:srcRect l="6129" t="12539" r="1128" b="8495"/>
          <a:stretch/>
        </p:blipFill>
        <p:spPr bwMode="auto">
          <a:xfrm>
            <a:off x="922317" y="3200400"/>
            <a:ext cx="7239000" cy="2562101"/>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457200" y="5943600"/>
            <a:ext cx="8153400" cy="584775"/>
          </a:xfrm>
          <a:prstGeom prst="rect">
            <a:avLst/>
          </a:prstGeom>
        </p:spPr>
        <p:txBody>
          <a:bodyPr wrap="square">
            <a:spAutoFit/>
          </a:bodyPr>
          <a:lstStyle/>
          <a:p>
            <a:pPr marL="285750" indent="-285750">
              <a:buFont typeface="Arial" panose="020B0604020202020204" pitchFamily="34" charset="0"/>
              <a:buChar char="•"/>
            </a:pPr>
            <a:r>
              <a:rPr lang="en-US" sz="1600" dirty="0" err="1" smtClean="0">
                <a:solidFill>
                  <a:schemeClr val="bg1"/>
                </a:solidFill>
                <a:latin typeface="Helvetica Condensed" panose="020B0606020202030204" pitchFamily="34" charset="0"/>
              </a:rPr>
              <a:t>Bioswales</a:t>
            </a:r>
            <a:r>
              <a:rPr lang="en-US" sz="1600" dirty="0" smtClean="0">
                <a:solidFill>
                  <a:schemeClr val="bg1"/>
                </a:solidFill>
                <a:latin typeface="Helvetica Condensed" panose="020B0606020202030204" pitchFamily="34" charset="0"/>
              </a:rPr>
              <a:t> perform in a similar fashion, but have a gentle slope, rather than a basin, to slow down water and allow it to percolate into the ground.</a:t>
            </a:r>
            <a:endParaRPr lang="en-US" sz="1600" dirty="0">
              <a:solidFill>
                <a:schemeClr val="bg1"/>
              </a:solidFill>
              <a:latin typeface="Helvetica Condensed" panose="020B0606020202030204" pitchFamily="34" charset="0"/>
            </a:endParaRPr>
          </a:p>
        </p:txBody>
      </p:sp>
    </p:spTree>
    <p:extLst>
      <p:ext uri="{BB962C8B-B14F-4D97-AF65-F5344CB8AC3E}">
        <p14:creationId xmlns:p14="http://schemas.microsoft.com/office/powerpoint/2010/main" val="3788256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33800" y="-30163"/>
            <a:ext cx="5410200" cy="487363"/>
          </a:xfrm>
        </p:spPr>
        <p:txBody>
          <a:bodyPr/>
          <a:lstStyle/>
          <a:p>
            <a:r>
              <a:rPr lang="en-US" altLang="en-US" sz="3200" dirty="0" smtClean="0"/>
              <a:t>Site- Location</a:t>
            </a:r>
          </a:p>
        </p:txBody>
      </p:sp>
      <p:pic>
        <p:nvPicPr>
          <p:cNvPr id="4102" name="Picture 6" descr="Google Earth - Location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800100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Tulsa Basemap LID"/>
          <p:cNvPicPr>
            <a:picLocks noChangeAspect="1" noChangeArrowheads="1"/>
          </p:cNvPicPr>
          <p:nvPr/>
        </p:nvPicPr>
        <p:blipFill>
          <a:blip r:embed="rId3" cstate="print">
            <a:extLst>
              <a:ext uri="{28A0092B-C50C-407E-A947-70E740481C1C}">
                <a14:useLocalDpi xmlns:a14="http://schemas.microsoft.com/office/drawing/2010/main" val="0"/>
              </a:ext>
            </a:extLst>
          </a:blip>
          <a:srcRect l="6061" t="5882" b="1961"/>
          <a:stretch>
            <a:fillRect/>
          </a:stretch>
        </p:blipFill>
        <p:spPr bwMode="auto">
          <a:xfrm>
            <a:off x="0" y="0"/>
            <a:ext cx="3962400" cy="3003550"/>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1600200" y="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Helvetica Condensed" panose="020B0606020202030204" pitchFamily="34" charset="0"/>
              </a:rPr>
              <a:t>Tulsa, Oklahoma</a:t>
            </a:r>
          </a:p>
        </p:txBody>
      </p:sp>
      <p:sp>
        <p:nvSpPr>
          <p:cNvPr id="7" name="Rectangle 2"/>
          <p:cNvSpPr txBox="1">
            <a:spLocks noChangeArrowheads="1"/>
          </p:cNvSpPr>
          <p:nvPr/>
        </p:nvSpPr>
        <p:spPr bwMode="auto">
          <a:xfrm>
            <a:off x="5334000" y="3370262"/>
            <a:ext cx="2362200" cy="487363"/>
          </a:xfrm>
          <a:prstGeom prst="rect">
            <a:avLst/>
          </a:prstGeom>
          <a:solidFill>
            <a:schemeClr val="accent2">
              <a:lumMod val="60000"/>
              <a:lumOff val="40000"/>
            </a:schemeClr>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r>
              <a:rPr lang="en-US" altLang="en-US" sz="1400" kern="0" dirty="0" smtClean="0"/>
              <a:t>Barnard Trace Development</a:t>
            </a:r>
            <a:endParaRPr lang="en-US" altLang="en-US" sz="1400" kern="0" dirty="0" smtClean="0"/>
          </a:p>
        </p:txBody>
      </p:sp>
      <p:cxnSp>
        <p:nvCxnSpPr>
          <p:cNvPr id="8" name="Straight Arrow Connector 7"/>
          <p:cNvCxnSpPr/>
          <p:nvPr/>
        </p:nvCxnSpPr>
        <p:spPr>
          <a:xfrm flipH="1">
            <a:off x="5313218" y="3862573"/>
            <a:ext cx="560944" cy="25222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387530"/>
            <a:ext cx="8839200" cy="1569660"/>
          </a:xfrm>
          <a:prstGeom prst="rect">
            <a:avLst/>
          </a:prstGeom>
        </p:spPr>
        <p:txBody>
          <a:bodyPr wrap="square">
            <a:spAutoFit/>
          </a:bodyPr>
          <a:lstStyle/>
          <a:p>
            <a:endParaRPr lang="en-US" sz="1200" dirty="0" smtClean="0">
              <a:solidFill>
                <a:schemeClr val="bg1"/>
              </a:solidFill>
              <a:latin typeface="Helvetica Condensed" panose="020B0606020202030204" pitchFamily="34" charset="0"/>
            </a:endParaRPr>
          </a:p>
          <a:p>
            <a:r>
              <a:rPr lang="en-US" sz="1200" dirty="0" err="1" smtClean="0">
                <a:solidFill>
                  <a:schemeClr val="bg1"/>
                </a:solidFill>
                <a:latin typeface="Helvetica Condensed" panose="020B0606020202030204" pitchFamily="34" charset="0"/>
              </a:rPr>
              <a:t>Bioretention</a:t>
            </a:r>
            <a:r>
              <a:rPr lang="en-US" sz="1200" dirty="0" smtClean="0">
                <a:solidFill>
                  <a:schemeClr val="bg1"/>
                </a:solidFill>
                <a:latin typeface="Helvetica Condensed" panose="020B0606020202030204" pitchFamily="34" charset="0"/>
              </a:rPr>
              <a:t> areas will have a mixture of native grasses shrubs and perennials that are effective at removing pollutants, withstanding periods of wet, and tolerating drought between storms.  The use of grasses will prevent erosion and provide winter interest.  Flowering perennials will provide seasonal color, and attract native butterflies and other insects.  The array of plants are generally low maintenance, requiring, at a minimum, annual harvesting of the previous year’s growth</a:t>
            </a:r>
            <a:r>
              <a:rPr lang="en-US" sz="1200" dirty="0" smtClean="0">
                <a:solidFill>
                  <a:schemeClr val="bg1"/>
                </a:solidFill>
                <a:latin typeface="Helvetica Condensed" panose="020B0606020202030204" pitchFamily="34" charset="0"/>
              </a:rPr>
              <a:t>.  Weeding is needed </a:t>
            </a:r>
            <a:r>
              <a:rPr lang="en-US" sz="1200" dirty="0" smtClean="0">
                <a:solidFill>
                  <a:schemeClr val="bg1"/>
                </a:solidFill>
                <a:latin typeface="Helvetica Condensed" panose="020B0606020202030204" pitchFamily="34" charset="0"/>
              </a:rPr>
              <a:t>until the plants get well established after a couple years.</a:t>
            </a:r>
            <a:endParaRPr lang="en-US" sz="1200" dirty="0">
              <a:solidFill>
                <a:schemeClr val="bg1"/>
              </a:solidFill>
              <a:latin typeface="Helvetica Condensed" panose="020B0606020202030204" pitchFamily="34" charset="0"/>
            </a:endParaRPr>
          </a:p>
          <a:p>
            <a:endParaRPr lang="en-US" sz="1200" dirty="0" smtClean="0">
              <a:latin typeface="Helvetica Condensed" panose="020B0606020202030204" pitchFamily="34" charset="0"/>
            </a:endParaRPr>
          </a:p>
          <a:p>
            <a:endParaRPr lang="en-US" sz="1200" dirty="0"/>
          </a:p>
          <a:p>
            <a:endParaRPr lang="en-US" sz="1200" dirty="0"/>
          </a:p>
        </p:txBody>
      </p:sp>
      <p:sp>
        <p:nvSpPr>
          <p:cNvPr id="4" name="Rectangle 3"/>
          <p:cNvSpPr/>
          <p:nvPr/>
        </p:nvSpPr>
        <p:spPr>
          <a:xfrm>
            <a:off x="317665" y="1423749"/>
            <a:ext cx="12187952" cy="4154984"/>
          </a:xfrm>
          <a:prstGeom prst="rect">
            <a:avLst/>
          </a:prstGeom>
        </p:spPr>
        <p:txBody>
          <a:bodyPr wrap="none">
            <a:spAutoFit/>
          </a:bodyPr>
          <a:lstStyle/>
          <a:p>
            <a:r>
              <a:rPr lang="en-US" sz="1200" b="1" dirty="0" smtClean="0">
                <a:solidFill>
                  <a:schemeClr val="bg1"/>
                </a:solidFill>
                <a:latin typeface="Helvetica Condensed" panose="020B0606020202030204" pitchFamily="34" charset="0"/>
              </a:rPr>
              <a:t>Sedges, Rushes, and Grasses</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1 - Little </a:t>
            </a:r>
            <a:r>
              <a:rPr lang="en-US" sz="1200" dirty="0">
                <a:solidFill>
                  <a:schemeClr val="bg1"/>
                </a:solidFill>
                <a:latin typeface="Helvetica Condensed" panose="020B0606020202030204" pitchFamily="34" charset="0"/>
              </a:rPr>
              <a:t>Blue Stem – </a:t>
            </a:r>
            <a:r>
              <a:rPr lang="en-US" sz="1200" i="1" dirty="0" err="1">
                <a:solidFill>
                  <a:schemeClr val="bg1"/>
                </a:solidFill>
                <a:latin typeface="Helvetica Condensed" panose="020B0606020202030204" pitchFamily="34" charset="0"/>
              </a:rPr>
              <a:t>Schizachyrium</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scoporium</a:t>
            </a:r>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2 - Palm </a:t>
            </a:r>
            <a:r>
              <a:rPr lang="en-US" sz="1200" dirty="0">
                <a:solidFill>
                  <a:schemeClr val="bg1"/>
                </a:solidFill>
                <a:latin typeface="Helvetica Condensed" panose="020B0606020202030204" pitchFamily="34" charset="0"/>
              </a:rPr>
              <a:t>Sedge –</a:t>
            </a:r>
            <a:r>
              <a:rPr lang="en-US" sz="1200" i="1" dirty="0">
                <a:solidFill>
                  <a:schemeClr val="bg1"/>
                </a:solidFill>
                <a:latin typeface="Helvetica Condensed" panose="020B0606020202030204" pitchFamily="34" charset="0"/>
              </a:rPr>
              <a:t> </a:t>
            </a:r>
            <a:r>
              <a:rPr lang="en-US" sz="1200" i="1" dirty="0" err="1" smtClean="0">
                <a:solidFill>
                  <a:schemeClr val="bg1"/>
                </a:solidFill>
                <a:latin typeface="Helvetica Condensed" panose="020B0606020202030204" pitchFamily="34" charset="0"/>
              </a:rPr>
              <a:t>Carex</a:t>
            </a:r>
            <a:r>
              <a:rPr lang="en-US" sz="1200" i="1" dirty="0" smtClean="0">
                <a:solidFill>
                  <a:schemeClr val="bg1"/>
                </a:solidFill>
                <a:latin typeface="Helvetica Condensed" panose="020B0606020202030204" pitchFamily="34" charset="0"/>
              </a:rPr>
              <a:t> </a:t>
            </a:r>
            <a:r>
              <a:rPr lang="en-US" sz="1200" i="1" dirty="0" err="1" smtClean="0">
                <a:solidFill>
                  <a:schemeClr val="bg1"/>
                </a:solidFill>
                <a:latin typeface="Helvetica Condensed" panose="020B0606020202030204" pitchFamily="34" charset="0"/>
              </a:rPr>
              <a:t>muskingumensis</a:t>
            </a:r>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3 - Soft </a:t>
            </a:r>
            <a:r>
              <a:rPr lang="en-US" sz="1200" dirty="0">
                <a:solidFill>
                  <a:schemeClr val="bg1"/>
                </a:solidFill>
                <a:latin typeface="Helvetica Condensed" panose="020B0606020202030204" pitchFamily="34" charset="0"/>
              </a:rPr>
              <a:t>Rush – </a:t>
            </a:r>
            <a:r>
              <a:rPr lang="en-US" sz="1200" i="1" dirty="0" err="1">
                <a:solidFill>
                  <a:schemeClr val="bg1"/>
                </a:solidFill>
                <a:latin typeface="Helvetica Condensed" panose="020B0606020202030204" pitchFamily="34" charset="0"/>
              </a:rPr>
              <a:t>Juncus</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effusus</a:t>
            </a:r>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dirty="0">
                <a:solidFill>
                  <a:schemeClr val="bg1"/>
                </a:solidFill>
                <a:latin typeface="Helvetica Condensed" panose="020B0606020202030204" pitchFamily="34" charset="0"/>
              </a:rPr>
              <a:t> </a:t>
            </a:r>
          </a:p>
          <a:p>
            <a:r>
              <a:rPr lang="en-US" sz="1200" b="1" dirty="0" smtClean="0">
                <a:solidFill>
                  <a:schemeClr val="bg1"/>
                </a:solidFill>
                <a:latin typeface="Helvetica Condensed" panose="020B0606020202030204" pitchFamily="34" charset="0"/>
              </a:rPr>
              <a:t>Shrubs</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4 - Beautyberry </a:t>
            </a:r>
            <a:r>
              <a:rPr lang="en-US" sz="1200"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Callicarpa</a:t>
            </a:r>
            <a:r>
              <a:rPr lang="en-US" sz="1200" i="1" dirty="0">
                <a:solidFill>
                  <a:schemeClr val="bg1"/>
                </a:solidFill>
                <a:latin typeface="Helvetica Condensed" panose="020B0606020202030204" pitchFamily="34" charset="0"/>
              </a:rPr>
              <a:t> Americana							</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5 - Buttonbush </a:t>
            </a:r>
            <a:r>
              <a:rPr lang="en-US" sz="1200"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Cephalanthus</a:t>
            </a:r>
            <a:r>
              <a:rPr lang="en-US" sz="1200" i="1" dirty="0">
                <a:solidFill>
                  <a:schemeClr val="bg1"/>
                </a:solidFill>
                <a:latin typeface="Helvetica Condensed" panose="020B0606020202030204" pitchFamily="34" charset="0"/>
              </a:rPr>
              <a:t> </a:t>
            </a:r>
            <a:r>
              <a:rPr lang="en-US" sz="1200" i="1" dirty="0" err="1" smtClean="0">
                <a:solidFill>
                  <a:schemeClr val="bg1"/>
                </a:solidFill>
                <a:latin typeface="Helvetica Condensed" panose="020B0606020202030204" pitchFamily="34" charset="0"/>
              </a:rPr>
              <a:t>Occidentalis</a:t>
            </a:r>
            <a:endParaRPr lang="en-US" sz="1200" i="1" dirty="0" smtClean="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6 - Yaupon </a:t>
            </a:r>
            <a:r>
              <a:rPr lang="en-US" sz="1200" dirty="0">
                <a:solidFill>
                  <a:schemeClr val="bg1"/>
                </a:solidFill>
                <a:latin typeface="Helvetica Condensed" panose="020B0606020202030204" pitchFamily="34" charset="0"/>
              </a:rPr>
              <a:t>Holly – </a:t>
            </a:r>
            <a:r>
              <a:rPr lang="en-US" sz="1200" i="1" dirty="0">
                <a:solidFill>
                  <a:schemeClr val="bg1"/>
                </a:solidFill>
                <a:latin typeface="Helvetica Condensed" panose="020B0606020202030204" pitchFamily="34" charset="0"/>
              </a:rPr>
              <a:t>Ilex </a:t>
            </a:r>
            <a:r>
              <a:rPr lang="en-US" sz="1200" i="1" dirty="0" err="1">
                <a:solidFill>
                  <a:schemeClr val="bg1"/>
                </a:solidFill>
                <a:latin typeface="Helvetica Condensed" panose="020B0606020202030204" pitchFamily="34" charset="0"/>
              </a:rPr>
              <a:t>vomitoria</a:t>
            </a:r>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b="1" dirty="0" smtClean="0">
                <a:solidFill>
                  <a:schemeClr val="bg1"/>
                </a:solidFill>
                <a:latin typeface="Helvetica Condensed" panose="020B0606020202030204" pitchFamily="34" charset="0"/>
              </a:rPr>
              <a:t>Perennials 				Bloom time</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7 - Swamp/Marsh </a:t>
            </a:r>
            <a:r>
              <a:rPr lang="en-US" sz="1200" dirty="0">
                <a:solidFill>
                  <a:schemeClr val="bg1"/>
                </a:solidFill>
                <a:latin typeface="Helvetica Condensed" panose="020B0606020202030204" pitchFamily="34" charset="0"/>
              </a:rPr>
              <a:t>milkweed – </a:t>
            </a:r>
            <a:r>
              <a:rPr lang="en-US" sz="1200" i="1" dirty="0" err="1">
                <a:solidFill>
                  <a:schemeClr val="bg1"/>
                </a:solidFill>
                <a:latin typeface="Helvetica Condensed" panose="020B0606020202030204" pitchFamily="34" charset="0"/>
              </a:rPr>
              <a:t>Asclepias</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incarnata</a:t>
            </a:r>
            <a:r>
              <a:rPr lang="en-US" sz="1200" i="1" dirty="0">
                <a:solidFill>
                  <a:schemeClr val="bg1"/>
                </a:solidFill>
                <a:latin typeface="Helvetica Condensed" panose="020B0606020202030204" pitchFamily="34" charset="0"/>
              </a:rPr>
              <a:t>	June-August</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8 - Butterfly </a:t>
            </a:r>
            <a:r>
              <a:rPr lang="en-US" sz="1200" dirty="0">
                <a:solidFill>
                  <a:schemeClr val="bg1"/>
                </a:solidFill>
                <a:latin typeface="Helvetica Condensed" panose="020B0606020202030204" pitchFamily="34" charset="0"/>
              </a:rPr>
              <a:t>milkweed – </a:t>
            </a:r>
            <a:r>
              <a:rPr lang="en-US" sz="1200" i="1" dirty="0" err="1">
                <a:solidFill>
                  <a:schemeClr val="bg1"/>
                </a:solidFill>
                <a:latin typeface="Helvetica Condensed" panose="020B0606020202030204" pitchFamily="34" charset="0"/>
              </a:rPr>
              <a:t>Asclepias</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tuberosa</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May-June</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9 - Aromatic </a:t>
            </a:r>
            <a:r>
              <a:rPr lang="en-US" sz="1200" dirty="0">
                <a:solidFill>
                  <a:schemeClr val="bg1"/>
                </a:solidFill>
                <a:latin typeface="Helvetica Condensed" panose="020B0606020202030204" pitchFamily="34" charset="0"/>
              </a:rPr>
              <a:t>Aster</a:t>
            </a:r>
            <a:r>
              <a:rPr lang="en-US" sz="1200" i="1" dirty="0">
                <a:solidFill>
                  <a:schemeClr val="bg1"/>
                </a:solidFill>
                <a:latin typeface="Helvetica Condensed" panose="020B0606020202030204" pitchFamily="34" charset="0"/>
              </a:rPr>
              <a:t> – Aster </a:t>
            </a:r>
            <a:r>
              <a:rPr lang="en-US" sz="1200" i="1" dirty="0" err="1">
                <a:solidFill>
                  <a:schemeClr val="bg1"/>
                </a:solidFill>
                <a:latin typeface="Helvetica Condensed" panose="020B0606020202030204" pitchFamily="34" charset="0"/>
              </a:rPr>
              <a:t>oblongifolius</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September-August</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10 - Wild </a:t>
            </a:r>
            <a:r>
              <a:rPr lang="en-US" sz="1200" dirty="0">
                <a:solidFill>
                  <a:schemeClr val="bg1"/>
                </a:solidFill>
                <a:latin typeface="Helvetica Condensed" panose="020B0606020202030204" pitchFamily="34" charset="0"/>
              </a:rPr>
              <a:t>Blue Indigo</a:t>
            </a:r>
            <a:r>
              <a:rPr lang="en-US" sz="1200" i="1" dirty="0">
                <a:solidFill>
                  <a:schemeClr val="bg1"/>
                </a:solidFill>
                <a:latin typeface="Helvetica Condensed" panose="020B0606020202030204" pitchFamily="34" charset="0"/>
              </a:rPr>
              <a:t> – </a:t>
            </a:r>
            <a:r>
              <a:rPr lang="en-US" sz="1200" i="1" dirty="0" err="1">
                <a:solidFill>
                  <a:schemeClr val="bg1"/>
                </a:solidFill>
                <a:latin typeface="Helvetica Condensed" panose="020B0606020202030204" pitchFamily="34" charset="0"/>
              </a:rPr>
              <a:t>Baptisia</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australis</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May-June</a:t>
            </a:r>
            <a:r>
              <a:rPr lang="en-US" sz="1200" i="1" dirty="0">
                <a:solidFill>
                  <a:schemeClr val="bg1"/>
                </a:solidFill>
                <a:latin typeface="Helvetica Condensed" panose="020B0606020202030204" pitchFamily="34" charset="0"/>
              </a:rPr>
              <a:t>	</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11 - Purple </a:t>
            </a:r>
            <a:r>
              <a:rPr lang="en-US" sz="1200" dirty="0">
                <a:solidFill>
                  <a:schemeClr val="bg1"/>
                </a:solidFill>
                <a:latin typeface="Helvetica Condensed" panose="020B0606020202030204" pitchFamily="34" charset="0"/>
              </a:rPr>
              <a:t>coneflower – </a:t>
            </a:r>
            <a:r>
              <a:rPr lang="en-US" sz="1200" i="1" dirty="0">
                <a:solidFill>
                  <a:schemeClr val="bg1"/>
                </a:solidFill>
                <a:latin typeface="Helvetica Condensed" panose="020B0606020202030204" pitchFamily="34" charset="0"/>
              </a:rPr>
              <a:t>Echinacea </a:t>
            </a:r>
            <a:r>
              <a:rPr lang="en-US" sz="1200" i="1" dirty="0" err="1">
                <a:solidFill>
                  <a:schemeClr val="bg1"/>
                </a:solidFill>
                <a:latin typeface="Helvetica Condensed" panose="020B0606020202030204" pitchFamily="34" charset="0"/>
              </a:rPr>
              <a:t>purpurea</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June-September</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12 - Sneezeweed </a:t>
            </a:r>
            <a:r>
              <a:rPr lang="en-US" sz="1200"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Helenium</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autumnale</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September-October</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13 - Ox-Eye </a:t>
            </a:r>
            <a:r>
              <a:rPr lang="en-US" sz="1200" dirty="0">
                <a:solidFill>
                  <a:schemeClr val="bg1"/>
                </a:solidFill>
                <a:latin typeface="Helvetica Condensed" panose="020B0606020202030204" pitchFamily="34" charset="0"/>
              </a:rPr>
              <a:t>Sunflower – </a:t>
            </a:r>
            <a:r>
              <a:rPr lang="en-US" sz="1200" i="1" dirty="0" err="1" smtClean="0">
                <a:solidFill>
                  <a:schemeClr val="bg1"/>
                </a:solidFill>
                <a:latin typeface="Helvetica Condensed" panose="020B0606020202030204" pitchFamily="34" charset="0"/>
              </a:rPr>
              <a:t>Heliopsis</a:t>
            </a:r>
            <a:r>
              <a:rPr lang="en-US" sz="1200" i="1" dirty="0" smtClean="0">
                <a:solidFill>
                  <a:schemeClr val="bg1"/>
                </a:solidFill>
                <a:latin typeface="Helvetica Condensed" panose="020B0606020202030204" pitchFamily="34" charset="0"/>
              </a:rPr>
              <a:t> </a:t>
            </a:r>
            <a:r>
              <a:rPr lang="en-US" sz="1200" i="1" dirty="0" err="1" smtClean="0">
                <a:solidFill>
                  <a:schemeClr val="bg1"/>
                </a:solidFill>
                <a:latin typeface="Helvetica Condensed" panose="020B0606020202030204" pitchFamily="34" charset="0"/>
              </a:rPr>
              <a:t>helianthoides</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June-August</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14 - Dense </a:t>
            </a:r>
            <a:r>
              <a:rPr lang="en-US" sz="1200" dirty="0" err="1">
                <a:solidFill>
                  <a:schemeClr val="bg1"/>
                </a:solidFill>
                <a:latin typeface="Helvetica Condensed" panose="020B0606020202030204" pitchFamily="34" charset="0"/>
              </a:rPr>
              <a:t>Blazingstar</a:t>
            </a:r>
            <a:r>
              <a:rPr lang="en-US" sz="1200" dirty="0">
                <a:solidFill>
                  <a:schemeClr val="bg1"/>
                </a:solidFill>
                <a:latin typeface="Helvetica Condensed" panose="020B0606020202030204" pitchFamily="34" charset="0"/>
              </a:rPr>
              <a:t> – </a:t>
            </a:r>
            <a:r>
              <a:rPr lang="en-US" sz="1200" i="1" dirty="0" err="1">
                <a:solidFill>
                  <a:schemeClr val="bg1"/>
                </a:solidFill>
                <a:latin typeface="Helvetica Condensed" panose="020B0606020202030204" pitchFamily="34" charset="0"/>
              </a:rPr>
              <a:t>Liatris</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spicata</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June</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15 - Downy </a:t>
            </a:r>
            <a:r>
              <a:rPr lang="en-US" sz="1200" dirty="0">
                <a:solidFill>
                  <a:schemeClr val="bg1"/>
                </a:solidFill>
                <a:latin typeface="Helvetica Condensed" panose="020B0606020202030204" pitchFamily="34" charset="0"/>
              </a:rPr>
              <a:t>Skullcaps –</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Scutellaria</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incana</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May-July</a:t>
            </a:r>
            <a:endParaRPr lang="en-US" sz="1200" dirty="0">
              <a:solidFill>
                <a:schemeClr val="bg1"/>
              </a:solidFill>
              <a:latin typeface="Helvetica Condensed" panose="020B0606020202030204" pitchFamily="34" charset="0"/>
            </a:endParaRPr>
          </a:p>
          <a:p>
            <a:r>
              <a:rPr lang="en-US" sz="1200" dirty="0" smtClean="0">
                <a:solidFill>
                  <a:schemeClr val="bg1"/>
                </a:solidFill>
                <a:latin typeface="Helvetica Condensed" panose="020B0606020202030204" pitchFamily="34" charset="0"/>
              </a:rPr>
              <a:t>16 - Ironweed </a:t>
            </a:r>
            <a:r>
              <a:rPr lang="en-US" sz="1200"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Vernonia</a:t>
            </a:r>
            <a:r>
              <a:rPr lang="en-US" sz="1200" i="1" dirty="0">
                <a:solidFill>
                  <a:schemeClr val="bg1"/>
                </a:solidFill>
                <a:latin typeface="Helvetica Condensed" panose="020B0606020202030204" pitchFamily="34" charset="0"/>
              </a:rPr>
              <a:t> </a:t>
            </a:r>
            <a:r>
              <a:rPr lang="en-US" sz="1200" i="1" dirty="0" err="1">
                <a:solidFill>
                  <a:schemeClr val="bg1"/>
                </a:solidFill>
                <a:latin typeface="Helvetica Condensed" panose="020B0606020202030204" pitchFamily="34" charset="0"/>
              </a:rPr>
              <a:t>faciculata</a:t>
            </a:r>
            <a:r>
              <a:rPr lang="en-US" sz="1200" i="1" dirty="0">
                <a:solidFill>
                  <a:schemeClr val="bg1"/>
                </a:solidFill>
                <a:latin typeface="Helvetica Condensed" panose="020B0606020202030204" pitchFamily="34" charset="0"/>
              </a:rPr>
              <a:t>	</a:t>
            </a:r>
            <a:r>
              <a:rPr lang="en-US" sz="1200" i="1" dirty="0" smtClean="0">
                <a:solidFill>
                  <a:schemeClr val="bg1"/>
                </a:solidFill>
                <a:latin typeface="Helvetica Condensed" panose="020B0606020202030204" pitchFamily="34" charset="0"/>
              </a:rPr>
              <a:t>	July-September</a:t>
            </a:r>
            <a:endParaRPr lang="en-US" sz="1200" dirty="0">
              <a:solidFill>
                <a:schemeClr val="bg1"/>
              </a:solidFill>
              <a:latin typeface="Helvetica Condensed" panose="020B0606020202030204" pitchFamily="34" charset="0"/>
            </a:endParaRPr>
          </a:p>
          <a:p>
            <a:r>
              <a:rPr lang="en-US" sz="1200" i="1" dirty="0">
                <a:latin typeface="Helvetica Condensed" panose="020B0606020202030204" pitchFamily="34" charset="0"/>
              </a:rPr>
              <a:t> </a:t>
            </a:r>
            <a:endParaRPr lang="en-US" sz="1200" dirty="0">
              <a:latin typeface="Helvetica Condensed" panose="020B0606020202030204" pitchFamily="34" charset="0"/>
            </a:endParaRPr>
          </a:p>
        </p:txBody>
      </p:sp>
      <p:pic>
        <p:nvPicPr>
          <p:cNvPr id="6" name="Picture 9" descr="little_bluest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5289" y="1648351"/>
            <a:ext cx="990600" cy="147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645289" y="1683724"/>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a:t>
            </a:r>
            <a:endParaRPr lang="en-US" sz="1200" dirty="0">
              <a:latin typeface="Helvetica Condensed" panose="020B0606020202030204" pitchFamily="34" charset="0"/>
            </a:endParaRPr>
          </a:p>
        </p:txBody>
      </p:sp>
      <p:pic>
        <p:nvPicPr>
          <p:cNvPr id="9" name="Picture 6" descr="http://plants.gertens.com/Content/Images/Photos/F148-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343" t="18148" r="11314" b="7240"/>
          <a:stretch/>
        </p:blipFill>
        <p:spPr bwMode="auto">
          <a:xfrm>
            <a:off x="4661619" y="1709177"/>
            <a:ext cx="1215784" cy="135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682476" y="1731823"/>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a:t>
            </a:r>
            <a:endParaRPr lang="en-US" sz="1200" dirty="0">
              <a:latin typeface="Helvetica Condensed" panose="020B0606020202030204" pitchFamily="34" charset="0"/>
            </a:endParaRPr>
          </a:p>
        </p:txBody>
      </p:sp>
      <p:pic>
        <p:nvPicPr>
          <p:cNvPr id="13" name="Picture 9" descr="Liatris_spicata_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2604"/>
          <a:stretch/>
        </p:blipFill>
        <p:spPr bwMode="auto">
          <a:xfrm>
            <a:off x="5770618" y="5440233"/>
            <a:ext cx="1274034" cy="141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757969" y="5440231"/>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14</a:t>
            </a:r>
            <a:endParaRPr lang="en-US" sz="1200" dirty="0">
              <a:latin typeface="Helvetica Condensed" panose="020B0606020202030204" pitchFamily="34" charset="0"/>
            </a:endParaRPr>
          </a:p>
        </p:txBody>
      </p:sp>
      <p:pic>
        <p:nvPicPr>
          <p:cNvPr id="15" name="Picture 2" descr="I:\Mid June Gardens 2011\IMG_126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7795" t="20054"/>
          <a:stretch/>
        </p:blipFill>
        <p:spPr bwMode="auto">
          <a:xfrm>
            <a:off x="7021002" y="5440233"/>
            <a:ext cx="1039318" cy="141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I:\June 2011\IMG_1098.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0433" r="11066"/>
          <a:stretch/>
        </p:blipFill>
        <p:spPr bwMode="auto">
          <a:xfrm>
            <a:off x="3452370" y="5448273"/>
            <a:ext cx="849621" cy="14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DSCN489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0088" t="8785" r="23824" b="29588"/>
          <a:stretch/>
        </p:blipFill>
        <p:spPr bwMode="auto">
          <a:xfrm>
            <a:off x="1927813" y="5454168"/>
            <a:ext cx="847192" cy="139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I:\march - early june 2012\IMG_5343.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75005" y="5452542"/>
            <a:ext cx="677365" cy="139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I:\Early May Garden\IMG_0817.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81261" y="5454168"/>
            <a:ext cx="1052874" cy="14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SCN5319"/>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24375" t="32454" r="27872" b="33773"/>
          <a:stretch/>
        </p:blipFill>
        <p:spPr bwMode="auto">
          <a:xfrm rot="5400000">
            <a:off x="-256073" y="5708615"/>
            <a:ext cx="1393407" cy="88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I:\march - early june 2012\IMG_5615.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19985"/>
          <a:stretch/>
        </p:blipFill>
        <p:spPr bwMode="auto">
          <a:xfrm>
            <a:off x="8045511" y="5448273"/>
            <a:ext cx="1098489" cy="140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www.tractorbynet.com/forums/attachments/build-yourself/210070d1303878026-brush-grubber-rake-yaupon_holly_tree_m_lg.jpg"/>
          <p:cNvPicPr>
            <a:picLocks noChangeAspect="1" noChangeArrowheads="1"/>
          </p:cNvPicPr>
          <p:nvPr/>
        </p:nvPicPr>
        <p:blipFill>
          <a:blip r:embed="rId12" cstate="print">
            <a:extLst>
              <a:ext uri="{28A0092B-C50C-407E-A947-70E740481C1C}">
                <a14:useLocalDpi xmlns:a14="http://schemas.microsoft.com/office/drawing/2010/main" val="0"/>
              </a:ext>
            </a:extLst>
          </a:blip>
          <a:srcRect t="10773" r="3960" b="16753"/>
          <a:stretch>
            <a:fillRect/>
          </a:stretch>
        </p:blipFill>
        <p:spPr bwMode="auto">
          <a:xfrm>
            <a:off x="7356093" y="4154594"/>
            <a:ext cx="1387692" cy="114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better+beauty+berr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13311" y="3483228"/>
            <a:ext cx="132227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images8.fotosik.pl/556/9dfe9c3fc1ea6e7c.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9260"/>
          <a:stretch/>
        </p:blipFill>
        <p:spPr bwMode="auto">
          <a:xfrm rot="16200000" flipV="1">
            <a:off x="4640785" y="5726304"/>
            <a:ext cx="1409726" cy="853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cgrowers.com/v/vspfiles/photos/658-2.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6886" t="1820" r="27954" b="1843"/>
          <a:stretch/>
        </p:blipFill>
        <p:spPr bwMode="auto">
          <a:xfrm>
            <a:off x="4289621" y="5454169"/>
            <a:ext cx="658076" cy="140383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0" y="5454169"/>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7</a:t>
            </a:r>
            <a:endParaRPr lang="en-US" sz="1200" dirty="0">
              <a:latin typeface="Helvetica Condensed" panose="020B0606020202030204" pitchFamily="34" charset="0"/>
            </a:endParaRPr>
          </a:p>
        </p:txBody>
      </p:sp>
      <p:sp>
        <p:nvSpPr>
          <p:cNvPr id="27" name="Rectangle 26"/>
          <p:cNvSpPr/>
          <p:nvPr/>
        </p:nvSpPr>
        <p:spPr>
          <a:xfrm>
            <a:off x="881261" y="5452542"/>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8</a:t>
            </a:r>
            <a:endParaRPr lang="en-US" sz="1200" dirty="0">
              <a:latin typeface="Helvetica Condensed" panose="020B0606020202030204" pitchFamily="34" charset="0"/>
            </a:endParaRPr>
          </a:p>
        </p:txBody>
      </p:sp>
      <p:sp>
        <p:nvSpPr>
          <p:cNvPr id="28" name="Rectangle 27"/>
          <p:cNvSpPr/>
          <p:nvPr/>
        </p:nvSpPr>
        <p:spPr>
          <a:xfrm>
            <a:off x="1934135" y="5448272"/>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9</a:t>
            </a:r>
            <a:endParaRPr lang="en-US" sz="1200" dirty="0">
              <a:latin typeface="Helvetica Condensed" panose="020B0606020202030204" pitchFamily="34" charset="0"/>
            </a:endParaRPr>
          </a:p>
        </p:txBody>
      </p:sp>
      <p:pic>
        <p:nvPicPr>
          <p:cNvPr id="29" name="Picture 7" descr="100089086"/>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467276" y="3129544"/>
            <a:ext cx="1165657" cy="93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http://3.bp.blogspot.com/_GnY3en0lT6M/TIjmPlbqNrI/AAAAAAAAA8E/UYBQlplgKI0/s1600/%27Oehme%27_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05278" y="2021132"/>
            <a:ext cx="1445980" cy="9699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uncus effusu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2027" y="1617191"/>
            <a:ext cx="941504" cy="141668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2779882" y="5454169"/>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10</a:t>
            </a:r>
            <a:endParaRPr lang="en-US" sz="1200" dirty="0">
              <a:latin typeface="Helvetica Condensed" panose="020B0606020202030204" pitchFamily="34" charset="0"/>
            </a:endParaRPr>
          </a:p>
        </p:txBody>
      </p:sp>
      <p:sp>
        <p:nvSpPr>
          <p:cNvPr id="33" name="Rectangle 32"/>
          <p:cNvSpPr/>
          <p:nvPr/>
        </p:nvSpPr>
        <p:spPr>
          <a:xfrm>
            <a:off x="3452370" y="5440233"/>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11</a:t>
            </a:r>
            <a:endParaRPr lang="en-US" sz="1200" dirty="0">
              <a:latin typeface="Helvetica Condensed" panose="020B0606020202030204" pitchFamily="34" charset="0"/>
            </a:endParaRPr>
          </a:p>
        </p:txBody>
      </p:sp>
      <p:sp>
        <p:nvSpPr>
          <p:cNvPr id="34" name="Rectangle 33"/>
          <p:cNvSpPr/>
          <p:nvPr/>
        </p:nvSpPr>
        <p:spPr>
          <a:xfrm>
            <a:off x="4286621" y="5452542"/>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12</a:t>
            </a:r>
            <a:endParaRPr lang="en-US" sz="1200" dirty="0">
              <a:latin typeface="Helvetica Condensed" panose="020B0606020202030204" pitchFamily="34" charset="0"/>
            </a:endParaRPr>
          </a:p>
        </p:txBody>
      </p:sp>
      <p:sp>
        <p:nvSpPr>
          <p:cNvPr id="35" name="Rectangle 34"/>
          <p:cNvSpPr/>
          <p:nvPr/>
        </p:nvSpPr>
        <p:spPr>
          <a:xfrm>
            <a:off x="4942820" y="5448271"/>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13</a:t>
            </a:r>
            <a:endParaRPr lang="en-US" sz="1200" dirty="0">
              <a:latin typeface="Helvetica Condensed" panose="020B0606020202030204" pitchFamily="34" charset="0"/>
            </a:endParaRPr>
          </a:p>
        </p:txBody>
      </p:sp>
      <p:sp>
        <p:nvSpPr>
          <p:cNvPr id="36" name="Rectangle 35"/>
          <p:cNvSpPr/>
          <p:nvPr/>
        </p:nvSpPr>
        <p:spPr>
          <a:xfrm>
            <a:off x="7023360" y="5440232"/>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15</a:t>
            </a:r>
            <a:endParaRPr lang="en-US" sz="1200" dirty="0">
              <a:latin typeface="Helvetica Condensed" panose="020B0606020202030204" pitchFamily="34" charset="0"/>
            </a:endParaRPr>
          </a:p>
        </p:txBody>
      </p:sp>
      <p:sp>
        <p:nvSpPr>
          <p:cNvPr id="37" name="Rectangle 36"/>
          <p:cNvSpPr/>
          <p:nvPr/>
        </p:nvSpPr>
        <p:spPr>
          <a:xfrm>
            <a:off x="8049939" y="5452542"/>
            <a:ext cx="373626"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16</a:t>
            </a:r>
            <a:endParaRPr lang="en-US" sz="1200" dirty="0">
              <a:latin typeface="Helvetica Condensed" panose="020B0606020202030204" pitchFamily="34" charset="0"/>
            </a:endParaRPr>
          </a:p>
        </p:txBody>
      </p:sp>
      <p:sp>
        <p:nvSpPr>
          <p:cNvPr id="38" name="Rectangle 37"/>
          <p:cNvSpPr/>
          <p:nvPr/>
        </p:nvSpPr>
        <p:spPr>
          <a:xfrm>
            <a:off x="7932027" y="1617297"/>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3</a:t>
            </a:r>
            <a:endParaRPr lang="en-US" sz="1200" dirty="0">
              <a:latin typeface="Helvetica Condensed" panose="020B0606020202030204" pitchFamily="34" charset="0"/>
            </a:endParaRPr>
          </a:p>
        </p:txBody>
      </p:sp>
      <p:sp>
        <p:nvSpPr>
          <p:cNvPr id="39" name="Rectangle 38"/>
          <p:cNvSpPr/>
          <p:nvPr/>
        </p:nvSpPr>
        <p:spPr>
          <a:xfrm>
            <a:off x="7356093" y="4154700"/>
            <a:ext cx="171450" cy="276999"/>
          </a:xfrm>
          <a:prstGeom prst="rect">
            <a:avLst/>
          </a:prstGeom>
          <a:solidFill>
            <a:schemeClr val="bg2"/>
          </a:solidFill>
        </p:spPr>
        <p:txBody>
          <a:bodyPr wrap="square">
            <a:spAutoFit/>
          </a:bodyPr>
          <a:lstStyle/>
          <a:p>
            <a:pPr algn="ctr"/>
            <a:r>
              <a:rPr lang="en-US" sz="1200" dirty="0" smtClean="0">
                <a:latin typeface="Helvetica Condensed" panose="020B0606020202030204" pitchFamily="34" charset="0"/>
              </a:rPr>
              <a:t>6</a:t>
            </a:r>
            <a:endParaRPr lang="en-US" sz="1200" dirty="0">
              <a:latin typeface="Helvetica Condensed" panose="020B0606020202030204" pitchFamily="34" charset="0"/>
            </a:endParaRPr>
          </a:p>
        </p:txBody>
      </p:sp>
      <p:sp>
        <p:nvSpPr>
          <p:cNvPr id="40" name="Rectangle 39"/>
          <p:cNvSpPr/>
          <p:nvPr/>
        </p:nvSpPr>
        <p:spPr>
          <a:xfrm>
            <a:off x="5709247" y="3473809"/>
            <a:ext cx="171450" cy="276999"/>
          </a:xfrm>
          <a:prstGeom prst="rect">
            <a:avLst/>
          </a:prstGeom>
          <a:solidFill>
            <a:schemeClr val="bg2"/>
          </a:solidFill>
        </p:spPr>
        <p:txBody>
          <a:bodyPr wrap="square">
            <a:spAutoFit/>
          </a:bodyPr>
          <a:lstStyle/>
          <a:p>
            <a:pPr algn="ctr"/>
            <a:r>
              <a:rPr lang="en-US" sz="1200" dirty="0">
                <a:latin typeface="Helvetica Condensed" panose="020B0606020202030204" pitchFamily="34" charset="0"/>
              </a:rPr>
              <a:t>4</a:t>
            </a:r>
          </a:p>
        </p:txBody>
      </p:sp>
      <p:sp>
        <p:nvSpPr>
          <p:cNvPr id="41" name="Rectangle 40"/>
          <p:cNvSpPr/>
          <p:nvPr/>
        </p:nvSpPr>
        <p:spPr>
          <a:xfrm>
            <a:off x="7467276" y="3129544"/>
            <a:ext cx="171450" cy="276999"/>
          </a:xfrm>
          <a:prstGeom prst="rect">
            <a:avLst/>
          </a:prstGeom>
          <a:solidFill>
            <a:schemeClr val="bg2"/>
          </a:solidFill>
        </p:spPr>
        <p:txBody>
          <a:bodyPr wrap="square">
            <a:spAutoFit/>
          </a:bodyPr>
          <a:lstStyle/>
          <a:p>
            <a:pPr algn="ctr"/>
            <a:r>
              <a:rPr lang="en-US" sz="1200" dirty="0">
                <a:latin typeface="Helvetica Condensed" panose="020B0606020202030204" pitchFamily="34" charset="0"/>
              </a:rPr>
              <a:t>5</a:t>
            </a:r>
          </a:p>
        </p:txBody>
      </p:sp>
      <p:sp>
        <p:nvSpPr>
          <p:cNvPr id="42" name="Rectangle 41"/>
          <p:cNvSpPr/>
          <p:nvPr/>
        </p:nvSpPr>
        <p:spPr>
          <a:xfrm>
            <a:off x="6129789" y="2021132"/>
            <a:ext cx="171450" cy="276999"/>
          </a:xfrm>
          <a:prstGeom prst="rect">
            <a:avLst/>
          </a:prstGeom>
          <a:solidFill>
            <a:schemeClr val="bg2"/>
          </a:solidFill>
        </p:spPr>
        <p:txBody>
          <a:bodyPr wrap="square">
            <a:spAutoFit/>
          </a:bodyPr>
          <a:lstStyle/>
          <a:p>
            <a:pPr algn="ctr"/>
            <a:r>
              <a:rPr lang="en-US" sz="1200" dirty="0">
                <a:latin typeface="Helvetica Condensed" panose="020B0606020202030204" pitchFamily="34" charset="0"/>
              </a:rPr>
              <a:t>2</a:t>
            </a:r>
          </a:p>
        </p:txBody>
      </p:sp>
      <p:sp>
        <p:nvSpPr>
          <p:cNvPr id="43" name="Rectangle 2"/>
          <p:cNvSpPr txBox="1">
            <a:spLocks noChangeArrowheads="1"/>
          </p:cNvSpPr>
          <p:nvPr/>
        </p:nvSpPr>
        <p:spPr>
          <a:xfrm>
            <a:off x="3877180" y="47338"/>
            <a:ext cx="5266820" cy="487363"/>
          </a:xfrm>
          <a:prstGeom prst="rect">
            <a:avLst/>
          </a:prstGeom>
        </p:spPr>
        <p:txBody>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pPr eaLnBrk="1" hangingPunct="1"/>
            <a:r>
              <a:rPr lang="en-US" altLang="en-US" sz="3200" kern="0" dirty="0" smtClean="0"/>
              <a:t>Design Elements- Landscape</a:t>
            </a:r>
          </a:p>
        </p:txBody>
      </p:sp>
    </p:spTree>
    <p:extLst>
      <p:ext uri="{BB962C8B-B14F-4D97-AF65-F5344CB8AC3E}">
        <p14:creationId xmlns:p14="http://schemas.microsoft.com/office/powerpoint/2010/main" val="3504978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0" y="0"/>
            <a:ext cx="6851073" cy="487363"/>
          </a:xfrm>
        </p:spPr>
        <p:txBody>
          <a:bodyPr/>
          <a:lstStyle/>
          <a:p>
            <a:pPr eaLnBrk="1" hangingPunct="1"/>
            <a:r>
              <a:rPr lang="en-US" altLang="en-US" sz="3200" dirty="0" smtClean="0"/>
              <a:t>Design </a:t>
            </a:r>
            <a:r>
              <a:rPr lang="en-US" altLang="en-US" sz="3200" dirty="0" smtClean="0"/>
              <a:t>Elements- </a:t>
            </a:r>
            <a:r>
              <a:rPr lang="en-US" altLang="en-US" sz="3200" dirty="0" err="1" smtClean="0"/>
              <a:t>Stormwater</a:t>
            </a:r>
            <a:r>
              <a:rPr lang="en-US" altLang="en-US" sz="3200" dirty="0" smtClean="0"/>
              <a:t> Quantity</a:t>
            </a:r>
            <a:endParaRPr lang="en-US" altLang="en-US" sz="3200" dirty="0" smtClean="0"/>
          </a:p>
        </p:txBody>
      </p:sp>
      <p:sp>
        <p:nvSpPr>
          <p:cNvPr id="21507" name="Rectangle 9"/>
          <p:cNvSpPr>
            <a:spLocks noGrp="1" noChangeArrowheads="1"/>
          </p:cNvSpPr>
          <p:nvPr>
            <p:ph type="body" sz="half" idx="1"/>
          </p:nvPr>
        </p:nvSpPr>
        <p:spPr>
          <a:xfrm>
            <a:off x="152400" y="1752600"/>
            <a:ext cx="3200400" cy="2646878"/>
          </a:xfrm>
        </p:spPr>
        <p:txBody>
          <a:bodyPr/>
          <a:lstStyle/>
          <a:p>
            <a:pPr eaLnBrk="1" hangingPunct="1">
              <a:lnSpc>
                <a:spcPct val="90000"/>
              </a:lnSpc>
            </a:pPr>
            <a:r>
              <a:rPr lang="en-US" altLang="en-US" sz="2000" dirty="0" smtClean="0"/>
              <a:t>Increased </a:t>
            </a:r>
            <a:r>
              <a:rPr lang="en-US" altLang="en-US" sz="2000" dirty="0" err="1" smtClean="0"/>
              <a:t>greenspace</a:t>
            </a:r>
            <a:r>
              <a:rPr lang="en-US" altLang="en-US" sz="2000" dirty="0" smtClean="0"/>
              <a:t>, permeable pavers, and </a:t>
            </a:r>
            <a:r>
              <a:rPr lang="en-US" altLang="en-US" sz="2000" dirty="0" err="1" smtClean="0"/>
              <a:t>bioretention</a:t>
            </a:r>
            <a:r>
              <a:rPr lang="en-US" altLang="en-US" sz="2000" dirty="0" smtClean="0"/>
              <a:t> all </a:t>
            </a:r>
            <a:r>
              <a:rPr lang="en-US" altLang="en-US" sz="2000" dirty="0" smtClean="0"/>
              <a:t>combine to reduce overall storm flow rates. </a:t>
            </a:r>
          </a:p>
          <a:p>
            <a:pPr eaLnBrk="1" hangingPunct="1">
              <a:lnSpc>
                <a:spcPct val="90000"/>
              </a:lnSpc>
            </a:pPr>
            <a:r>
              <a:rPr lang="en-US" altLang="en-US" sz="2000" dirty="0" smtClean="0"/>
              <a:t>Reduced impervious surface area also decreases thermal heating in </a:t>
            </a:r>
            <a:r>
              <a:rPr lang="en-US" altLang="en-US" sz="2000" dirty="0" err="1" smtClean="0"/>
              <a:t>stormwater</a:t>
            </a:r>
            <a:r>
              <a:rPr lang="en-US" altLang="en-US" sz="2000" dirty="0" smtClean="0"/>
              <a:t>.</a:t>
            </a:r>
          </a:p>
        </p:txBody>
      </p:sp>
      <p:graphicFrame>
        <p:nvGraphicFramePr>
          <p:cNvPr id="21508" name="Chart 1"/>
          <p:cNvGraphicFramePr>
            <a:graphicFrameLocks noGrp="1"/>
          </p:cNvGraphicFramePr>
          <p:nvPr>
            <p:ph sz="quarter" idx="4294967295"/>
            <p:extLst>
              <p:ext uri="{D42A27DB-BD31-4B8C-83A1-F6EECF244321}">
                <p14:modId xmlns:p14="http://schemas.microsoft.com/office/powerpoint/2010/main" val="862061152"/>
              </p:ext>
            </p:extLst>
          </p:nvPr>
        </p:nvGraphicFramePr>
        <p:xfrm>
          <a:off x="3468077" y="1143000"/>
          <a:ext cx="5765800" cy="5067300"/>
        </p:xfrm>
        <a:graphic>
          <a:graphicData uri="http://schemas.openxmlformats.org/presentationml/2006/ole">
            <mc:AlternateContent xmlns:mc="http://schemas.openxmlformats.org/markup-compatibility/2006">
              <mc:Choice xmlns:v="urn:schemas-microsoft-com:vml" Requires="v">
                <p:oleObj spid="_x0000_s21549" name="Chart" r:id="rId3" imgW="5486303" imgH="4419665" progId="Excel.Chart.8">
                  <p:embed/>
                </p:oleObj>
              </mc:Choice>
              <mc:Fallback>
                <p:oleObj name="Chart" r:id="rId3" imgW="5486303" imgH="4419665"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077" y="1143000"/>
                        <a:ext cx="57658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body" sz="half" idx="1"/>
          </p:nvPr>
        </p:nvSpPr>
        <p:spPr>
          <a:xfrm>
            <a:off x="47381" y="1219200"/>
            <a:ext cx="3352800" cy="4579715"/>
          </a:xfrm>
        </p:spPr>
        <p:txBody>
          <a:bodyPr/>
          <a:lstStyle/>
          <a:p>
            <a:pPr marL="171450" lvl="0" indent="-171450">
              <a:buFont typeface="Arial" panose="020B0604020202020204" pitchFamily="34" charset="0"/>
              <a:buChar char="•"/>
            </a:pPr>
            <a:r>
              <a:rPr lang="en-US" sz="1800" dirty="0" smtClean="0"/>
              <a:t>Runoff from these lots will be filtered through </a:t>
            </a:r>
            <a:r>
              <a:rPr lang="en-US" sz="1800" dirty="0" err="1" smtClean="0"/>
              <a:t>bioretention</a:t>
            </a:r>
            <a:r>
              <a:rPr lang="en-US" sz="1800" dirty="0" smtClean="0"/>
              <a:t> cells with estimated reductions in phosphorus of 70-85% and total nitrogen removal of 55-65% (Davis et al 2006).</a:t>
            </a:r>
          </a:p>
          <a:p>
            <a:pPr marL="171450" lvl="0" indent="-171450">
              <a:buFont typeface="Arial" panose="020B0604020202020204" pitchFamily="34" charset="0"/>
              <a:buChar char="•"/>
            </a:pPr>
            <a:r>
              <a:rPr lang="en-US" sz="1800" dirty="0" smtClean="0"/>
              <a:t>Bacterial/pathogen removal efficiencies of 72-97% can be expected from onsite </a:t>
            </a:r>
            <a:r>
              <a:rPr lang="en-US" sz="1800" dirty="0" err="1" smtClean="0"/>
              <a:t>bioretention</a:t>
            </a:r>
            <a:r>
              <a:rPr lang="en-US" sz="1800" dirty="0" smtClean="0"/>
              <a:t> (Zhang et al, 2011).</a:t>
            </a:r>
          </a:p>
          <a:p>
            <a:pPr marL="171450" lvl="0" indent="-171450">
              <a:buFont typeface="Arial" panose="020B0604020202020204" pitchFamily="34" charset="0"/>
              <a:buChar char="•"/>
            </a:pPr>
            <a:r>
              <a:rPr lang="en-US" sz="1800" dirty="0" err="1" smtClean="0"/>
              <a:t>Bioretention</a:t>
            </a:r>
            <a:r>
              <a:rPr lang="en-US" sz="1800" dirty="0" smtClean="0"/>
              <a:t> is also very effective at removing heavy metal washing off paved areas: Cu 93%, </a:t>
            </a:r>
            <a:r>
              <a:rPr lang="en-US" sz="1800" dirty="0" err="1" smtClean="0"/>
              <a:t>Pb</a:t>
            </a:r>
            <a:r>
              <a:rPr lang="en-US" sz="1800" dirty="0" smtClean="0"/>
              <a:t> 99%, Zn 99% (Davis et al 2003).</a:t>
            </a:r>
          </a:p>
          <a:p>
            <a:endParaRPr lang="en-US" altLang="en-US" sz="1200" dirty="0" smtClean="0"/>
          </a:p>
        </p:txBody>
      </p:sp>
      <p:graphicFrame>
        <p:nvGraphicFramePr>
          <p:cNvPr id="6" name="Object 9"/>
          <p:cNvGraphicFramePr>
            <a:graphicFrameLocks noChangeAspect="1"/>
          </p:cNvGraphicFramePr>
          <p:nvPr>
            <p:extLst>
              <p:ext uri="{D42A27DB-BD31-4B8C-83A1-F6EECF244321}">
                <p14:modId xmlns:p14="http://schemas.microsoft.com/office/powerpoint/2010/main" val="4276042960"/>
              </p:ext>
            </p:extLst>
          </p:nvPr>
        </p:nvGraphicFramePr>
        <p:xfrm>
          <a:off x="3435350" y="1143000"/>
          <a:ext cx="5778500" cy="5067300"/>
        </p:xfrm>
        <a:graphic>
          <a:graphicData uri="http://schemas.openxmlformats.org/presentationml/2006/ole">
            <mc:AlternateContent xmlns:mc="http://schemas.openxmlformats.org/markup-compatibility/2006">
              <mc:Choice xmlns:v="urn:schemas-microsoft-com:vml" Requires="v">
                <p:oleObj spid="_x0000_s22570" name="Chart" r:id="rId3" imgW="5486303" imgH="4419665" progId="Excel.Chart.8">
                  <p:embed/>
                </p:oleObj>
              </mc:Choice>
              <mc:Fallback>
                <p:oleObj name="Chart" r:id="rId3" imgW="5486303" imgH="441966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350" y="1143000"/>
                        <a:ext cx="5778500" cy="5067300"/>
                      </a:xfrm>
                      <a:prstGeom prst="rect">
                        <a:avLst/>
                      </a:prstGeom>
                      <a:noFill/>
                      <a:ln>
                        <a:noFill/>
                      </a:ln>
                    </p:spPr>
                  </p:pic>
                </p:oleObj>
              </mc:Fallback>
            </mc:AlternateContent>
          </a:graphicData>
        </a:graphic>
      </p:graphicFrame>
      <p:sp>
        <p:nvSpPr>
          <p:cNvPr id="8" name="Rectangle 2"/>
          <p:cNvSpPr txBox="1">
            <a:spLocks noChangeArrowheads="1"/>
          </p:cNvSpPr>
          <p:nvPr/>
        </p:nvSpPr>
        <p:spPr bwMode="auto">
          <a:xfrm>
            <a:off x="2514600" y="23071"/>
            <a:ext cx="66294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pPr eaLnBrk="1" hangingPunct="1"/>
            <a:r>
              <a:rPr lang="en-US" altLang="en-US" sz="3200" kern="0" dirty="0" smtClean="0"/>
              <a:t>Design </a:t>
            </a:r>
            <a:r>
              <a:rPr lang="en-US" altLang="en-US" sz="3200" kern="0" dirty="0" smtClean="0"/>
              <a:t>Elements- </a:t>
            </a:r>
            <a:r>
              <a:rPr lang="en-US" altLang="en-US" sz="3200" kern="0" dirty="0" err="1" smtClean="0"/>
              <a:t>Stormwater</a:t>
            </a:r>
            <a:r>
              <a:rPr lang="en-US" altLang="en-US" sz="3200" kern="0" dirty="0" smtClean="0"/>
              <a:t> Quality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915466"/>
          </a:xfrm>
        </p:spPr>
        <p:txBody>
          <a:bodyPr/>
          <a:lstStyle/>
          <a:p>
            <a:pPr marL="0" indent="0">
              <a:buNone/>
            </a:pPr>
            <a:r>
              <a:rPr lang="en-US" sz="1400" dirty="0" smtClean="0"/>
              <a:t>Any water that leaves Barnard Trace during a storm or from irrigation will end up in Crow Creek which is impaired for low dissolved oxygen (DO), pathogens, and poor fish </a:t>
            </a:r>
            <a:r>
              <a:rPr lang="en-US" sz="1400" dirty="0" err="1" smtClean="0"/>
              <a:t>bioassessment</a:t>
            </a:r>
            <a:r>
              <a:rPr lang="en-US" sz="1400" dirty="0" smtClean="0"/>
              <a:t> (cause unknown).  The most likely cause for low DO is nutrient enrichment from highly fertilized lawns in the watershed.  Other possible causes of low DO could be warm </a:t>
            </a:r>
            <a:r>
              <a:rPr lang="en-US" sz="1400" dirty="0" err="1" smtClean="0"/>
              <a:t>stormwater</a:t>
            </a:r>
            <a:r>
              <a:rPr lang="en-US" sz="1400" dirty="0" smtClean="0"/>
              <a:t> running off hot impervious surfaces and solar heating from </a:t>
            </a:r>
            <a:r>
              <a:rPr lang="en-US" sz="1400" dirty="0" err="1" smtClean="0"/>
              <a:t>clearcutting</a:t>
            </a:r>
            <a:r>
              <a:rPr lang="en-US" sz="1400" dirty="0" smtClean="0"/>
              <a:t> along the stream.  In this moderate intensity urban area, pathogens are most likely contributed to some extent from pet waste.  Good fish habitat in Crow Creek indicates that poor water quality, possibly from a combination of low DO, pesticides, toxic releases, or other causes, is responsible for poor fish collections.    </a:t>
            </a:r>
          </a:p>
          <a:p>
            <a:endParaRPr lang="en-US" sz="1400" dirty="0" smtClean="0"/>
          </a:p>
          <a:p>
            <a:pPr marL="0" indent="0">
              <a:buNone/>
            </a:pPr>
            <a:r>
              <a:rPr lang="en-US" sz="1400" dirty="0" smtClean="0"/>
              <a:t>As previously shown, this design greatly reduces the impact of the development of this site on Crow Creek. </a:t>
            </a:r>
            <a:endParaRPr lang="en-US" sz="1400" dirty="0" smtClean="0"/>
          </a:p>
          <a:p>
            <a:pPr marL="0" indent="0">
              <a:buNone/>
            </a:pPr>
            <a:endParaRPr lang="en-US" sz="1400" dirty="0" smtClean="0"/>
          </a:p>
          <a:p>
            <a:pPr marL="0" indent="0">
              <a:buNone/>
            </a:pPr>
            <a:r>
              <a:rPr lang="en-US" sz="1400" dirty="0" smtClean="0"/>
              <a:t>In addition, management considerations can yield further </a:t>
            </a:r>
            <a:r>
              <a:rPr lang="en-US" sz="1400" dirty="0" err="1" smtClean="0"/>
              <a:t>stormwater</a:t>
            </a:r>
            <a:r>
              <a:rPr lang="en-US" sz="1400" dirty="0" smtClean="0"/>
              <a:t> quality benefits:</a:t>
            </a:r>
          </a:p>
          <a:p>
            <a:pPr marL="227013" lvl="0" indent="-227013">
              <a:buFont typeface="Arial" panose="020B0604020202020204" pitchFamily="34" charset="0"/>
              <a:buChar char="•"/>
            </a:pPr>
            <a:r>
              <a:rPr lang="en-US" sz="1400" dirty="0" smtClean="0"/>
              <a:t>With the average lot size 61% of the conventional development, most of the landscaped area will be taken out of homeowner control and managed professionally.  Upper middle class homeowners, like the ones expected in this development, tend to over fertilize their lawns.</a:t>
            </a:r>
          </a:p>
          <a:p>
            <a:pPr marL="227013" lvl="0" indent="-227013">
              <a:buFont typeface="Arial" panose="020B0604020202020204" pitchFamily="34" charset="0"/>
              <a:buChar char="•"/>
            </a:pPr>
            <a:r>
              <a:rPr lang="en-US" sz="1400" dirty="0" smtClean="0"/>
              <a:t>The vegetation in the common areas will largely be low maintenance and can be managed without excessive fertilizer applications.  </a:t>
            </a:r>
          </a:p>
          <a:p>
            <a:pPr marL="227013" lvl="0" indent="-227013">
              <a:buFont typeface="Arial" panose="020B0604020202020204" pitchFamily="34" charset="0"/>
              <a:buChar char="•"/>
            </a:pPr>
            <a:r>
              <a:rPr lang="en-US" sz="1400" dirty="0" smtClean="0"/>
              <a:t>Harvesting of the biomass from </a:t>
            </a:r>
            <a:r>
              <a:rPr lang="en-US" sz="1400" dirty="0" err="1" smtClean="0"/>
              <a:t>bioretention</a:t>
            </a:r>
            <a:r>
              <a:rPr lang="en-US" sz="1400" dirty="0" smtClean="0"/>
              <a:t> areas aids in the long term efficiencies of nutrient removal.</a:t>
            </a:r>
          </a:p>
          <a:p>
            <a:pPr marL="0" indent="0">
              <a:buNone/>
            </a:pPr>
            <a:endParaRPr lang="en-US" sz="1400" dirty="0" smtClean="0"/>
          </a:p>
          <a:p>
            <a:pPr marL="0" indent="0">
              <a:buNone/>
            </a:pPr>
            <a:r>
              <a:rPr lang="en-US" sz="1400" dirty="0" smtClean="0"/>
              <a:t>Education </a:t>
            </a:r>
            <a:r>
              <a:rPr lang="en-US" sz="1400" dirty="0" smtClean="0"/>
              <a:t>can further reduce pollution inputs within the development and the greater community through park visitation:</a:t>
            </a:r>
          </a:p>
          <a:p>
            <a:pPr marL="227013" lvl="0" indent="-227013">
              <a:buFont typeface="Arial" panose="020B0604020202020204" pitchFamily="34" charset="0"/>
              <a:buChar char="•"/>
            </a:pPr>
            <a:r>
              <a:rPr lang="en-US" sz="1400" dirty="0" smtClean="0"/>
              <a:t>Signage at the </a:t>
            </a:r>
            <a:r>
              <a:rPr lang="en-US" sz="1400" dirty="0" err="1" smtClean="0"/>
              <a:t>bioretention</a:t>
            </a:r>
            <a:r>
              <a:rPr lang="en-US" sz="1400" dirty="0" smtClean="0"/>
              <a:t> areas can educate homeowners about the importance of managing nutrients and pet waste.  </a:t>
            </a:r>
          </a:p>
          <a:p>
            <a:pPr marL="227013" lvl="0" indent="-227013">
              <a:buFont typeface="Arial" panose="020B0604020202020204" pitchFamily="34" charset="0"/>
              <a:buChar char="•"/>
            </a:pPr>
            <a:r>
              <a:rPr lang="en-US" sz="1400" dirty="0" smtClean="0"/>
              <a:t>Pet waste stations with plastic bags and waste </a:t>
            </a:r>
            <a:r>
              <a:rPr lang="en-US" sz="1400" dirty="0" smtClean="0"/>
              <a:t>receptacles </a:t>
            </a:r>
            <a:r>
              <a:rPr lang="en-US" sz="1400" dirty="0" smtClean="0"/>
              <a:t>can help encourage pet owners to clean up after their pets, reducing nutrient and pathogen inputs into the creek. </a:t>
            </a:r>
          </a:p>
          <a:p>
            <a:pPr marL="227013" lvl="0" indent="-227013">
              <a:buFont typeface="Arial" panose="020B0604020202020204" pitchFamily="34" charset="0"/>
              <a:buChar char="•"/>
            </a:pPr>
            <a:r>
              <a:rPr lang="en-US" sz="1400" dirty="0" smtClean="0"/>
              <a:t>Flyers can be included in realtor sales packages about each pollution source and positive actions homeowners can make to reduce </a:t>
            </a:r>
            <a:r>
              <a:rPr lang="en-US" sz="1400" dirty="0" smtClean="0"/>
              <a:t>pollution</a:t>
            </a:r>
            <a:r>
              <a:rPr lang="en-US" sz="1400" dirty="0" smtClean="0"/>
              <a:t>.</a:t>
            </a:r>
            <a:endParaRPr lang="en-US" sz="1400" dirty="0" smtClean="0"/>
          </a:p>
        </p:txBody>
      </p:sp>
      <p:sp>
        <p:nvSpPr>
          <p:cNvPr id="4" name="Rectangle 2"/>
          <p:cNvSpPr txBox="1">
            <a:spLocks noChangeArrowheads="1"/>
          </p:cNvSpPr>
          <p:nvPr/>
        </p:nvSpPr>
        <p:spPr bwMode="auto">
          <a:xfrm>
            <a:off x="2514600" y="23071"/>
            <a:ext cx="66294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pPr eaLnBrk="1" hangingPunct="1"/>
            <a:r>
              <a:rPr lang="en-US" altLang="en-US" sz="3200" kern="0" dirty="0" smtClean="0"/>
              <a:t>Design </a:t>
            </a:r>
            <a:r>
              <a:rPr lang="en-US" altLang="en-US" sz="3200" kern="0" dirty="0" smtClean="0"/>
              <a:t>Elements- </a:t>
            </a:r>
            <a:r>
              <a:rPr lang="en-US" altLang="en-US" sz="3200" kern="0" dirty="0" err="1" smtClean="0"/>
              <a:t>Stormwater</a:t>
            </a:r>
            <a:r>
              <a:rPr lang="en-US" altLang="en-US" sz="3200" kern="0" dirty="0" smtClean="0"/>
              <a:t> Quality</a:t>
            </a:r>
          </a:p>
        </p:txBody>
      </p:sp>
    </p:spTree>
    <p:extLst>
      <p:ext uri="{BB962C8B-B14F-4D97-AF65-F5344CB8AC3E}">
        <p14:creationId xmlns:p14="http://schemas.microsoft.com/office/powerpoint/2010/main" val="3582923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733800" y="0"/>
            <a:ext cx="5410200" cy="487363"/>
          </a:xfrm>
        </p:spPr>
        <p:txBody>
          <a:bodyPr/>
          <a:lstStyle/>
          <a:p>
            <a:pPr eaLnBrk="1" hangingPunct="1"/>
            <a:r>
              <a:rPr lang="en-US" altLang="en-US" sz="3000" dirty="0" smtClean="0"/>
              <a:t>Design Elements- Cost</a:t>
            </a:r>
          </a:p>
        </p:txBody>
      </p:sp>
      <p:sp>
        <p:nvSpPr>
          <p:cNvPr id="24580" name="Rectangle 7"/>
          <p:cNvSpPr>
            <a:spLocks noGrp="1" noChangeArrowheads="1"/>
          </p:cNvSpPr>
          <p:nvPr>
            <p:ph type="body" sz="half" idx="3"/>
          </p:nvPr>
        </p:nvSpPr>
        <p:spPr>
          <a:xfrm>
            <a:off x="876300" y="5410200"/>
            <a:ext cx="7391400" cy="707886"/>
          </a:xfrm>
        </p:spPr>
        <p:txBody>
          <a:bodyPr/>
          <a:lstStyle/>
          <a:p>
            <a:pPr marL="0" indent="0" eaLnBrk="1" hangingPunct="1">
              <a:buNone/>
            </a:pPr>
            <a:r>
              <a:rPr lang="en-US" altLang="en-US" sz="2000" dirty="0" smtClean="0"/>
              <a:t>Estimated construction costs comparing this LID design and conventional construction </a:t>
            </a:r>
            <a:r>
              <a:rPr lang="en-US" altLang="en-US" sz="2000" dirty="0" smtClean="0"/>
              <a:t>techniques.  A savings of over $100,000. </a:t>
            </a:r>
            <a:endParaRPr lang="en-US" altLang="en-US" sz="2000" dirty="0" smtClean="0"/>
          </a:p>
        </p:txBody>
      </p:sp>
      <p:graphicFrame>
        <p:nvGraphicFramePr>
          <p:cNvPr id="6" name="Content Placeholder 5"/>
          <p:cNvGraphicFramePr>
            <a:graphicFrameLocks noGrp="1"/>
          </p:cNvGraphicFramePr>
          <p:nvPr>
            <p:ph sz="quarter" idx="2"/>
            <p:extLst>
              <p:ext uri="{D42A27DB-BD31-4B8C-83A1-F6EECF244321}">
                <p14:modId xmlns:p14="http://schemas.microsoft.com/office/powerpoint/2010/main" val="1010880723"/>
              </p:ext>
            </p:extLst>
          </p:nvPr>
        </p:nvGraphicFramePr>
        <p:xfrm>
          <a:off x="876300" y="862806"/>
          <a:ext cx="73914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733800" y="0"/>
            <a:ext cx="5410200" cy="487363"/>
          </a:xfrm>
        </p:spPr>
        <p:txBody>
          <a:bodyPr/>
          <a:lstStyle/>
          <a:p>
            <a:r>
              <a:rPr lang="en-US" sz="3200" dirty="0" smtClean="0"/>
              <a:t>Design- Marketability </a:t>
            </a:r>
          </a:p>
        </p:txBody>
      </p:sp>
      <p:sp>
        <p:nvSpPr>
          <p:cNvPr id="5" name="Text Placeholder 4"/>
          <p:cNvSpPr>
            <a:spLocks noGrp="1"/>
          </p:cNvSpPr>
          <p:nvPr>
            <p:ph type="body" sz="half" idx="3"/>
          </p:nvPr>
        </p:nvSpPr>
        <p:spPr>
          <a:xfrm>
            <a:off x="762000" y="838200"/>
            <a:ext cx="7772400" cy="5687711"/>
          </a:xfrm>
        </p:spPr>
        <p:txBody>
          <a:bodyPr/>
          <a:lstStyle/>
          <a:p>
            <a:pPr marL="0" indent="0">
              <a:buFontTx/>
              <a:buNone/>
              <a:defRPr/>
            </a:pPr>
            <a:r>
              <a:rPr lang="en-US" sz="1800" dirty="0"/>
              <a:t>The cluster/open space design will increase marketability in a number of ways:</a:t>
            </a:r>
          </a:p>
          <a:p>
            <a:pPr>
              <a:defRPr/>
            </a:pPr>
            <a:r>
              <a:rPr lang="en-US" sz="1800" dirty="0"/>
              <a:t>Removing lots along Lewis Avenue from the conventional plan and putting them away from the busy road will recover an average 10% lot value for each of four lots.  </a:t>
            </a:r>
          </a:p>
          <a:p>
            <a:pPr lvl="1">
              <a:defRPr/>
            </a:pPr>
            <a:r>
              <a:rPr lang="en-US" sz="1800" dirty="0"/>
              <a:t>Homes built on busy streets typically sell for 10-20% less than average.  </a:t>
            </a:r>
          </a:p>
          <a:p>
            <a:pPr lvl="1">
              <a:defRPr/>
            </a:pPr>
            <a:r>
              <a:rPr lang="en-US" sz="1800" dirty="0"/>
              <a:t>The second home off busy streets typically sells for 5% less than average.</a:t>
            </a:r>
          </a:p>
          <a:p>
            <a:pPr>
              <a:defRPr/>
            </a:pPr>
            <a:r>
              <a:rPr lang="en-US" sz="1800" dirty="0"/>
              <a:t>A new development in Columbus, OH showed 25% </a:t>
            </a:r>
            <a:r>
              <a:rPr lang="en-US" sz="1800" dirty="0" smtClean="0"/>
              <a:t>increase in lot </a:t>
            </a:r>
            <a:r>
              <a:rPr lang="en-US" sz="1800" dirty="0"/>
              <a:t>premiums and accelerated sales for homes built around a village green (</a:t>
            </a:r>
            <a:r>
              <a:rPr lang="en-US" sz="1800" dirty="0" err="1"/>
              <a:t>Wetli</a:t>
            </a:r>
            <a:r>
              <a:rPr lang="en-US" sz="1800" dirty="0"/>
              <a:t>, 2010).  The 14 homes on the Barnard village green should receive </a:t>
            </a:r>
            <a:r>
              <a:rPr lang="en-US" sz="1800" dirty="0" smtClean="0"/>
              <a:t>similar premiums bonuses.</a:t>
            </a:r>
            <a:endParaRPr lang="en-US" sz="1800" dirty="0"/>
          </a:p>
          <a:p>
            <a:pPr>
              <a:defRPr/>
            </a:pPr>
            <a:r>
              <a:rPr lang="en-US" sz="1800" dirty="0"/>
              <a:t>A study in Dallas-Fort Worth showed 20% premiums for lots within 100 feet of a park and 10% premiums at 300 feet (</a:t>
            </a:r>
            <a:r>
              <a:rPr lang="en-US" sz="1800" dirty="0" err="1"/>
              <a:t>Wetli</a:t>
            </a:r>
            <a:r>
              <a:rPr lang="en-US" sz="1800" dirty="0"/>
              <a:t>, 2010).  Two lots not directly on the village green are within 100 feet of the park and the remaining two lots are within 300 feet.  These 4 lots should show an average 15% premium for proximity to a park.</a:t>
            </a:r>
          </a:p>
          <a:p>
            <a:pPr>
              <a:defRPr/>
            </a:pPr>
            <a:r>
              <a:rPr lang="en-US" sz="1800" dirty="0"/>
              <a:t>At the developer’s discretion (and density bonus consideration by the city), 2 additional lots could be located in place of the western </a:t>
            </a:r>
            <a:r>
              <a:rPr lang="en-US" sz="1800" dirty="0" err="1" smtClean="0"/>
              <a:t>bioretention</a:t>
            </a:r>
            <a:r>
              <a:rPr lang="en-US" sz="1800" dirty="0" smtClean="0"/>
              <a:t> area and </a:t>
            </a:r>
            <a:r>
              <a:rPr lang="en-US" sz="1800" dirty="0"/>
              <a:t>the western end of the community garden, while still maintaining significant open space.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733800" y="12700"/>
            <a:ext cx="5410200" cy="487363"/>
          </a:xfrm>
        </p:spPr>
        <p:txBody>
          <a:bodyPr/>
          <a:lstStyle/>
          <a:p>
            <a:pPr eaLnBrk="1" hangingPunct="1"/>
            <a:r>
              <a:rPr lang="en-US" altLang="en-US" sz="3200" dirty="0" smtClean="0"/>
              <a:t>Design Elements- Value</a:t>
            </a:r>
          </a:p>
        </p:txBody>
      </p:sp>
      <p:sp>
        <p:nvSpPr>
          <p:cNvPr id="27651" name="Rectangle 5"/>
          <p:cNvSpPr>
            <a:spLocks noGrp="1" noChangeArrowheads="1"/>
          </p:cNvSpPr>
          <p:nvPr>
            <p:ph type="body" sz="half" idx="3"/>
          </p:nvPr>
        </p:nvSpPr>
        <p:spPr>
          <a:xfrm>
            <a:off x="304800" y="838200"/>
            <a:ext cx="8534400" cy="1384995"/>
          </a:xfrm>
        </p:spPr>
        <p:txBody>
          <a:bodyPr/>
          <a:lstStyle/>
          <a:p>
            <a:pPr marL="0" indent="0" eaLnBrk="1" hangingPunct="1">
              <a:buFontTx/>
              <a:buNone/>
            </a:pPr>
            <a:r>
              <a:rPr lang="en-US" sz="1400" dirty="0" smtClean="0"/>
              <a:t>The Barnard Property sold for $1,005,000 and would take about $</a:t>
            </a:r>
            <a:r>
              <a:rPr lang="en-US" sz="1400" dirty="0" smtClean="0"/>
              <a:t>450,000 </a:t>
            </a:r>
            <a:r>
              <a:rPr lang="en-US" sz="1400" dirty="0" smtClean="0"/>
              <a:t>to develop conventionally.  The developer would have to sell each lot for nearly $80,000 (comparable to a recent sale of a vacant lot in an adjacent neighborhood for $85,000).  The developer stands to gain $32,000 by removing lots from a busy street, $280,000 for lots around the village green, $48,000 for homes with proximity to a park, and up to $192,000 for 2 additional lots with proximity to a park.  Total marketability benefits would be $360,000 (18 lots) to $552,000 (20 lots</a:t>
            </a:r>
            <a:r>
              <a:rPr lang="en-US" sz="1400" dirty="0" smtClean="0"/>
              <a:t>).  Tax deduction from donation adds $160,000.</a:t>
            </a:r>
            <a:endParaRPr lang="en-US" altLang="en-US" sz="1400" dirty="0" smtClean="0"/>
          </a:p>
        </p:txBody>
      </p:sp>
      <p:pic>
        <p:nvPicPr>
          <p:cNvPr id="24579" name="Picture 3" descr="C:\Users\Jeff Smith\Documents\H &amp; V\Barnard site\Marketabilit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13" t="17836" r="6379" b="17575"/>
          <a:stretch/>
        </p:blipFill>
        <p:spPr bwMode="auto">
          <a:xfrm>
            <a:off x="381000" y="2351314"/>
            <a:ext cx="8382000" cy="4378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76600" y="152400"/>
            <a:ext cx="5867400" cy="487363"/>
          </a:xfrm>
        </p:spPr>
        <p:txBody>
          <a:bodyPr/>
          <a:lstStyle/>
          <a:p>
            <a:pPr eaLnBrk="1" hangingPunct="1"/>
            <a:r>
              <a:rPr lang="en-US" altLang="en-US" sz="3200" dirty="0" smtClean="0"/>
              <a:t>Design Elements- Code Challenges</a:t>
            </a:r>
          </a:p>
        </p:txBody>
      </p:sp>
      <p:sp>
        <p:nvSpPr>
          <p:cNvPr id="28675" name="Rectangle 3"/>
          <p:cNvSpPr>
            <a:spLocks noGrp="1" noChangeArrowheads="1"/>
          </p:cNvSpPr>
          <p:nvPr>
            <p:ph type="body" idx="1"/>
          </p:nvPr>
        </p:nvSpPr>
        <p:spPr>
          <a:xfrm>
            <a:off x="457200" y="1295400"/>
            <a:ext cx="8305800" cy="4727448"/>
          </a:xfrm>
        </p:spPr>
        <p:txBody>
          <a:bodyPr/>
          <a:lstStyle/>
          <a:p>
            <a:pPr eaLnBrk="1" hangingPunct="1"/>
            <a:r>
              <a:rPr lang="en-US" altLang="en-US" sz="1800" dirty="0" smtClean="0"/>
              <a:t>The lot widths and lot areas required for this design are smaller than allowed under the current RS-3 zoning designation. The existing RS-4 codes also require larger lots. However, Tulsa Planning and Zoning are considering adopting a RS-5 code that would allow lots this size (and smaller) to be developed.</a:t>
            </a:r>
          </a:p>
          <a:p>
            <a:pPr eaLnBrk="1" hangingPunct="1"/>
            <a:r>
              <a:rPr lang="en-US" altLang="en-US" sz="1800" dirty="0" smtClean="0"/>
              <a:t>Tulsa allows Planned Unit Developments (PUD) to deviate from these conventions to “permit greater flexibility within the development to best utilize the unique physical features of the particular site” and to “provide and preserve meaningful open space”. </a:t>
            </a:r>
            <a:r>
              <a:rPr lang="en-US" altLang="en-US" sz="1800" i="1" dirty="0" smtClean="0"/>
              <a:t>Zoning and Property Restrictions </a:t>
            </a:r>
            <a:r>
              <a:rPr lang="en-US" altLang="en-US" sz="1800" i="1" dirty="0" err="1" smtClean="0"/>
              <a:t>Ch</a:t>
            </a:r>
            <a:r>
              <a:rPr lang="en-US" altLang="en-US" sz="1800" i="1" dirty="0" smtClean="0"/>
              <a:t> 11 Sec 1101 </a:t>
            </a:r>
            <a:r>
              <a:rPr lang="en-US" altLang="en-US" sz="1800" dirty="0" smtClean="0"/>
              <a:t>For a PUD status</a:t>
            </a:r>
            <a:r>
              <a:rPr lang="en-US" altLang="en-US" sz="1800" i="1" dirty="0" smtClean="0"/>
              <a:t> </a:t>
            </a:r>
            <a:r>
              <a:rPr lang="en-US" altLang="en-US" sz="1800" dirty="0" smtClean="0"/>
              <a:t>to be considered by the zoning board</a:t>
            </a:r>
            <a:r>
              <a:rPr lang="en-US" altLang="en-US" sz="1800" i="1" dirty="0" smtClean="0"/>
              <a:t>, </a:t>
            </a:r>
            <a:r>
              <a:rPr lang="en-US" altLang="en-US" sz="1800" dirty="0" smtClean="0"/>
              <a:t>it</a:t>
            </a:r>
            <a:r>
              <a:rPr lang="en-US" altLang="en-US" sz="1800" i="1" dirty="0" smtClean="0"/>
              <a:t> </a:t>
            </a:r>
            <a:r>
              <a:rPr lang="en-US" altLang="en-US" sz="1800" dirty="0" smtClean="0"/>
              <a:t>would require the site to be developed under a single owner and appropriate plans submitted for public comment </a:t>
            </a:r>
          </a:p>
          <a:p>
            <a:pPr eaLnBrk="1" hangingPunct="1"/>
            <a:r>
              <a:rPr lang="en-US" altLang="en-US" sz="1800" dirty="0" err="1" smtClean="0"/>
              <a:t>PlaniTulsa’s</a:t>
            </a:r>
            <a:r>
              <a:rPr lang="en-US" altLang="en-US" sz="1800" dirty="0" smtClean="0"/>
              <a:t> </a:t>
            </a:r>
            <a:r>
              <a:rPr lang="en-US" altLang="en-US" sz="1800" i="1" dirty="0" smtClean="0"/>
              <a:t>Utica Midtown Corridor Small Area Plan</a:t>
            </a:r>
            <a:r>
              <a:rPr lang="en-US" altLang="en-US" sz="1800" dirty="0" smtClean="0"/>
              <a:t> already supports the inclusion of open space as part of the residential redevelopment of this site.</a:t>
            </a:r>
          </a:p>
          <a:p>
            <a:pPr eaLnBrk="1" hangingPunct="1"/>
            <a:r>
              <a:rPr lang="en-US" altLang="en-US" sz="1800" dirty="0" smtClean="0"/>
              <a:t>These techniques saved land area, allowing for the preservation of 1.6 acres (40% of the site) of open space for the community </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
            <a:ext cx="5791200" cy="487363"/>
          </a:xfrm>
        </p:spPr>
        <p:txBody>
          <a:bodyPr/>
          <a:lstStyle/>
          <a:p>
            <a:r>
              <a:rPr lang="en-US" sz="3200" dirty="0" smtClean="0"/>
              <a:t>Design Elements- Code Challenges </a:t>
            </a:r>
            <a:endParaRPr lang="en-US" sz="3200" dirty="0"/>
          </a:p>
        </p:txBody>
      </p:sp>
      <p:sp>
        <p:nvSpPr>
          <p:cNvPr id="3" name="Content Placeholder 2"/>
          <p:cNvSpPr>
            <a:spLocks noGrp="1"/>
          </p:cNvSpPr>
          <p:nvPr>
            <p:ph idx="1"/>
          </p:nvPr>
        </p:nvSpPr>
        <p:spPr>
          <a:xfrm>
            <a:off x="304800" y="1066800"/>
            <a:ext cx="8686800" cy="5576911"/>
          </a:xfrm>
        </p:spPr>
        <p:txBody>
          <a:bodyPr/>
          <a:lstStyle/>
          <a:p>
            <a:pPr marL="285750" indent="-285750">
              <a:buFont typeface="Arial" panose="020B0604020202020204" pitchFamily="34" charset="0"/>
              <a:buChar char="•"/>
            </a:pPr>
            <a:r>
              <a:rPr lang="en-US" sz="1800" dirty="0" err="1"/>
              <a:t>Bioretention</a:t>
            </a:r>
            <a:r>
              <a:rPr lang="en-US" sz="1800" dirty="0"/>
              <a:t>, pervious pavement, and </a:t>
            </a:r>
            <a:r>
              <a:rPr lang="en-US" sz="1800" dirty="0" err="1"/>
              <a:t>bioswales</a:t>
            </a:r>
            <a:r>
              <a:rPr lang="en-US" sz="1800" dirty="0"/>
              <a:t>, as proposed for this development, are not allowed as an alternative to detention or fee in lieu of detention.</a:t>
            </a:r>
          </a:p>
          <a:p>
            <a:pPr marL="285750" indent="-285750">
              <a:buFont typeface="Arial" panose="020B0604020202020204" pitchFamily="34" charset="0"/>
              <a:buChar char="•"/>
            </a:pPr>
            <a:r>
              <a:rPr lang="en-US" sz="1800" dirty="0" smtClean="0"/>
              <a:t>Pervious </a:t>
            </a:r>
            <a:r>
              <a:rPr lang="en-US" sz="1800" dirty="0"/>
              <a:t>pavement, proposed as a road surface in this design, is not allowed as a road surface.</a:t>
            </a:r>
          </a:p>
          <a:p>
            <a:pPr marL="285750" indent="-285750">
              <a:buFont typeface="Arial" panose="020B0604020202020204" pitchFamily="34" charset="0"/>
              <a:buChar char="•"/>
            </a:pPr>
            <a:r>
              <a:rPr lang="en-US" sz="1800" dirty="0" smtClean="0"/>
              <a:t>Streets </a:t>
            </a:r>
            <a:r>
              <a:rPr lang="en-US" sz="1800" dirty="0"/>
              <a:t>width 20 feet with one side of street parking are not allowed.  Current street standards are 26 feet wide with parking on both sides.  The conventional design used 20 foot alleyways that are consistent with this design.  </a:t>
            </a:r>
          </a:p>
          <a:p>
            <a:pPr marL="285750" indent="-285750">
              <a:buFont typeface="Arial" panose="020B0604020202020204" pitchFamily="34" charset="0"/>
              <a:buChar char="•"/>
            </a:pPr>
            <a:r>
              <a:rPr lang="en-US" sz="1800" dirty="0" smtClean="0"/>
              <a:t>Front </a:t>
            </a:r>
            <a:r>
              <a:rPr lang="en-US" sz="1800" dirty="0"/>
              <a:t>yard minimum is 25 feet in RS-3 zoning.  The 15 foot front yards proposed in some homes of this development are common features in the Yorktown Historic District, which has front yards as short as 5 feet</a:t>
            </a:r>
            <a:r>
              <a:rPr lang="en-US" sz="1800" dirty="0" smtClean="0"/>
              <a:t>.  The placement of the homes could be set farther back to accommodate this code, if necessary.</a:t>
            </a:r>
            <a:endParaRPr lang="en-US" sz="1800" dirty="0"/>
          </a:p>
          <a:p>
            <a:pPr marL="285750" indent="-285750">
              <a:buFont typeface="Arial" panose="020B0604020202020204" pitchFamily="34" charset="0"/>
              <a:buChar char="•"/>
            </a:pPr>
            <a:r>
              <a:rPr lang="en-US" sz="1800" dirty="0" smtClean="0"/>
              <a:t>Rear </a:t>
            </a:r>
            <a:r>
              <a:rPr lang="en-US" sz="1800" dirty="0"/>
              <a:t>yard minimum is 20 feet in RS-3 zoning.  Some detached garages in the proposed development come within 5 feet of the lot line.  Garages currently extend all the way to the rear lot line in many Yorktown Historic District homes.</a:t>
            </a:r>
          </a:p>
          <a:p>
            <a:pPr marL="285750" indent="-285750">
              <a:buFont typeface="Arial" panose="020B0604020202020204" pitchFamily="34" charset="0"/>
              <a:buChar char="•"/>
            </a:pPr>
            <a:r>
              <a:rPr lang="en-US" sz="1800" dirty="0" smtClean="0"/>
              <a:t>Current </a:t>
            </a:r>
            <a:r>
              <a:rPr lang="en-US" sz="1800" dirty="0"/>
              <a:t>regulations require cul-de-sacs to allow fire trucks to turn around on dead end streets.  This design uses a variants of a 20’ x 60’ hammerhead, legal in a number of communities across the country, that allows adequate room for fire trucks to turn around by backing up a short distance into one end of the hammer.</a:t>
            </a:r>
          </a:p>
          <a:p>
            <a:endParaRPr lang="en-US" sz="1200" dirty="0"/>
          </a:p>
        </p:txBody>
      </p:sp>
    </p:spTree>
    <p:extLst>
      <p:ext uri="{BB962C8B-B14F-4D97-AF65-F5344CB8AC3E}">
        <p14:creationId xmlns:p14="http://schemas.microsoft.com/office/powerpoint/2010/main" val="1607508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685800"/>
            <a:ext cx="8534400" cy="5632311"/>
          </a:xfrm>
          <a:prstGeom prst="rect">
            <a:avLst/>
          </a:prstGeom>
        </p:spPr>
        <p:txBody>
          <a:bodyPr wrap="square">
            <a:spAutoFit/>
          </a:bodyPr>
          <a:lstStyle/>
          <a:p>
            <a:r>
              <a:rPr lang="en-US" dirty="0" smtClean="0">
                <a:solidFill>
                  <a:schemeClr val="bg1"/>
                </a:solidFill>
                <a:latin typeface="Helvetica Condensed" panose="020B0606020202030204" pitchFamily="34" charset="0"/>
              </a:rPr>
              <a:t>The </a:t>
            </a:r>
            <a:r>
              <a:rPr lang="en-US" dirty="0">
                <a:solidFill>
                  <a:schemeClr val="bg1"/>
                </a:solidFill>
                <a:latin typeface="Helvetica Condensed" panose="020B0606020202030204" pitchFamily="34" charset="0"/>
              </a:rPr>
              <a:t>urban redevelopment of the Barnard School Campus requires integrating built, social, and natural environmental factors into a single design. This design respects the existing urban fabric, draws from the site’s rich history, and enhances its ability to treat rainwater that flows into the impaired Crow Creek Drainage Basin</a:t>
            </a:r>
            <a:r>
              <a:rPr lang="en-US" dirty="0" smtClean="0">
                <a:solidFill>
                  <a:schemeClr val="bg1"/>
                </a:solidFill>
                <a:latin typeface="Helvetica Condensed" panose="020B0606020202030204" pitchFamily="34" charset="0"/>
              </a:rPr>
              <a:t>.</a:t>
            </a:r>
          </a:p>
          <a:p>
            <a:r>
              <a:rPr lang="en-US" dirty="0" smtClean="0">
                <a:solidFill>
                  <a:schemeClr val="bg1"/>
                </a:solidFill>
                <a:latin typeface="Helvetica Condensed" panose="020B0606020202030204" pitchFamily="34" charset="0"/>
              </a:rPr>
              <a:t> </a:t>
            </a:r>
            <a:endParaRPr lang="en-US" dirty="0">
              <a:solidFill>
                <a:schemeClr val="bg1"/>
              </a:solidFill>
              <a:latin typeface="Helvetica Condensed" panose="020B0606020202030204" pitchFamily="34" charset="0"/>
            </a:endParaRPr>
          </a:p>
          <a:p>
            <a:r>
              <a:rPr lang="en-US" dirty="0">
                <a:solidFill>
                  <a:schemeClr val="bg1"/>
                </a:solidFill>
                <a:latin typeface="Helvetica Condensed" panose="020B0606020202030204" pitchFamily="34" charset="0"/>
              </a:rPr>
              <a:t>LID technologies ranging from </a:t>
            </a:r>
            <a:r>
              <a:rPr lang="en-US" dirty="0" err="1">
                <a:solidFill>
                  <a:schemeClr val="bg1"/>
                </a:solidFill>
                <a:latin typeface="Helvetica Condensed" panose="020B0606020202030204" pitchFamily="34" charset="0"/>
              </a:rPr>
              <a:t>bioswales</a:t>
            </a:r>
            <a:r>
              <a:rPr lang="en-US" dirty="0">
                <a:solidFill>
                  <a:schemeClr val="bg1"/>
                </a:solidFill>
                <a:latin typeface="Helvetica Condensed" panose="020B0606020202030204" pitchFamily="34" charset="0"/>
              </a:rPr>
              <a:t> to a community garden rain silo were combined with a cluster development to provide a design for the Barnard Site Urban Redevelopment. The open space conserved through reduced lot sizes and street layout provides a meadow for informal gathering that also serves as onsite </a:t>
            </a:r>
            <a:r>
              <a:rPr lang="en-US" dirty="0" err="1">
                <a:solidFill>
                  <a:schemeClr val="bg1"/>
                </a:solidFill>
                <a:latin typeface="Helvetica Condensed" panose="020B0606020202030204" pitchFamily="34" charset="0"/>
              </a:rPr>
              <a:t>stormwater</a:t>
            </a:r>
            <a:r>
              <a:rPr lang="en-US" dirty="0">
                <a:solidFill>
                  <a:schemeClr val="bg1"/>
                </a:solidFill>
                <a:latin typeface="Helvetica Condensed" panose="020B0606020202030204" pitchFamily="34" charset="0"/>
              </a:rPr>
              <a:t> remediation. This design reduces </a:t>
            </a:r>
            <a:r>
              <a:rPr lang="en-US" dirty="0" err="1">
                <a:solidFill>
                  <a:schemeClr val="bg1"/>
                </a:solidFill>
                <a:latin typeface="Helvetica Condensed" panose="020B0606020202030204" pitchFamily="34" charset="0"/>
              </a:rPr>
              <a:t>stormwater</a:t>
            </a:r>
            <a:r>
              <a:rPr lang="en-US" dirty="0">
                <a:solidFill>
                  <a:schemeClr val="bg1"/>
                </a:solidFill>
                <a:latin typeface="Helvetica Condensed" panose="020B0606020202030204" pitchFamily="34" charset="0"/>
              </a:rPr>
              <a:t> by 30% when compared to its undeveloped state, and also further reduces pollutants by 70-90% when compared with typical development. </a:t>
            </a:r>
            <a:endParaRPr lang="en-US" dirty="0" smtClean="0">
              <a:solidFill>
                <a:schemeClr val="bg1"/>
              </a:solidFill>
              <a:latin typeface="Helvetica Condensed" panose="020B0606020202030204" pitchFamily="34" charset="0"/>
            </a:endParaRPr>
          </a:p>
          <a:p>
            <a:endParaRPr lang="en-US" dirty="0">
              <a:solidFill>
                <a:schemeClr val="bg1"/>
              </a:solidFill>
              <a:latin typeface="Helvetica Condensed" panose="020B0606020202030204" pitchFamily="34" charset="0"/>
            </a:endParaRPr>
          </a:p>
          <a:p>
            <a:r>
              <a:rPr lang="en-US" dirty="0" smtClean="0">
                <a:solidFill>
                  <a:schemeClr val="bg1"/>
                </a:solidFill>
                <a:latin typeface="Helvetica Condensed" panose="020B0606020202030204" pitchFamily="34" charset="0"/>
              </a:rPr>
              <a:t>Providing </a:t>
            </a:r>
            <a:r>
              <a:rPr lang="en-US" dirty="0">
                <a:solidFill>
                  <a:schemeClr val="bg1"/>
                </a:solidFill>
                <a:latin typeface="Helvetica Condensed" panose="020B0606020202030204" pitchFamily="34" charset="0"/>
              </a:rPr>
              <a:t>open space for the community represents the ideals of LID and provides a link </a:t>
            </a:r>
            <a:r>
              <a:rPr lang="en-US" dirty="0" smtClean="0">
                <a:solidFill>
                  <a:schemeClr val="bg1"/>
                </a:solidFill>
                <a:latin typeface="Helvetica Condensed" panose="020B0606020202030204" pitchFamily="34" charset="0"/>
              </a:rPr>
              <a:t>to the </a:t>
            </a:r>
            <a:r>
              <a:rPr lang="en-US" dirty="0">
                <a:solidFill>
                  <a:schemeClr val="bg1"/>
                </a:solidFill>
                <a:latin typeface="Helvetica Condensed" panose="020B0606020202030204" pitchFamily="34" charset="0"/>
              </a:rPr>
              <a:t>site’s </a:t>
            </a:r>
            <a:r>
              <a:rPr lang="en-US" dirty="0" smtClean="0">
                <a:solidFill>
                  <a:schemeClr val="bg1"/>
                </a:solidFill>
                <a:latin typeface="Helvetica Condensed" panose="020B0606020202030204" pitchFamily="34" charset="0"/>
              </a:rPr>
              <a:t>history </a:t>
            </a:r>
            <a:r>
              <a:rPr lang="en-US" dirty="0">
                <a:solidFill>
                  <a:schemeClr val="bg1"/>
                </a:solidFill>
                <a:latin typeface="Helvetica Condensed" panose="020B0606020202030204" pitchFamily="34" charset="0"/>
              </a:rPr>
              <a:t>for future residents and users. </a:t>
            </a:r>
            <a:endParaRPr lang="en-US" dirty="0" smtClean="0">
              <a:solidFill>
                <a:schemeClr val="bg1"/>
              </a:solidFill>
              <a:latin typeface="Helvetica Condensed" panose="020B0606020202030204" pitchFamily="34" charset="0"/>
            </a:endParaRPr>
          </a:p>
          <a:p>
            <a:endParaRPr lang="en-US" dirty="0">
              <a:solidFill>
                <a:schemeClr val="bg1"/>
              </a:solidFill>
              <a:latin typeface="Helvetica Condensed" panose="020B0606020202030204" pitchFamily="34" charset="0"/>
            </a:endParaRPr>
          </a:p>
          <a:p>
            <a:r>
              <a:rPr lang="en-US" dirty="0">
                <a:solidFill>
                  <a:schemeClr val="bg1"/>
                </a:solidFill>
                <a:latin typeface="Helvetica Condensed" panose="020B0606020202030204" pitchFamily="34" charset="0"/>
              </a:rPr>
              <a:t>This conceptual plan was accomplished while providing over $100,000 </a:t>
            </a:r>
            <a:r>
              <a:rPr lang="en-US" dirty="0" smtClean="0">
                <a:solidFill>
                  <a:schemeClr val="bg1"/>
                </a:solidFill>
                <a:latin typeface="Helvetica Condensed" panose="020B0606020202030204" pitchFamily="34" charset="0"/>
              </a:rPr>
              <a:t>dollars (25%) in direct </a:t>
            </a:r>
            <a:r>
              <a:rPr lang="en-US" dirty="0">
                <a:solidFill>
                  <a:schemeClr val="bg1"/>
                </a:solidFill>
                <a:latin typeface="Helvetica Condensed" panose="020B0606020202030204" pitchFamily="34" charset="0"/>
              </a:rPr>
              <a:t>savings for development of the site</a:t>
            </a:r>
            <a:r>
              <a:rPr lang="en-US" dirty="0" smtClean="0">
                <a:solidFill>
                  <a:schemeClr val="bg1"/>
                </a:solidFill>
                <a:latin typeface="Helvetica Condensed" panose="020B0606020202030204" pitchFamily="34" charset="0"/>
              </a:rPr>
              <a:t>.  </a:t>
            </a:r>
          </a:p>
          <a:p>
            <a:endParaRPr lang="en-US" dirty="0">
              <a:solidFill>
                <a:schemeClr val="bg1"/>
              </a:solidFill>
              <a:latin typeface="Helvetica Condensed" panose="020B0606020202030204" pitchFamily="34" charset="0"/>
            </a:endParaRPr>
          </a:p>
          <a:p>
            <a:r>
              <a:rPr lang="en-US" dirty="0" smtClean="0">
                <a:solidFill>
                  <a:schemeClr val="bg1"/>
                </a:solidFill>
                <a:latin typeface="Helvetica Condensed" panose="020B0606020202030204" pitchFamily="34" charset="0"/>
              </a:rPr>
              <a:t>Including marketability, tax deduction, the potential for 2 bonus lots, and reduced construction costs, the developer could net an additional $500,000 to $700,000.</a:t>
            </a:r>
            <a:endParaRPr lang="en-US" dirty="0">
              <a:solidFill>
                <a:schemeClr val="bg1"/>
              </a:solidFill>
              <a:latin typeface="Helvetica Condensed" panose="020B0606020202030204" pitchFamily="34" charset="0"/>
            </a:endParaRPr>
          </a:p>
        </p:txBody>
      </p:sp>
      <p:sp>
        <p:nvSpPr>
          <p:cNvPr id="4" name="Title 1"/>
          <p:cNvSpPr txBox="1">
            <a:spLocks/>
          </p:cNvSpPr>
          <p:nvPr/>
        </p:nvSpPr>
        <p:spPr>
          <a:xfrm>
            <a:off x="3733800" y="12341"/>
            <a:ext cx="5410200" cy="487363"/>
          </a:xfrm>
          <a:prstGeom prst="rect">
            <a:avLst/>
          </a:prstGeom>
        </p:spPr>
        <p:txBody>
          <a:bodyPr/>
          <a:lstStyle>
            <a:lvl1pPr algn="ctr" rtl="0" eaLnBrk="0" fontAlgn="base" hangingPunct="0">
              <a:spcBef>
                <a:spcPct val="0"/>
              </a:spcBef>
              <a:spcAft>
                <a:spcPct val="0"/>
              </a:spcAft>
              <a:defRPr sz="3600">
                <a:solidFill>
                  <a:schemeClr val="bg1"/>
                </a:solidFill>
                <a:latin typeface="Helvetica Condensed" pitchFamily="34" charset="0"/>
                <a:ea typeface="+mj-ea"/>
                <a:cs typeface="+mj-cs"/>
              </a:defRPr>
            </a:lvl1pPr>
            <a:lvl2pPr algn="ctr" rtl="0" eaLnBrk="0" fontAlgn="base" hangingPunct="0">
              <a:spcBef>
                <a:spcPct val="0"/>
              </a:spcBef>
              <a:spcAft>
                <a:spcPct val="0"/>
              </a:spcAft>
              <a:defRPr sz="3600">
                <a:solidFill>
                  <a:schemeClr val="bg1"/>
                </a:solidFill>
                <a:latin typeface="Helvetica Condensed" pitchFamily="34" charset="0"/>
              </a:defRPr>
            </a:lvl2pPr>
            <a:lvl3pPr algn="ctr" rtl="0" eaLnBrk="0" fontAlgn="base" hangingPunct="0">
              <a:spcBef>
                <a:spcPct val="0"/>
              </a:spcBef>
              <a:spcAft>
                <a:spcPct val="0"/>
              </a:spcAft>
              <a:defRPr sz="3600">
                <a:solidFill>
                  <a:schemeClr val="bg1"/>
                </a:solidFill>
                <a:latin typeface="Helvetica Condensed" pitchFamily="34" charset="0"/>
              </a:defRPr>
            </a:lvl3pPr>
            <a:lvl4pPr algn="ctr" rtl="0" eaLnBrk="0" fontAlgn="base" hangingPunct="0">
              <a:spcBef>
                <a:spcPct val="0"/>
              </a:spcBef>
              <a:spcAft>
                <a:spcPct val="0"/>
              </a:spcAft>
              <a:defRPr sz="3600">
                <a:solidFill>
                  <a:schemeClr val="bg1"/>
                </a:solidFill>
                <a:latin typeface="Helvetica Condensed" pitchFamily="34" charset="0"/>
              </a:defRPr>
            </a:lvl4pPr>
            <a:lvl5pPr algn="ctr" rtl="0" eaLnBrk="0" fontAlgn="base" hangingPunct="0">
              <a:spcBef>
                <a:spcPct val="0"/>
              </a:spcBef>
              <a:spcAft>
                <a:spcPct val="0"/>
              </a:spcAft>
              <a:defRPr sz="3600">
                <a:solidFill>
                  <a:schemeClr val="bg1"/>
                </a:solidFill>
                <a:latin typeface="Helvetica Condensed" pitchFamily="34" charset="0"/>
              </a:defRPr>
            </a:lvl5pPr>
            <a:lvl6pPr marL="457200" algn="ctr" rtl="0" fontAlgn="base">
              <a:spcBef>
                <a:spcPct val="0"/>
              </a:spcBef>
              <a:spcAft>
                <a:spcPct val="0"/>
              </a:spcAft>
              <a:defRPr sz="3400">
                <a:solidFill>
                  <a:schemeClr val="bg1"/>
                </a:solidFill>
                <a:latin typeface="Bookman Old Style" pitchFamily="18" charset="0"/>
              </a:defRPr>
            </a:lvl6pPr>
            <a:lvl7pPr marL="914400" algn="ctr" rtl="0" fontAlgn="base">
              <a:spcBef>
                <a:spcPct val="0"/>
              </a:spcBef>
              <a:spcAft>
                <a:spcPct val="0"/>
              </a:spcAft>
              <a:defRPr sz="3400">
                <a:solidFill>
                  <a:schemeClr val="bg1"/>
                </a:solidFill>
                <a:latin typeface="Bookman Old Style" pitchFamily="18" charset="0"/>
              </a:defRPr>
            </a:lvl7pPr>
            <a:lvl8pPr marL="1371600" algn="ctr" rtl="0" fontAlgn="base">
              <a:spcBef>
                <a:spcPct val="0"/>
              </a:spcBef>
              <a:spcAft>
                <a:spcPct val="0"/>
              </a:spcAft>
              <a:defRPr sz="3400">
                <a:solidFill>
                  <a:schemeClr val="bg1"/>
                </a:solidFill>
                <a:latin typeface="Bookman Old Style" pitchFamily="18" charset="0"/>
              </a:defRPr>
            </a:lvl8pPr>
            <a:lvl9pPr marL="1828800" algn="ctr" rtl="0" fontAlgn="base">
              <a:spcBef>
                <a:spcPct val="0"/>
              </a:spcBef>
              <a:spcAft>
                <a:spcPct val="0"/>
              </a:spcAft>
              <a:defRPr sz="3400">
                <a:solidFill>
                  <a:schemeClr val="bg1"/>
                </a:solidFill>
                <a:latin typeface="Bookman Old Style" pitchFamily="18" charset="0"/>
              </a:defRPr>
            </a:lvl9pPr>
          </a:lstStyle>
          <a:p>
            <a:r>
              <a:rPr lang="en-US" sz="3200" kern="0" dirty="0" smtClean="0"/>
              <a:t>Design- Conclusion</a:t>
            </a:r>
            <a:endParaRPr lang="en-US" sz="3200" kern="0" dirty="0"/>
          </a:p>
        </p:txBody>
      </p:sp>
    </p:spTree>
    <p:extLst>
      <p:ext uri="{BB962C8B-B14F-4D97-AF65-F5344CB8AC3E}">
        <p14:creationId xmlns:p14="http://schemas.microsoft.com/office/powerpoint/2010/main" val="2049556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Users\Philip\Desktop\LID LEWIS\Pictures\WPA1.JPG"/>
          <p:cNvPicPr>
            <a:picLocks noChangeAspect="1" noChangeArrowheads="1"/>
          </p:cNvPicPr>
          <p:nvPr/>
        </p:nvPicPr>
        <p:blipFill>
          <a:blip r:embed="rId2">
            <a:extLst>
              <a:ext uri="{28A0092B-C50C-407E-A947-70E740481C1C}">
                <a14:useLocalDpi xmlns:a14="http://schemas.microsoft.com/office/drawing/2010/main" val="0"/>
              </a:ext>
            </a:extLst>
          </a:blip>
          <a:srcRect l="11298" t="10461" r="8997" b="8368"/>
          <a:stretch>
            <a:fillRect/>
          </a:stretch>
        </p:blipFill>
        <p:spPr bwMode="auto">
          <a:xfrm>
            <a:off x="5715000" y="885765"/>
            <a:ext cx="3092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a:xfrm>
            <a:off x="3733800" y="0"/>
            <a:ext cx="5410200" cy="487363"/>
          </a:xfrm>
        </p:spPr>
        <p:txBody>
          <a:bodyPr/>
          <a:lstStyle/>
          <a:p>
            <a:r>
              <a:rPr lang="en-US" altLang="en-US" sz="3200" dirty="0" smtClean="0"/>
              <a:t>Site- History</a:t>
            </a:r>
          </a:p>
        </p:txBody>
      </p:sp>
      <p:sp>
        <p:nvSpPr>
          <p:cNvPr id="21507" name="Rectangle 3"/>
          <p:cNvSpPr>
            <a:spLocks noGrp="1" noChangeArrowheads="1"/>
          </p:cNvSpPr>
          <p:nvPr>
            <p:ph type="body" idx="1"/>
          </p:nvPr>
        </p:nvSpPr>
        <p:spPr>
          <a:xfrm>
            <a:off x="228600" y="2819400"/>
            <a:ext cx="4495800" cy="3662541"/>
          </a:xfrm>
        </p:spPr>
        <p:txBody>
          <a:bodyPr/>
          <a:lstStyle/>
          <a:p>
            <a:pPr>
              <a:lnSpc>
                <a:spcPct val="90000"/>
              </a:lnSpc>
              <a:defRPr/>
            </a:pPr>
            <a:r>
              <a:rPr lang="en-US" altLang="en-US" sz="2000" dirty="0" smtClean="0"/>
              <a:t>Barnard Elementary School opened in 1925. Its iconic walls were constructed by the Works Progress Commission (WPA) during the Great </a:t>
            </a:r>
            <a:r>
              <a:rPr lang="en-US" altLang="en-US" sz="2000" dirty="0" smtClean="0"/>
              <a:t>Depression</a:t>
            </a:r>
          </a:p>
          <a:p>
            <a:pPr>
              <a:lnSpc>
                <a:spcPct val="90000"/>
              </a:lnSpc>
              <a:defRPr/>
            </a:pPr>
            <a:endParaRPr lang="en-US" altLang="en-US" sz="2000" dirty="0" smtClean="0"/>
          </a:p>
          <a:p>
            <a:pPr>
              <a:lnSpc>
                <a:spcPct val="90000"/>
              </a:lnSpc>
              <a:defRPr/>
            </a:pPr>
            <a:r>
              <a:rPr lang="en-US" altLang="en-US" sz="2000" dirty="0"/>
              <a:t>The school operated from 1925 until 2011. Tulsa School for Arts and Sciences was slated to use the site starting in </a:t>
            </a:r>
            <a:r>
              <a:rPr lang="en-US" altLang="en-US" sz="2000" dirty="0" smtClean="0"/>
              <a:t>2012</a:t>
            </a:r>
          </a:p>
          <a:p>
            <a:pPr>
              <a:lnSpc>
                <a:spcPct val="90000"/>
              </a:lnSpc>
              <a:defRPr/>
            </a:pPr>
            <a:endParaRPr lang="en-US" altLang="en-US" sz="2000" dirty="0"/>
          </a:p>
          <a:p>
            <a:pPr>
              <a:lnSpc>
                <a:spcPct val="90000"/>
              </a:lnSpc>
              <a:defRPr/>
            </a:pPr>
            <a:r>
              <a:rPr lang="en-US" altLang="en-US" sz="2000" dirty="0"/>
              <a:t>September 5, 2012, the school was destroyed in a large </a:t>
            </a:r>
            <a:r>
              <a:rPr lang="en-US" altLang="en-US" sz="2000" dirty="0" smtClean="0"/>
              <a:t>fire</a:t>
            </a:r>
            <a:endParaRPr lang="en-US" altLang="en-US" sz="2000" dirty="0" smtClean="0"/>
          </a:p>
        </p:txBody>
      </p:sp>
      <p:pic>
        <p:nvPicPr>
          <p:cNvPr id="5125" name="Picture 5" descr="C:\Users\Philip\Desktop\LID LEWIS\Pictures\Barnard_School_TulsaHistoricalSocie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270" y="496948"/>
            <a:ext cx="39735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747599"/>
            <a:ext cx="2266950" cy="3022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38200"/>
            <a:ext cx="7315200" cy="4278094"/>
          </a:xfrm>
          <a:prstGeom prst="rect">
            <a:avLst/>
          </a:prstGeom>
        </p:spPr>
        <p:txBody>
          <a:bodyPr wrap="square">
            <a:spAutoFit/>
          </a:bodyPr>
          <a:lstStyle/>
          <a:p>
            <a:r>
              <a:rPr lang="en-US" sz="1600" u="sng" dirty="0" smtClean="0">
                <a:solidFill>
                  <a:schemeClr val="bg1"/>
                </a:solidFill>
                <a:latin typeface="Helvetica Condensed" panose="020B0606020202030204" pitchFamily="34" charset="0"/>
              </a:rPr>
              <a:t>References</a:t>
            </a:r>
          </a:p>
          <a:p>
            <a:endParaRPr lang="en-US" sz="1600" dirty="0">
              <a:solidFill>
                <a:schemeClr val="bg1"/>
              </a:solidFill>
              <a:latin typeface="Helvetica Condensed" panose="020B0606020202030204" pitchFamily="34" charset="0"/>
            </a:endParaRPr>
          </a:p>
          <a:p>
            <a:r>
              <a:rPr lang="en-US" sz="1600" dirty="0">
                <a:solidFill>
                  <a:schemeClr val="bg1"/>
                </a:solidFill>
                <a:latin typeface="Helvetica Condensed" panose="020B0606020202030204" pitchFamily="34" charset="0"/>
              </a:rPr>
              <a:t>Davis, A., </a:t>
            </a:r>
            <a:r>
              <a:rPr lang="en-US" sz="1600" dirty="0" err="1">
                <a:solidFill>
                  <a:schemeClr val="bg1"/>
                </a:solidFill>
                <a:latin typeface="Helvetica Condensed" panose="020B0606020202030204" pitchFamily="34" charset="0"/>
              </a:rPr>
              <a:t>Shokouhian</a:t>
            </a:r>
            <a:r>
              <a:rPr lang="en-US" sz="1600" dirty="0">
                <a:solidFill>
                  <a:schemeClr val="bg1"/>
                </a:solidFill>
                <a:latin typeface="Helvetica Condensed" panose="020B0606020202030204" pitchFamily="34" charset="0"/>
              </a:rPr>
              <a:t>, M., Sharma, H., &amp; Minami, C. 2006. “Water Quality Improvement through </a:t>
            </a:r>
            <a:r>
              <a:rPr lang="en-US" sz="1600" dirty="0" err="1">
                <a:solidFill>
                  <a:schemeClr val="bg1"/>
                </a:solidFill>
                <a:latin typeface="Helvetica Condensed" panose="020B0606020202030204" pitchFamily="34" charset="0"/>
              </a:rPr>
              <a:t>Bioretention</a:t>
            </a:r>
            <a:r>
              <a:rPr lang="en-US" sz="1600" dirty="0">
                <a:solidFill>
                  <a:schemeClr val="bg1"/>
                </a:solidFill>
                <a:latin typeface="Helvetica Condensed" panose="020B0606020202030204" pitchFamily="34" charset="0"/>
              </a:rPr>
              <a:t> Media: Nitrogen and Phosphorus Removal”, </a:t>
            </a:r>
            <a:r>
              <a:rPr lang="en-US" sz="1600" i="1" dirty="0">
                <a:solidFill>
                  <a:schemeClr val="bg1"/>
                </a:solidFill>
                <a:latin typeface="Helvetica Condensed" panose="020B0606020202030204" pitchFamily="34" charset="0"/>
              </a:rPr>
              <a:t>Water Environment Research</a:t>
            </a:r>
            <a:r>
              <a:rPr lang="en-US" sz="1600" dirty="0">
                <a:solidFill>
                  <a:schemeClr val="bg1"/>
                </a:solidFill>
                <a:latin typeface="Helvetica Condensed" panose="020B0606020202030204" pitchFamily="34" charset="0"/>
              </a:rPr>
              <a:t>, 78(3), 284-293.</a:t>
            </a:r>
          </a:p>
          <a:p>
            <a:endParaRPr lang="en-US" sz="1600" dirty="0" smtClean="0">
              <a:solidFill>
                <a:schemeClr val="bg1"/>
              </a:solidFill>
              <a:latin typeface="Helvetica Condensed" panose="020B0606020202030204" pitchFamily="34" charset="0"/>
            </a:endParaRPr>
          </a:p>
          <a:p>
            <a:r>
              <a:rPr lang="en-US" sz="1600" dirty="0" smtClean="0">
                <a:solidFill>
                  <a:schemeClr val="bg1"/>
                </a:solidFill>
                <a:latin typeface="Helvetica Condensed" panose="020B0606020202030204" pitchFamily="34" charset="0"/>
              </a:rPr>
              <a:t>Davis</a:t>
            </a:r>
            <a:r>
              <a:rPr lang="en-US" sz="1600" dirty="0">
                <a:solidFill>
                  <a:schemeClr val="bg1"/>
                </a:solidFill>
                <a:latin typeface="Helvetica Condensed" panose="020B0606020202030204" pitchFamily="34" charset="0"/>
              </a:rPr>
              <a:t>, A., </a:t>
            </a:r>
            <a:r>
              <a:rPr lang="en-US" sz="1600" dirty="0" err="1">
                <a:solidFill>
                  <a:schemeClr val="bg1"/>
                </a:solidFill>
                <a:latin typeface="Helvetica Condensed" panose="020B0606020202030204" pitchFamily="34" charset="0"/>
              </a:rPr>
              <a:t>Shokouhian</a:t>
            </a:r>
            <a:r>
              <a:rPr lang="en-US" sz="1600" dirty="0">
                <a:solidFill>
                  <a:schemeClr val="bg1"/>
                </a:solidFill>
                <a:latin typeface="Helvetica Condensed" panose="020B0606020202030204" pitchFamily="34" charset="0"/>
              </a:rPr>
              <a:t>, M., Sharma, H., Minami, C., &amp; </a:t>
            </a:r>
            <a:r>
              <a:rPr lang="en-US" sz="1600" dirty="0" err="1">
                <a:solidFill>
                  <a:schemeClr val="bg1"/>
                </a:solidFill>
                <a:latin typeface="Helvetica Condensed" panose="020B0606020202030204" pitchFamily="34" charset="0"/>
              </a:rPr>
              <a:t>Winogradoff</a:t>
            </a:r>
            <a:r>
              <a:rPr lang="en-US" sz="1600" dirty="0">
                <a:solidFill>
                  <a:schemeClr val="bg1"/>
                </a:solidFill>
                <a:latin typeface="Helvetica Condensed" panose="020B0606020202030204" pitchFamily="34" charset="0"/>
              </a:rPr>
              <a:t>, D. 2003. “Water Quality Improvement through </a:t>
            </a:r>
            <a:r>
              <a:rPr lang="en-US" sz="1600" dirty="0" err="1">
                <a:solidFill>
                  <a:schemeClr val="bg1"/>
                </a:solidFill>
                <a:latin typeface="Helvetica Condensed" panose="020B0606020202030204" pitchFamily="34" charset="0"/>
              </a:rPr>
              <a:t>Bioretention</a:t>
            </a:r>
            <a:r>
              <a:rPr lang="en-US" sz="1600" dirty="0">
                <a:solidFill>
                  <a:schemeClr val="bg1"/>
                </a:solidFill>
                <a:latin typeface="Helvetica Condensed" panose="020B0606020202030204" pitchFamily="34" charset="0"/>
              </a:rPr>
              <a:t>: Lead, Copper, and Zinc Removal”, </a:t>
            </a:r>
            <a:r>
              <a:rPr lang="en-US" sz="1600" i="1" dirty="0">
                <a:solidFill>
                  <a:schemeClr val="bg1"/>
                </a:solidFill>
                <a:latin typeface="Helvetica Condensed" panose="020B0606020202030204" pitchFamily="34" charset="0"/>
              </a:rPr>
              <a:t>Water Environment Research</a:t>
            </a:r>
            <a:r>
              <a:rPr lang="en-US" sz="1600" dirty="0">
                <a:solidFill>
                  <a:schemeClr val="bg1"/>
                </a:solidFill>
                <a:latin typeface="Helvetica Condensed" panose="020B0606020202030204" pitchFamily="34" charset="0"/>
              </a:rPr>
              <a:t>, 75(1), 73-82.</a:t>
            </a:r>
          </a:p>
          <a:p>
            <a:endParaRPr lang="en-US" sz="1600" dirty="0" smtClean="0">
              <a:solidFill>
                <a:schemeClr val="bg1"/>
              </a:solidFill>
              <a:latin typeface="Helvetica Condensed" panose="020B0606020202030204" pitchFamily="34" charset="0"/>
            </a:endParaRPr>
          </a:p>
          <a:p>
            <a:r>
              <a:rPr lang="en-US" sz="1600" dirty="0" err="1" smtClean="0">
                <a:solidFill>
                  <a:schemeClr val="bg1"/>
                </a:solidFill>
                <a:latin typeface="Helvetica Condensed" panose="020B0606020202030204" pitchFamily="34" charset="0"/>
              </a:rPr>
              <a:t>Wetli</a:t>
            </a:r>
            <a:r>
              <a:rPr lang="en-US" sz="1600" dirty="0">
                <a:solidFill>
                  <a:schemeClr val="bg1"/>
                </a:solidFill>
                <a:latin typeface="Helvetica Condensed" panose="020B0606020202030204" pitchFamily="34" charset="0"/>
              </a:rPr>
              <a:t>, M. (2010, August 19). Leveraging Real Estate Value with </a:t>
            </a:r>
            <a:r>
              <a:rPr lang="en-US" sz="1600" dirty="0" err="1">
                <a:solidFill>
                  <a:schemeClr val="bg1"/>
                </a:solidFill>
                <a:latin typeface="Helvetica Condensed" panose="020B0606020202030204" pitchFamily="34" charset="0"/>
              </a:rPr>
              <a:t>Pubilc</a:t>
            </a:r>
            <a:r>
              <a:rPr lang="en-US" sz="1600" dirty="0">
                <a:solidFill>
                  <a:schemeClr val="bg1"/>
                </a:solidFill>
                <a:latin typeface="Helvetica Condensed" panose="020B0606020202030204" pitchFamily="34" charset="0"/>
              </a:rPr>
              <a:t> Open Space. </a:t>
            </a:r>
            <a:r>
              <a:rPr lang="en-US" sz="1600" i="1" dirty="0">
                <a:solidFill>
                  <a:schemeClr val="bg1"/>
                </a:solidFill>
                <a:latin typeface="Helvetica Condensed" panose="020B0606020202030204" pitchFamily="34" charset="0"/>
              </a:rPr>
              <a:t>www.development -strategies.com</a:t>
            </a:r>
            <a:r>
              <a:rPr lang="en-US" sz="1600" dirty="0">
                <a:solidFill>
                  <a:schemeClr val="bg1"/>
                </a:solidFill>
                <a:latin typeface="Helvetica Condensed" panose="020B0606020202030204" pitchFamily="34" charset="0"/>
              </a:rPr>
              <a:t>. Retrieved February 10, 2014, from www.development-strategies.com/pdfs_07/review/19August2010.pdf.</a:t>
            </a:r>
          </a:p>
          <a:p>
            <a:endParaRPr lang="en-US" sz="1600" dirty="0" smtClean="0">
              <a:solidFill>
                <a:schemeClr val="bg1"/>
              </a:solidFill>
              <a:latin typeface="Helvetica Condensed" panose="020B0606020202030204" pitchFamily="34" charset="0"/>
            </a:endParaRPr>
          </a:p>
          <a:p>
            <a:r>
              <a:rPr lang="en-US" sz="1600" dirty="0" smtClean="0">
                <a:solidFill>
                  <a:schemeClr val="bg1"/>
                </a:solidFill>
                <a:latin typeface="Helvetica Condensed" panose="020B0606020202030204" pitchFamily="34" charset="0"/>
              </a:rPr>
              <a:t>Zhang</a:t>
            </a:r>
            <a:r>
              <a:rPr lang="en-US" sz="1600" dirty="0">
                <a:solidFill>
                  <a:schemeClr val="bg1"/>
                </a:solidFill>
                <a:latin typeface="Helvetica Condensed" panose="020B0606020202030204" pitchFamily="34" charset="0"/>
              </a:rPr>
              <a:t>, L., </a:t>
            </a:r>
            <a:r>
              <a:rPr lang="en-US" sz="1600" dirty="0" err="1">
                <a:solidFill>
                  <a:schemeClr val="bg1"/>
                </a:solidFill>
                <a:latin typeface="Helvetica Condensed" panose="020B0606020202030204" pitchFamily="34" charset="0"/>
              </a:rPr>
              <a:t>Seagren</a:t>
            </a:r>
            <a:r>
              <a:rPr lang="en-US" sz="1600" dirty="0">
                <a:solidFill>
                  <a:schemeClr val="bg1"/>
                </a:solidFill>
                <a:latin typeface="Helvetica Condensed" panose="020B0606020202030204" pitchFamily="34" charset="0"/>
              </a:rPr>
              <a:t>, E., Davis, A., and </a:t>
            </a:r>
            <a:r>
              <a:rPr lang="en-US" sz="1600" dirty="0" err="1">
                <a:solidFill>
                  <a:schemeClr val="bg1"/>
                </a:solidFill>
                <a:latin typeface="Helvetica Condensed" panose="020B0606020202030204" pitchFamily="34" charset="0"/>
              </a:rPr>
              <a:t>Karns</a:t>
            </a:r>
            <a:r>
              <a:rPr lang="en-US" sz="1600" dirty="0">
                <a:solidFill>
                  <a:schemeClr val="bg1"/>
                </a:solidFill>
                <a:latin typeface="Helvetica Condensed" panose="020B0606020202030204" pitchFamily="34" charset="0"/>
              </a:rPr>
              <a:t>, J. 2011. ”Long-Term Sustainability of </a:t>
            </a:r>
            <a:r>
              <a:rPr lang="en-US" sz="1600" i="1" dirty="0">
                <a:solidFill>
                  <a:schemeClr val="bg1"/>
                </a:solidFill>
                <a:latin typeface="Helvetica Condensed" panose="020B0606020202030204" pitchFamily="34" charset="0"/>
              </a:rPr>
              <a:t>Escherichia Coli</a:t>
            </a:r>
            <a:r>
              <a:rPr lang="en-US" sz="1600" dirty="0">
                <a:solidFill>
                  <a:schemeClr val="bg1"/>
                </a:solidFill>
                <a:latin typeface="Helvetica Condensed" panose="020B0606020202030204" pitchFamily="34" charset="0"/>
              </a:rPr>
              <a:t> Removal in Conventional </a:t>
            </a:r>
            <a:r>
              <a:rPr lang="en-US" sz="1600" dirty="0" err="1">
                <a:solidFill>
                  <a:schemeClr val="bg1"/>
                </a:solidFill>
                <a:latin typeface="Helvetica Condensed" panose="020B0606020202030204" pitchFamily="34" charset="0"/>
              </a:rPr>
              <a:t>Bioretention</a:t>
            </a:r>
            <a:r>
              <a:rPr lang="en-US" sz="1600" dirty="0">
                <a:solidFill>
                  <a:schemeClr val="bg1"/>
                </a:solidFill>
                <a:latin typeface="Helvetica Condensed" panose="020B0606020202030204" pitchFamily="34" charset="0"/>
              </a:rPr>
              <a:t> Media.” </a:t>
            </a:r>
            <a:r>
              <a:rPr lang="en-US" sz="1600" i="1" dirty="0">
                <a:solidFill>
                  <a:schemeClr val="bg1"/>
                </a:solidFill>
                <a:latin typeface="Helvetica Condensed" panose="020B0606020202030204" pitchFamily="34" charset="0"/>
              </a:rPr>
              <a:t>J. Environ. Eng., 137(8), 669–677. </a:t>
            </a:r>
            <a:endParaRPr lang="en-US" sz="1600" dirty="0">
              <a:solidFill>
                <a:schemeClr val="bg1"/>
              </a:solidFill>
              <a:latin typeface="Helvetica Condensed" panose="020B0606020202030204" pitchFamily="34" charset="0"/>
            </a:endParaRPr>
          </a:p>
        </p:txBody>
      </p:sp>
    </p:spTree>
    <p:extLst>
      <p:ext uri="{BB962C8B-B14F-4D97-AF65-F5344CB8AC3E}">
        <p14:creationId xmlns:p14="http://schemas.microsoft.com/office/powerpoint/2010/main" val="4215569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733800" y="25400"/>
            <a:ext cx="5410200" cy="487363"/>
          </a:xfrm>
        </p:spPr>
        <p:txBody>
          <a:bodyPr/>
          <a:lstStyle/>
          <a:p>
            <a:r>
              <a:rPr lang="en-US" altLang="en-US" sz="3200" dirty="0" smtClean="0"/>
              <a:t>Site Design- Background</a:t>
            </a:r>
          </a:p>
        </p:txBody>
      </p:sp>
      <p:sp>
        <p:nvSpPr>
          <p:cNvPr id="6147" name="Rectangle 8"/>
          <p:cNvSpPr>
            <a:spLocks noGrp="1" noChangeArrowheads="1"/>
          </p:cNvSpPr>
          <p:nvPr>
            <p:ph type="body" sz="half" idx="1"/>
          </p:nvPr>
        </p:nvSpPr>
        <p:spPr>
          <a:xfrm>
            <a:off x="152400" y="1066800"/>
            <a:ext cx="8991600" cy="3293209"/>
          </a:xfrm>
        </p:spPr>
        <p:txBody>
          <a:bodyPr/>
          <a:lstStyle/>
          <a:p>
            <a:r>
              <a:rPr lang="en-US" altLang="en-US" sz="2000" dirty="0" smtClean="0"/>
              <a:t>In 2013, the Barnard School site was sold for residential development </a:t>
            </a:r>
            <a:endParaRPr lang="en-US" altLang="en-US" sz="2000" dirty="0" smtClean="0"/>
          </a:p>
          <a:p>
            <a:endParaRPr lang="en-US" altLang="en-US" sz="2000" dirty="0" smtClean="0"/>
          </a:p>
          <a:p>
            <a:r>
              <a:rPr lang="en-US" altLang="en-US" sz="2000" dirty="0" smtClean="0"/>
              <a:t>Proposals were highly scrutinized by community members.  </a:t>
            </a:r>
          </a:p>
        </p:txBody>
      </p:sp>
      <p:sp>
        <p:nvSpPr>
          <p:cNvPr id="6149" name="Text Box 11"/>
          <p:cNvSpPr txBox="1">
            <a:spLocks noChangeArrowheads="1"/>
          </p:cNvSpPr>
          <p:nvPr/>
        </p:nvSpPr>
        <p:spPr bwMode="auto">
          <a:xfrm>
            <a:off x="1295400" y="6248400"/>
            <a:ext cx="609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chemeClr val="bg1"/>
                </a:solidFill>
                <a:latin typeface="Helvetica Condensed" panose="020B0606020202030204" pitchFamily="34" charset="0"/>
              </a:rPr>
              <a:t>Existing Site Design with 18 single family lots</a:t>
            </a:r>
          </a:p>
        </p:txBody>
      </p:sp>
      <p:pic>
        <p:nvPicPr>
          <p:cNvPr id="7" name="Online Image Placeholder 6" descr="http://lidcompetition.okstate.edu/barnardtrace.jpg/@@images/19f58706-5e1c-4203-86d8-e02007194334.jpeg"/>
          <p:cNvPicPr>
            <a:picLocks noGrp="1" noChangeAspect="1" noChangeArrowheads="1"/>
          </p:cNvPicPr>
          <p:nvPr>
            <p:ph type="clipArt" sz="half" idx="2"/>
          </p:nvPr>
        </p:nvPicPr>
        <p:blipFill rotWithShape="1">
          <a:blip r:embed="rId2">
            <a:grayscl/>
            <a:extLst>
              <a:ext uri="{28A0092B-C50C-407E-A947-70E740481C1C}">
                <a14:useLocalDpi xmlns:a14="http://schemas.microsoft.com/office/drawing/2010/main" val="0"/>
              </a:ext>
            </a:extLst>
          </a:blip>
          <a:srcRect l="2120" t="11880"/>
          <a:stretch/>
        </p:blipFill>
        <p:spPr bwMode="auto">
          <a:xfrm>
            <a:off x="1295400" y="2438400"/>
            <a:ext cx="632538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Users\Philip\Desktop\LID LEWIS\Pictures\Wal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300" y="3830606"/>
            <a:ext cx="3227387" cy="242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C:\Users\Philip\Desktop\LID LEWIS\Pictures\Neighborh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301" y="1308894"/>
            <a:ext cx="3227387"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2"/>
          <p:cNvSpPr>
            <a:spLocks noGrp="1" noChangeArrowheads="1"/>
          </p:cNvSpPr>
          <p:nvPr>
            <p:ph type="title"/>
          </p:nvPr>
        </p:nvSpPr>
        <p:spPr>
          <a:xfrm>
            <a:off x="3733800" y="-12700"/>
            <a:ext cx="5410200" cy="487363"/>
          </a:xfrm>
        </p:spPr>
        <p:txBody>
          <a:bodyPr/>
          <a:lstStyle/>
          <a:p>
            <a:r>
              <a:rPr lang="en-US" altLang="en-US" sz="3200" dirty="0" smtClean="0"/>
              <a:t>Site Design- Constraints</a:t>
            </a:r>
          </a:p>
        </p:txBody>
      </p:sp>
      <p:sp>
        <p:nvSpPr>
          <p:cNvPr id="23555" name="Rectangle 3"/>
          <p:cNvSpPr>
            <a:spLocks noGrp="1" noChangeArrowheads="1"/>
          </p:cNvSpPr>
          <p:nvPr>
            <p:ph type="body" idx="1"/>
          </p:nvPr>
        </p:nvSpPr>
        <p:spPr>
          <a:xfrm>
            <a:off x="304800" y="1219200"/>
            <a:ext cx="4876800" cy="4278094"/>
          </a:xfrm>
        </p:spPr>
        <p:txBody>
          <a:bodyPr/>
          <a:lstStyle/>
          <a:p>
            <a:pPr>
              <a:defRPr/>
            </a:pPr>
            <a:r>
              <a:rPr lang="en-US" altLang="en-US" sz="2000" dirty="0" smtClean="0"/>
              <a:t>The design needs to provide at least 18 residential </a:t>
            </a:r>
            <a:r>
              <a:rPr lang="en-US" altLang="en-US" sz="2000" dirty="0" smtClean="0"/>
              <a:t>lots</a:t>
            </a:r>
          </a:p>
          <a:p>
            <a:pPr>
              <a:defRPr/>
            </a:pPr>
            <a:endParaRPr lang="en-US" altLang="en-US" sz="2000" dirty="0" smtClean="0"/>
          </a:p>
          <a:p>
            <a:pPr>
              <a:defRPr/>
            </a:pPr>
            <a:r>
              <a:rPr lang="en-US" altLang="en-US" sz="2000" dirty="0" smtClean="0"/>
              <a:t>Building sizes and types need to maintain the look and feel of the local </a:t>
            </a:r>
            <a:r>
              <a:rPr lang="en-US" altLang="en-US" sz="2000" dirty="0" smtClean="0"/>
              <a:t>neighborhood</a:t>
            </a:r>
          </a:p>
          <a:p>
            <a:pPr>
              <a:defRPr/>
            </a:pPr>
            <a:endParaRPr lang="en-US" altLang="en-US" sz="2000" dirty="0" smtClean="0"/>
          </a:p>
          <a:p>
            <a:pPr>
              <a:defRPr/>
            </a:pPr>
            <a:r>
              <a:rPr lang="en-US" altLang="en-US" sz="2000" dirty="0" smtClean="0"/>
              <a:t>Consider the </a:t>
            </a:r>
            <a:r>
              <a:rPr lang="en-US" altLang="en-US" sz="2000" dirty="0" smtClean="0"/>
              <a:t>historic and signature WPA walls into the </a:t>
            </a:r>
            <a:r>
              <a:rPr lang="en-US" altLang="en-US" sz="2000" dirty="0" smtClean="0"/>
              <a:t>development</a:t>
            </a:r>
          </a:p>
          <a:p>
            <a:pPr>
              <a:defRPr/>
            </a:pPr>
            <a:endParaRPr lang="en-US" altLang="en-US" sz="2000" dirty="0" smtClean="0"/>
          </a:p>
          <a:p>
            <a:pPr>
              <a:defRPr/>
            </a:pPr>
            <a:r>
              <a:rPr lang="en-US" altLang="en-US" sz="2000" dirty="0" smtClean="0"/>
              <a:t>Utilize LID design principles and </a:t>
            </a:r>
            <a:r>
              <a:rPr lang="en-US" altLang="en-US" sz="2000" dirty="0" smtClean="0"/>
              <a:t>goals</a:t>
            </a:r>
          </a:p>
          <a:p>
            <a:pPr>
              <a:defRPr/>
            </a:pPr>
            <a:endParaRPr lang="en-US" altLang="en-US" sz="2000" dirty="0" smtClean="0"/>
          </a:p>
          <a:p>
            <a:pPr>
              <a:defRPr/>
            </a:pPr>
            <a:r>
              <a:rPr lang="en-US" altLang="en-US" sz="2000" dirty="0" smtClean="0"/>
              <a:t>Consider pollution impacts on Crow Creek</a:t>
            </a:r>
            <a:endParaRPr lang="en-US" altLang="en-US"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733800" y="0"/>
            <a:ext cx="5410200" cy="487363"/>
          </a:xfrm>
        </p:spPr>
        <p:txBody>
          <a:bodyPr/>
          <a:lstStyle/>
          <a:p>
            <a:r>
              <a:rPr lang="en-US" sz="3200" dirty="0" smtClean="0"/>
              <a:t>Design- Overview</a:t>
            </a:r>
          </a:p>
        </p:txBody>
      </p:sp>
      <p:sp>
        <p:nvSpPr>
          <p:cNvPr id="10243" name="Content Placeholder 2"/>
          <p:cNvSpPr>
            <a:spLocks noGrp="1"/>
          </p:cNvSpPr>
          <p:nvPr>
            <p:ph idx="1"/>
          </p:nvPr>
        </p:nvSpPr>
        <p:spPr>
          <a:xfrm>
            <a:off x="304800" y="609600"/>
            <a:ext cx="8305800" cy="3490186"/>
          </a:xfrm>
        </p:spPr>
        <p:txBody>
          <a:bodyPr/>
          <a:lstStyle/>
          <a:p>
            <a:pPr eaLnBrk="1" hangingPunct="1"/>
            <a:r>
              <a:rPr lang="en-US" altLang="en-US" sz="1600" dirty="0"/>
              <a:t>This design envisions a community of single-family detached houses juxtaposed to a park created through cluster/conservation development strategies</a:t>
            </a:r>
            <a:r>
              <a:rPr lang="en-US" altLang="en-US" sz="1600" dirty="0" smtClean="0"/>
              <a:t>.</a:t>
            </a:r>
            <a:endParaRPr lang="en-US" altLang="en-US" sz="1600" dirty="0"/>
          </a:p>
          <a:p>
            <a:pPr eaLnBrk="1" hangingPunct="1"/>
            <a:r>
              <a:rPr lang="en-US" altLang="en-US" sz="1600" dirty="0"/>
              <a:t>This park creates a genus loci that honors the site’s history, provides for residential recreation, and ensures ecological functionality.  A community garden reinforces those principles. </a:t>
            </a:r>
          </a:p>
          <a:p>
            <a:pPr eaLnBrk="1" hangingPunct="1"/>
            <a:r>
              <a:rPr lang="en-US" altLang="en-US" sz="1600" dirty="0" err="1"/>
              <a:t>Greenspace</a:t>
            </a:r>
            <a:r>
              <a:rPr lang="en-US" altLang="en-US" sz="1600" dirty="0"/>
              <a:t>, permeable pavement, </a:t>
            </a:r>
            <a:r>
              <a:rPr lang="en-US" altLang="en-US" sz="1600" dirty="0" err="1"/>
              <a:t>bioswales</a:t>
            </a:r>
            <a:r>
              <a:rPr lang="en-US" altLang="en-US" sz="1600" dirty="0"/>
              <a:t>, and rain water cisterns are all incorporated into an LID design.</a:t>
            </a:r>
          </a:p>
          <a:p>
            <a:r>
              <a:rPr lang="en-US" sz="1600" dirty="0" smtClean="0"/>
              <a:t>Cluster </a:t>
            </a:r>
            <a:r>
              <a:rPr lang="en-US" sz="1600" dirty="0" smtClean="0"/>
              <a:t>development is the primary LID concept used in this design. This concept provides a number of benefits.  First, this enables shrinking overall street and utility line length. Second, it allows for a large tract of open space to be preserved for the enjoyment of the community.  Third, it enables the use of structural LID controls, such as </a:t>
            </a:r>
            <a:r>
              <a:rPr lang="en-US" sz="1600" dirty="0" err="1" smtClean="0"/>
              <a:t>bioretention</a:t>
            </a:r>
            <a:r>
              <a:rPr lang="en-US" sz="1600" dirty="0" smtClean="0"/>
              <a:t> and pervious pavement, </a:t>
            </a:r>
            <a:r>
              <a:rPr lang="en-US" sz="1600" dirty="0" smtClean="0"/>
              <a:t>in more easily managed common areas.  </a:t>
            </a:r>
          </a:p>
          <a:p>
            <a:r>
              <a:rPr lang="en-US" sz="1600" dirty="0" smtClean="0"/>
              <a:t>To reduce imperviousness, the design contains shared driveways, no curbs, and hammerhead turnarounds (20</a:t>
            </a:r>
            <a:r>
              <a:rPr lang="en-US" sz="1600" dirty="0" smtClean="0"/>
              <a:t>’ x 60</a:t>
            </a:r>
            <a:r>
              <a:rPr lang="en-US" sz="1600" dirty="0" smtClean="0"/>
              <a:t>’)</a:t>
            </a:r>
            <a:r>
              <a:rPr lang="en-US" sz="1600" dirty="0" smtClean="0"/>
              <a:t> rather </a:t>
            </a:r>
            <a:r>
              <a:rPr lang="en-US" sz="1600" dirty="0"/>
              <a:t>than a </a:t>
            </a:r>
            <a:r>
              <a:rPr lang="en-US" sz="1600" dirty="0" smtClean="0"/>
              <a:t>cul-de-sac.  </a:t>
            </a:r>
            <a:endParaRPr lang="en-US" sz="1600" dirty="0" smtClean="0"/>
          </a:p>
        </p:txBody>
      </p:sp>
      <p:pic>
        <p:nvPicPr>
          <p:cNvPr id="25603" name="Picture 3" descr="J:\Active Projects D-M\LID Competition\DESIGN &amp; GRAPHICS\ILLUSTRATIONS\2014_03_12 - Presentation Board\3_Graphs\Sanitary Sewer with Easements highligh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742874" y="3456874"/>
            <a:ext cx="2749138" cy="4053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4108862"/>
            <a:ext cx="4572000" cy="2410916"/>
          </a:xfrm>
          <a:prstGeom prst="rect">
            <a:avLst/>
          </a:prstGeom>
        </p:spPr>
        <p:txBody>
          <a:bodyPr>
            <a:spAutoFit/>
          </a:bodyPr>
          <a:lstStyle/>
          <a:p>
            <a:pPr marL="285750" indent="-285750">
              <a:spcBef>
                <a:spcPts val="384"/>
              </a:spcBef>
              <a:buFont typeface="Arial" panose="020B0604020202020204" pitchFamily="34" charset="0"/>
              <a:buChar char="•"/>
            </a:pPr>
            <a:r>
              <a:rPr lang="en-US" sz="1600" dirty="0">
                <a:solidFill>
                  <a:schemeClr val="bg1"/>
                </a:solidFill>
                <a:latin typeface="Helvetica Condensed" panose="020B0606020202030204" pitchFamily="34" charset="0"/>
              </a:rPr>
              <a:t>Historical elements (wall, school, utilizing existing stairways as assets) are incorporated into the design, and care was taken to  tie in to historic neighborhood (design and flow).</a:t>
            </a:r>
          </a:p>
          <a:p>
            <a:pPr marL="285750" indent="-285750">
              <a:spcBef>
                <a:spcPts val="384"/>
              </a:spcBef>
              <a:buFont typeface="Arial" panose="020B0604020202020204" pitchFamily="34" charset="0"/>
              <a:buChar char="•"/>
            </a:pPr>
            <a:r>
              <a:rPr lang="en-US" sz="1600" dirty="0">
                <a:solidFill>
                  <a:schemeClr val="bg1"/>
                </a:solidFill>
                <a:latin typeface="Helvetica Condensed" panose="020B0606020202030204" pitchFamily="34" charset="0"/>
              </a:rPr>
              <a:t>The design includes community gathering spaces for the new and previously existing developments. </a:t>
            </a:r>
          </a:p>
          <a:p>
            <a:pPr marL="285750" indent="-285750">
              <a:spcBef>
                <a:spcPts val="384"/>
              </a:spcBef>
              <a:buFont typeface="Arial" panose="020B0604020202020204" pitchFamily="34" charset="0"/>
              <a:buChar char="•"/>
            </a:pPr>
            <a:r>
              <a:rPr lang="en-US" sz="1600" dirty="0">
                <a:solidFill>
                  <a:schemeClr val="bg1"/>
                </a:solidFill>
                <a:latin typeface="Helvetica Condensed" panose="020B0606020202030204" pitchFamily="34" charset="0"/>
              </a:rPr>
              <a:t>All structures are carefully arranged to avoid the existing utility easement for the sanitary </a:t>
            </a:r>
            <a:r>
              <a:rPr lang="en-US" sz="1600" dirty="0" smtClean="0">
                <a:solidFill>
                  <a:schemeClr val="bg1"/>
                </a:solidFill>
                <a:latin typeface="Helvetica Condensed" panose="020B0606020202030204" pitchFamily="34" charset="0"/>
              </a:rPr>
              <a:t>sewer (see figure).</a:t>
            </a:r>
            <a:endParaRPr lang="en-US" sz="1600" dirty="0">
              <a:solidFill>
                <a:schemeClr val="bg1"/>
              </a:solidFill>
              <a:latin typeface="Helvetica Condensed" panose="020B0606020202030204" pitchFamily="34" charset="0"/>
            </a:endParaRPr>
          </a:p>
        </p:txBody>
      </p:sp>
      <p:pic>
        <p:nvPicPr>
          <p:cNvPr id="7" name="Picture 2" descr="C:\Users\Philip\Desktop\fuckingnortharr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6358724"/>
            <a:ext cx="381000" cy="499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hilip\Desktop\fuckingnortharr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8724"/>
            <a:ext cx="381000" cy="499276"/>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9"/>
          <p:cNvSpPr>
            <a:spLocks noGrp="1" noChangeArrowheads="1"/>
          </p:cNvSpPr>
          <p:nvPr>
            <p:ph type="title"/>
          </p:nvPr>
        </p:nvSpPr>
        <p:spPr>
          <a:xfrm>
            <a:off x="3733800" y="0"/>
            <a:ext cx="5410200" cy="487363"/>
          </a:xfrm>
        </p:spPr>
        <p:txBody>
          <a:bodyPr/>
          <a:lstStyle/>
          <a:p>
            <a:pPr eaLnBrk="1" hangingPunct="1"/>
            <a:r>
              <a:rPr lang="en-US" altLang="en-US" sz="3200" dirty="0" smtClean="0"/>
              <a:t>Design- Overview</a:t>
            </a:r>
          </a:p>
        </p:txBody>
      </p:sp>
      <p:pic>
        <p:nvPicPr>
          <p:cNvPr id="17" name="Content Placeholder 1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23" t="3733" r="-1923" b="6674"/>
          <a:stretch/>
        </p:blipFill>
        <p:spPr>
          <a:xfrm>
            <a:off x="381000" y="719871"/>
            <a:ext cx="8585200" cy="59436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C:\Users\Philip\Desktop\fuckingnortharr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7809" y="6358724"/>
            <a:ext cx="381000" cy="499276"/>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23" t="3733" r="-1923" b="6674"/>
          <a:stretch/>
        </p:blipFill>
        <p:spPr>
          <a:xfrm>
            <a:off x="1371600" y="2396881"/>
            <a:ext cx="6096000" cy="4220308"/>
          </a:xfrm>
        </p:spPr>
      </p:pic>
      <p:sp>
        <p:nvSpPr>
          <p:cNvPr id="12290" name="Rectangle 9"/>
          <p:cNvSpPr>
            <a:spLocks noGrp="1" noChangeArrowheads="1"/>
          </p:cNvSpPr>
          <p:nvPr>
            <p:ph type="title"/>
          </p:nvPr>
        </p:nvSpPr>
        <p:spPr>
          <a:xfrm>
            <a:off x="3733800" y="-22103"/>
            <a:ext cx="5410200" cy="487363"/>
          </a:xfrm>
        </p:spPr>
        <p:txBody>
          <a:bodyPr/>
          <a:lstStyle/>
          <a:p>
            <a:pPr eaLnBrk="1" hangingPunct="1"/>
            <a:r>
              <a:rPr lang="en-US" altLang="en-US" sz="3200" dirty="0" smtClean="0"/>
              <a:t>Design- Overview</a:t>
            </a:r>
          </a:p>
        </p:txBody>
      </p:sp>
      <p:sp>
        <p:nvSpPr>
          <p:cNvPr id="12292" name="TextBox 2"/>
          <p:cNvSpPr>
            <a:spLocks noChangeArrowheads="1"/>
          </p:cNvSpPr>
          <p:nvPr/>
        </p:nvSpPr>
        <p:spPr bwMode="auto">
          <a:xfrm>
            <a:off x="14834" y="744677"/>
            <a:ext cx="2290763" cy="11684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solidFill>
                  <a:schemeClr val="bg1"/>
                </a:solidFill>
                <a:latin typeface="Helvetica Condensed" panose="020B0606020202030204" pitchFamily="34" charset="0"/>
              </a:rPr>
              <a:t>Cluster Development groups houses closer together on smaller lots.</a:t>
            </a:r>
            <a:endParaRPr lang="en-US" sz="1200" dirty="0">
              <a:solidFill>
                <a:schemeClr val="bg1"/>
              </a:solidFill>
              <a:latin typeface="Helvetica Condensed" panose="020B0606020202030204" pitchFamily="34" charset="0"/>
            </a:endParaRPr>
          </a:p>
        </p:txBody>
      </p:sp>
      <p:cxnSp>
        <p:nvCxnSpPr>
          <p:cNvPr id="6" name="Straight Arrow Connector 5"/>
          <p:cNvCxnSpPr>
            <a:stCxn id="12292" idx="4"/>
          </p:cNvCxnSpPr>
          <p:nvPr/>
        </p:nvCxnSpPr>
        <p:spPr>
          <a:xfrm>
            <a:off x="1160216" y="1913077"/>
            <a:ext cx="486692" cy="250652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295" name="TextBox 22"/>
          <p:cNvSpPr>
            <a:spLocks noChangeArrowheads="1"/>
          </p:cNvSpPr>
          <p:nvPr/>
        </p:nvSpPr>
        <p:spPr bwMode="auto">
          <a:xfrm>
            <a:off x="2410410" y="427160"/>
            <a:ext cx="2330101" cy="142821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Distributed </a:t>
            </a:r>
            <a:r>
              <a:rPr lang="en-US" altLang="en-US" sz="1200" dirty="0" err="1" smtClean="0">
                <a:solidFill>
                  <a:schemeClr val="bg1"/>
                </a:solidFill>
                <a:latin typeface="Helvetica Condensed" panose="020B0606020202030204" pitchFamily="34" charset="0"/>
              </a:rPr>
              <a:t>bioswales</a:t>
            </a:r>
            <a:r>
              <a:rPr lang="en-US" altLang="en-US" sz="1200" dirty="0" smtClean="0">
                <a:solidFill>
                  <a:schemeClr val="bg1"/>
                </a:solidFill>
                <a:latin typeface="Helvetica Condensed" panose="020B0606020202030204" pitchFamily="34" charset="0"/>
              </a:rPr>
              <a:t> and </a:t>
            </a:r>
            <a:r>
              <a:rPr lang="en-US" altLang="en-US" sz="1200" dirty="0" err="1" smtClean="0">
                <a:solidFill>
                  <a:schemeClr val="bg1"/>
                </a:solidFill>
                <a:latin typeface="Helvetica Condensed" panose="020B0606020202030204" pitchFamily="34" charset="0"/>
              </a:rPr>
              <a:t>biorention</a:t>
            </a:r>
            <a:r>
              <a:rPr lang="en-US" altLang="en-US" sz="1200" dirty="0" smtClean="0">
                <a:solidFill>
                  <a:schemeClr val="bg1"/>
                </a:solidFill>
                <a:latin typeface="Helvetica Condensed" panose="020B0606020202030204" pitchFamily="34" charset="0"/>
              </a:rPr>
              <a:t> cells reduce runoff and  </a:t>
            </a:r>
            <a:r>
              <a:rPr lang="en-US" altLang="en-US" sz="1200" dirty="0" smtClean="0">
                <a:solidFill>
                  <a:schemeClr val="bg1"/>
                </a:solidFill>
                <a:latin typeface="Helvetica Condensed" panose="020B0606020202030204" pitchFamily="34" charset="0"/>
              </a:rPr>
              <a:t>provide </a:t>
            </a:r>
            <a:r>
              <a:rPr lang="en-US" altLang="en-US" sz="1200" dirty="0" err="1" smtClean="0">
                <a:solidFill>
                  <a:schemeClr val="bg1"/>
                </a:solidFill>
                <a:latin typeface="Helvetica Condensed" panose="020B0606020202030204" pitchFamily="34" charset="0"/>
              </a:rPr>
              <a:t>stormwater</a:t>
            </a:r>
            <a:r>
              <a:rPr lang="en-US" altLang="en-US" sz="1200" dirty="0" smtClean="0">
                <a:solidFill>
                  <a:schemeClr val="bg1"/>
                </a:solidFill>
                <a:latin typeface="Helvetica Condensed" panose="020B0606020202030204" pitchFamily="34" charset="0"/>
              </a:rPr>
              <a:t> </a:t>
            </a:r>
            <a:r>
              <a:rPr lang="en-US" altLang="en-US" sz="1200" dirty="0" smtClean="0">
                <a:solidFill>
                  <a:schemeClr val="bg1"/>
                </a:solidFill>
                <a:latin typeface="Helvetica Condensed" panose="020B0606020202030204" pitchFamily="34" charset="0"/>
              </a:rPr>
              <a:t>remediation</a:t>
            </a:r>
            <a:endParaRPr lang="en-US" sz="1200" dirty="0">
              <a:solidFill>
                <a:schemeClr val="bg1"/>
              </a:solidFill>
              <a:latin typeface="Helvetica Condensed" panose="020B0606020202030204" pitchFamily="34" charset="0"/>
            </a:endParaRPr>
          </a:p>
        </p:txBody>
      </p:sp>
      <p:cxnSp>
        <p:nvCxnSpPr>
          <p:cNvPr id="24" name="Straight Arrow Connector 23"/>
          <p:cNvCxnSpPr>
            <a:stCxn id="12295" idx="4"/>
          </p:cNvCxnSpPr>
          <p:nvPr/>
        </p:nvCxnSpPr>
        <p:spPr>
          <a:xfrm flipH="1">
            <a:off x="3429001" y="1855374"/>
            <a:ext cx="146460" cy="221363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12292" idx="4"/>
          </p:cNvCxnSpPr>
          <p:nvPr/>
        </p:nvCxnSpPr>
        <p:spPr>
          <a:xfrm>
            <a:off x="1160216" y="1913077"/>
            <a:ext cx="973384" cy="136352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a:stCxn id="12292" idx="4"/>
          </p:cNvCxnSpPr>
          <p:nvPr/>
        </p:nvCxnSpPr>
        <p:spPr>
          <a:xfrm>
            <a:off x="1160216" y="1913077"/>
            <a:ext cx="1278184" cy="113896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a:stCxn id="12295" idx="4"/>
          </p:cNvCxnSpPr>
          <p:nvPr/>
        </p:nvCxnSpPr>
        <p:spPr>
          <a:xfrm flipH="1">
            <a:off x="1917851" y="1855374"/>
            <a:ext cx="1657610" cy="280803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a:stCxn id="12295" idx="4"/>
          </p:cNvCxnSpPr>
          <p:nvPr/>
        </p:nvCxnSpPr>
        <p:spPr>
          <a:xfrm>
            <a:off x="3575461" y="1855374"/>
            <a:ext cx="539339" cy="21953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292" idx="4"/>
          </p:cNvCxnSpPr>
          <p:nvPr/>
        </p:nvCxnSpPr>
        <p:spPr>
          <a:xfrm>
            <a:off x="1160216" y="1913077"/>
            <a:ext cx="395746" cy="125326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41" name="TextBox 2"/>
          <p:cNvSpPr>
            <a:spLocks noChangeArrowheads="1"/>
          </p:cNvSpPr>
          <p:nvPr/>
        </p:nvSpPr>
        <p:spPr bwMode="auto">
          <a:xfrm>
            <a:off x="0" y="3117283"/>
            <a:ext cx="1388728" cy="194756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Hammerhead </a:t>
            </a:r>
            <a:r>
              <a:rPr lang="en-US" altLang="en-US" sz="1200" dirty="0" smtClean="0">
                <a:solidFill>
                  <a:schemeClr val="bg1"/>
                </a:solidFill>
                <a:latin typeface="Helvetica Condensed" panose="020B0606020202030204" pitchFamily="34" charset="0"/>
              </a:rPr>
              <a:t>turnarounds preserves </a:t>
            </a:r>
            <a:r>
              <a:rPr lang="en-US" altLang="en-US" sz="1200" dirty="0" smtClean="0">
                <a:solidFill>
                  <a:schemeClr val="bg1"/>
                </a:solidFill>
                <a:latin typeface="Helvetica Condensed" panose="020B0606020202030204" pitchFamily="34" charset="0"/>
              </a:rPr>
              <a:t>space while </a:t>
            </a:r>
            <a:r>
              <a:rPr lang="en-US" altLang="en-US" sz="1200" dirty="0" smtClean="0">
                <a:solidFill>
                  <a:schemeClr val="bg1"/>
                </a:solidFill>
                <a:latin typeface="Helvetica Condensed" panose="020B0606020202030204" pitchFamily="34" charset="0"/>
              </a:rPr>
              <a:t>allowing fire truck </a:t>
            </a:r>
            <a:r>
              <a:rPr lang="en-US" altLang="en-US" sz="1200" dirty="0" smtClean="0">
                <a:solidFill>
                  <a:schemeClr val="bg1"/>
                </a:solidFill>
                <a:latin typeface="Helvetica Condensed" panose="020B0606020202030204" pitchFamily="34" charset="0"/>
              </a:rPr>
              <a:t>access to houses</a:t>
            </a:r>
            <a:endParaRPr lang="en-US" sz="1200" dirty="0">
              <a:solidFill>
                <a:schemeClr val="bg1"/>
              </a:solidFill>
              <a:latin typeface="Helvetica Condensed" panose="020B0606020202030204" pitchFamily="34" charset="0"/>
            </a:endParaRPr>
          </a:p>
        </p:txBody>
      </p:sp>
      <p:cxnSp>
        <p:nvCxnSpPr>
          <p:cNvPr id="42" name="Straight Arrow Connector 41"/>
          <p:cNvCxnSpPr/>
          <p:nvPr/>
        </p:nvCxnSpPr>
        <p:spPr>
          <a:xfrm>
            <a:off x="1260756" y="4800600"/>
            <a:ext cx="989949" cy="4368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p:nvPr/>
        </p:nvCxnSpPr>
        <p:spPr>
          <a:xfrm flipH="1">
            <a:off x="7060998" y="3415088"/>
            <a:ext cx="648096" cy="71162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48" name="TextBox 22"/>
          <p:cNvSpPr>
            <a:spLocks noChangeArrowheads="1"/>
          </p:cNvSpPr>
          <p:nvPr/>
        </p:nvSpPr>
        <p:spPr bwMode="auto">
          <a:xfrm>
            <a:off x="7390209" y="4800600"/>
            <a:ext cx="1715691" cy="168789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Meadow area provides opportunities for recreation and ecological processes</a:t>
            </a:r>
            <a:endParaRPr lang="en-US" sz="1200" dirty="0">
              <a:solidFill>
                <a:schemeClr val="bg1"/>
              </a:solidFill>
              <a:latin typeface="Helvetica Condensed" panose="020B0606020202030204" pitchFamily="34" charset="0"/>
            </a:endParaRPr>
          </a:p>
        </p:txBody>
      </p:sp>
      <p:cxnSp>
        <p:nvCxnSpPr>
          <p:cNvPr id="49" name="Straight Arrow Connector 48"/>
          <p:cNvCxnSpPr/>
          <p:nvPr/>
        </p:nvCxnSpPr>
        <p:spPr>
          <a:xfrm flipH="1" flipV="1">
            <a:off x="6170215" y="5523290"/>
            <a:ext cx="1219995" cy="25109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6" name="Straight Arrow Connector 55"/>
          <p:cNvCxnSpPr/>
          <p:nvPr/>
        </p:nvCxnSpPr>
        <p:spPr>
          <a:xfrm flipV="1">
            <a:off x="1555962" y="5334000"/>
            <a:ext cx="2863638" cy="63114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p:nvPr/>
        </p:nvCxnSpPr>
        <p:spPr>
          <a:xfrm>
            <a:off x="1260756" y="4800600"/>
            <a:ext cx="2971800" cy="4368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12295" idx="4"/>
          </p:cNvCxnSpPr>
          <p:nvPr/>
        </p:nvCxnSpPr>
        <p:spPr>
          <a:xfrm>
            <a:off x="3575461" y="1855374"/>
            <a:ext cx="1910939" cy="256422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12295" idx="4"/>
          </p:cNvCxnSpPr>
          <p:nvPr/>
        </p:nvCxnSpPr>
        <p:spPr>
          <a:xfrm>
            <a:off x="3575461" y="1855374"/>
            <a:ext cx="3528799" cy="325002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8" name="TextBox 22"/>
          <p:cNvSpPr>
            <a:spLocks noChangeArrowheads="1"/>
          </p:cNvSpPr>
          <p:nvPr/>
        </p:nvSpPr>
        <p:spPr bwMode="auto">
          <a:xfrm>
            <a:off x="5747046" y="772043"/>
            <a:ext cx="2992239" cy="1298377"/>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1200" dirty="0">
                <a:solidFill>
                  <a:schemeClr val="bg1"/>
                </a:solidFill>
                <a:latin typeface="Helvetica Condensed" panose="020B0606020202030204" pitchFamily="34" charset="0"/>
              </a:rPr>
              <a:t>Saved land area allowed for the preservation of 1.6 acres (40% of the site) of open space for the </a:t>
            </a:r>
            <a:r>
              <a:rPr lang="en-US" altLang="en-US" sz="1200" dirty="0" smtClean="0">
                <a:solidFill>
                  <a:schemeClr val="bg1"/>
                </a:solidFill>
                <a:latin typeface="Helvetica Condensed" panose="020B0606020202030204" pitchFamily="34" charset="0"/>
              </a:rPr>
              <a:t>community </a:t>
            </a:r>
            <a:r>
              <a:rPr lang="en-US" altLang="en-US" sz="1200" dirty="0" smtClean="0">
                <a:solidFill>
                  <a:schemeClr val="bg1"/>
                </a:solidFill>
                <a:latin typeface="Helvetica Condensed" panose="020B0606020202030204" pitchFamily="34" charset="0"/>
              </a:rPr>
              <a:t>that also </a:t>
            </a:r>
            <a:r>
              <a:rPr lang="en-US" altLang="en-US" sz="1200" dirty="0" smtClean="0">
                <a:solidFill>
                  <a:schemeClr val="bg1"/>
                </a:solidFill>
                <a:latin typeface="Helvetica Condensed" panose="020B0606020202030204" pitchFamily="34" charset="0"/>
              </a:rPr>
              <a:t>buffers </a:t>
            </a:r>
            <a:r>
              <a:rPr lang="en-US" altLang="en-US" sz="1200" dirty="0" smtClean="0">
                <a:solidFill>
                  <a:schemeClr val="bg1"/>
                </a:solidFill>
                <a:latin typeface="Helvetica Condensed" panose="020B0606020202030204" pitchFamily="34" charset="0"/>
              </a:rPr>
              <a:t>homes from </a:t>
            </a:r>
            <a:r>
              <a:rPr lang="en-US" altLang="en-US" sz="1200" dirty="0" smtClean="0">
                <a:solidFill>
                  <a:schemeClr val="bg1"/>
                </a:solidFill>
                <a:latin typeface="Helvetica Condensed" panose="020B0606020202030204" pitchFamily="34" charset="0"/>
              </a:rPr>
              <a:t>Lewis Ave </a:t>
            </a:r>
            <a:endParaRPr lang="en-US" altLang="en-US" sz="1200" dirty="0">
              <a:solidFill>
                <a:schemeClr val="bg1"/>
              </a:solidFill>
              <a:latin typeface="Helvetica Condensed" panose="020B0606020202030204" pitchFamily="34" charset="0"/>
            </a:endParaRPr>
          </a:p>
        </p:txBody>
      </p:sp>
      <p:sp>
        <p:nvSpPr>
          <p:cNvPr id="59" name="TextBox 22"/>
          <p:cNvSpPr>
            <a:spLocks noChangeArrowheads="1"/>
          </p:cNvSpPr>
          <p:nvPr/>
        </p:nvSpPr>
        <p:spPr bwMode="auto">
          <a:xfrm>
            <a:off x="46796" y="5251035"/>
            <a:ext cx="1509166" cy="142821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Permeable paving provides additional infiltration areas for </a:t>
            </a:r>
            <a:r>
              <a:rPr lang="en-US" altLang="en-US" sz="1200" dirty="0" err="1" smtClean="0">
                <a:solidFill>
                  <a:schemeClr val="bg1"/>
                </a:solidFill>
                <a:latin typeface="Helvetica Condensed" panose="020B0606020202030204" pitchFamily="34" charset="0"/>
              </a:rPr>
              <a:t>stormwater</a:t>
            </a:r>
            <a:endParaRPr lang="en-US" sz="1200" dirty="0">
              <a:solidFill>
                <a:schemeClr val="bg1"/>
              </a:solidFill>
              <a:latin typeface="Helvetica Condensed" panose="020B0606020202030204" pitchFamily="34" charset="0"/>
            </a:endParaRPr>
          </a:p>
        </p:txBody>
      </p:sp>
      <p:cxnSp>
        <p:nvCxnSpPr>
          <p:cNvPr id="62" name="Straight Arrow Connector 61"/>
          <p:cNvCxnSpPr/>
          <p:nvPr/>
        </p:nvCxnSpPr>
        <p:spPr>
          <a:xfrm flipH="1">
            <a:off x="6553200" y="2070420"/>
            <a:ext cx="560944" cy="98161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65" name="TextBox 2"/>
          <p:cNvSpPr>
            <a:spLocks noChangeArrowheads="1"/>
          </p:cNvSpPr>
          <p:nvPr/>
        </p:nvSpPr>
        <p:spPr bwMode="auto">
          <a:xfrm>
            <a:off x="7649387" y="2482557"/>
            <a:ext cx="1388728" cy="142821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Dry creek bed directs water flow and provides visual stimulation</a:t>
            </a:r>
            <a:endParaRPr lang="en-US" sz="1200" dirty="0">
              <a:solidFill>
                <a:schemeClr val="bg1"/>
              </a:solidFill>
              <a:latin typeface="Helvetica Condensed" panose="020B0606020202030204" pitchFamily="34" charset="0"/>
            </a:endParaRPr>
          </a:p>
        </p:txBody>
      </p:sp>
      <p:cxnSp>
        <p:nvCxnSpPr>
          <p:cNvPr id="66" name="Straight Arrow Connector 65"/>
          <p:cNvCxnSpPr/>
          <p:nvPr/>
        </p:nvCxnSpPr>
        <p:spPr>
          <a:xfrm>
            <a:off x="1555962" y="5965142"/>
            <a:ext cx="1190694" cy="5233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C:\Users\Philip\Desktop\fuckingnortharr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789" y="6358724"/>
            <a:ext cx="381000" cy="499276"/>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6"/>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923" t="3733" r="-1923" b="6674"/>
          <a:stretch/>
        </p:blipFill>
        <p:spPr>
          <a:xfrm>
            <a:off x="1371600" y="2396881"/>
            <a:ext cx="6096000" cy="4220308"/>
          </a:xfrm>
        </p:spPr>
      </p:pic>
      <p:sp>
        <p:nvSpPr>
          <p:cNvPr id="12290" name="Rectangle 9"/>
          <p:cNvSpPr>
            <a:spLocks noGrp="1" noChangeArrowheads="1"/>
          </p:cNvSpPr>
          <p:nvPr>
            <p:ph type="title"/>
          </p:nvPr>
        </p:nvSpPr>
        <p:spPr>
          <a:xfrm>
            <a:off x="3733800" y="0"/>
            <a:ext cx="5410200" cy="487363"/>
          </a:xfrm>
        </p:spPr>
        <p:txBody>
          <a:bodyPr/>
          <a:lstStyle/>
          <a:p>
            <a:pPr eaLnBrk="1" hangingPunct="1"/>
            <a:r>
              <a:rPr lang="en-US" altLang="en-US" sz="3200" dirty="0" smtClean="0"/>
              <a:t>Design- Overview</a:t>
            </a:r>
          </a:p>
        </p:txBody>
      </p:sp>
      <p:sp>
        <p:nvSpPr>
          <p:cNvPr id="12292" name="TextBox 2"/>
          <p:cNvSpPr>
            <a:spLocks noChangeArrowheads="1"/>
          </p:cNvSpPr>
          <p:nvPr/>
        </p:nvSpPr>
        <p:spPr bwMode="auto">
          <a:xfrm>
            <a:off x="695696" y="679688"/>
            <a:ext cx="2290763" cy="6491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Existing street trees </a:t>
            </a:r>
            <a:r>
              <a:rPr lang="en-US" altLang="en-US" sz="1200" dirty="0" smtClean="0">
                <a:solidFill>
                  <a:schemeClr val="bg1"/>
                </a:solidFill>
                <a:latin typeface="Helvetica Condensed" panose="020B0606020202030204" pitchFamily="34" charset="0"/>
              </a:rPr>
              <a:t>preserved</a:t>
            </a:r>
            <a:endParaRPr lang="en-US" sz="1200" dirty="0">
              <a:solidFill>
                <a:schemeClr val="bg1"/>
              </a:solidFill>
              <a:latin typeface="Helvetica Condensed" panose="020B0606020202030204" pitchFamily="34" charset="0"/>
            </a:endParaRPr>
          </a:p>
        </p:txBody>
      </p:sp>
      <p:cxnSp>
        <p:nvCxnSpPr>
          <p:cNvPr id="11" name="Straight Arrow Connector 10"/>
          <p:cNvCxnSpPr>
            <a:stCxn id="12297" idx="4"/>
          </p:cNvCxnSpPr>
          <p:nvPr/>
        </p:nvCxnSpPr>
        <p:spPr>
          <a:xfrm>
            <a:off x="5903026" y="2237577"/>
            <a:ext cx="345374" cy="50562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295" name="TextBox 22"/>
          <p:cNvSpPr>
            <a:spLocks noChangeArrowheads="1"/>
          </p:cNvSpPr>
          <p:nvPr/>
        </p:nvSpPr>
        <p:spPr bwMode="auto">
          <a:xfrm>
            <a:off x="3124200" y="705493"/>
            <a:ext cx="1443314" cy="1168539"/>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Iconic sweet gum tree and seating area preserved</a:t>
            </a:r>
            <a:endParaRPr lang="en-US" sz="1200" dirty="0">
              <a:solidFill>
                <a:schemeClr val="bg1"/>
              </a:solidFill>
              <a:latin typeface="Helvetica Condensed" panose="020B0606020202030204" pitchFamily="34" charset="0"/>
            </a:endParaRPr>
          </a:p>
        </p:txBody>
      </p:sp>
      <p:sp>
        <p:nvSpPr>
          <p:cNvPr id="12297" name="TextBox 27"/>
          <p:cNvSpPr>
            <a:spLocks noChangeArrowheads="1"/>
          </p:cNvSpPr>
          <p:nvPr/>
        </p:nvSpPr>
        <p:spPr bwMode="auto">
          <a:xfrm>
            <a:off x="4683826" y="705493"/>
            <a:ext cx="2438400" cy="153208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1200" dirty="0" smtClean="0">
                <a:solidFill>
                  <a:schemeClr val="bg1"/>
                </a:solidFill>
                <a:latin typeface="Helvetica Condensed" panose="020B0606020202030204" pitchFamily="34" charset="0"/>
              </a:rPr>
              <a:t>Park entrances provides education materials through historic markers, archway</a:t>
            </a:r>
            <a:r>
              <a:rPr lang="en-US" altLang="en-US" sz="1200" dirty="0" smtClean="0">
                <a:solidFill>
                  <a:schemeClr val="bg1"/>
                </a:solidFill>
                <a:latin typeface="Helvetica Condensed" panose="020B0606020202030204" pitchFamily="34" charset="0"/>
              </a:rPr>
              <a:t>, relocated  flagpole </a:t>
            </a:r>
            <a:r>
              <a:rPr lang="en-US" altLang="en-US" sz="1200" dirty="0" smtClean="0">
                <a:solidFill>
                  <a:schemeClr val="bg1"/>
                </a:solidFill>
                <a:latin typeface="Helvetica Condensed" panose="020B0606020202030204" pitchFamily="34" charset="0"/>
              </a:rPr>
              <a:t>and signage related to LID principles</a:t>
            </a:r>
            <a:endParaRPr lang="en-US" altLang="en-US" sz="1200" dirty="0">
              <a:solidFill>
                <a:schemeClr val="bg1"/>
              </a:solidFill>
              <a:latin typeface="Helvetica Condensed" panose="020B0606020202030204" pitchFamily="34" charset="0"/>
            </a:endParaRPr>
          </a:p>
        </p:txBody>
      </p:sp>
      <p:cxnSp>
        <p:nvCxnSpPr>
          <p:cNvPr id="29" name="Straight Arrow Connector 28"/>
          <p:cNvCxnSpPr>
            <a:stCxn id="12292" idx="4"/>
          </p:cNvCxnSpPr>
          <p:nvPr/>
        </p:nvCxnSpPr>
        <p:spPr>
          <a:xfrm>
            <a:off x="1841078" y="1328876"/>
            <a:ext cx="368722" cy="133119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a:xfrm>
            <a:off x="1277587" y="3505200"/>
            <a:ext cx="2512621" cy="9144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5" name="TextBox 22"/>
          <p:cNvSpPr>
            <a:spLocks noChangeArrowheads="1"/>
          </p:cNvSpPr>
          <p:nvPr/>
        </p:nvSpPr>
        <p:spPr bwMode="auto">
          <a:xfrm>
            <a:off x="7563592" y="956261"/>
            <a:ext cx="1600200" cy="19995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1200" dirty="0" smtClean="0">
                <a:solidFill>
                  <a:schemeClr val="bg1"/>
                </a:solidFill>
                <a:latin typeface="Helvetica Condensed" panose="020B0606020202030204" pitchFamily="34" charset="0"/>
              </a:rPr>
              <a:t>Playground and sitting area provides spaces and opportunity for interactions between neighbors</a:t>
            </a:r>
            <a:endParaRPr lang="en-US" altLang="en-US" sz="1200" dirty="0">
              <a:solidFill>
                <a:schemeClr val="bg1"/>
              </a:solidFill>
              <a:latin typeface="Helvetica Condensed" panose="020B0606020202030204" pitchFamily="34" charset="0"/>
            </a:endParaRPr>
          </a:p>
        </p:txBody>
      </p:sp>
      <p:cxnSp>
        <p:nvCxnSpPr>
          <p:cNvPr id="26" name="Straight Arrow Connector 25"/>
          <p:cNvCxnSpPr/>
          <p:nvPr/>
        </p:nvCxnSpPr>
        <p:spPr>
          <a:xfrm flipH="1">
            <a:off x="6863284" y="2467860"/>
            <a:ext cx="777505" cy="73254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0" name="Straight Arrow Connector 29"/>
          <p:cNvCxnSpPr>
            <a:stCxn id="12297" idx="4"/>
          </p:cNvCxnSpPr>
          <p:nvPr/>
        </p:nvCxnSpPr>
        <p:spPr>
          <a:xfrm flipH="1">
            <a:off x="5105400" y="2237577"/>
            <a:ext cx="797626" cy="292787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12292" idx="4"/>
          </p:cNvCxnSpPr>
          <p:nvPr/>
        </p:nvCxnSpPr>
        <p:spPr>
          <a:xfrm>
            <a:off x="1841078" y="1328876"/>
            <a:ext cx="870161" cy="133119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12292" idx="4"/>
          </p:cNvCxnSpPr>
          <p:nvPr/>
        </p:nvCxnSpPr>
        <p:spPr>
          <a:xfrm>
            <a:off x="1841078" y="1328876"/>
            <a:ext cx="1317758" cy="133119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12292" idx="4"/>
          </p:cNvCxnSpPr>
          <p:nvPr/>
        </p:nvCxnSpPr>
        <p:spPr>
          <a:xfrm>
            <a:off x="1841078" y="1328876"/>
            <a:ext cx="1740322" cy="122141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0" name="TextBox 22"/>
          <p:cNvSpPr>
            <a:spLocks noChangeArrowheads="1"/>
          </p:cNvSpPr>
          <p:nvPr/>
        </p:nvSpPr>
        <p:spPr bwMode="auto">
          <a:xfrm>
            <a:off x="-19527" y="4022367"/>
            <a:ext cx="1371600" cy="142821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Rainwater silo provides irrigation for the community garden</a:t>
            </a:r>
            <a:endParaRPr lang="en-US" sz="1200" dirty="0">
              <a:solidFill>
                <a:schemeClr val="bg1"/>
              </a:solidFill>
              <a:latin typeface="Helvetica Condensed" panose="020B0606020202030204" pitchFamily="34" charset="0"/>
            </a:endParaRPr>
          </a:p>
        </p:txBody>
      </p:sp>
      <p:cxnSp>
        <p:nvCxnSpPr>
          <p:cNvPr id="51" name="Straight Arrow Connector 50"/>
          <p:cNvCxnSpPr>
            <a:stCxn id="50" idx="6"/>
          </p:cNvCxnSpPr>
          <p:nvPr/>
        </p:nvCxnSpPr>
        <p:spPr>
          <a:xfrm>
            <a:off x="1352073" y="4736474"/>
            <a:ext cx="2387517" cy="10826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8" name="TextBox 27"/>
          <p:cNvSpPr>
            <a:spLocks noChangeArrowheads="1"/>
          </p:cNvSpPr>
          <p:nvPr/>
        </p:nvSpPr>
        <p:spPr bwMode="auto">
          <a:xfrm>
            <a:off x="-19527" y="1261777"/>
            <a:ext cx="1391127" cy="2700623"/>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1200" dirty="0">
                <a:solidFill>
                  <a:schemeClr val="bg1"/>
                </a:solidFill>
                <a:latin typeface="Helvetica Condensed" panose="020B0606020202030204" pitchFamily="34" charset="0"/>
              </a:rPr>
              <a:t>Community gardens provide additional, functional open space for residents, and they promote community development</a:t>
            </a:r>
          </a:p>
        </p:txBody>
      </p:sp>
      <p:cxnSp>
        <p:nvCxnSpPr>
          <p:cNvPr id="31" name="Straight Arrow Connector 30"/>
          <p:cNvCxnSpPr>
            <a:stCxn id="12295" idx="4"/>
          </p:cNvCxnSpPr>
          <p:nvPr/>
        </p:nvCxnSpPr>
        <p:spPr>
          <a:xfrm flipH="1">
            <a:off x="3739590" y="1874032"/>
            <a:ext cx="106267" cy="11876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p:nvPr/>
        </p:nvCxnSpPr>
        <p:spPr>
          <a:xfrm flipH="1" flipV="1">
            <a:off x="6863284" y="5486805"/>
            <a:ext cx="510145" cy="14777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5" name="TextBox 22"/>
          <p:cNvSpPr>
            <a:spLocks noChangeArrowheads="1"/>
          </p:cNvSpPr>
          <p:nvPr/>
        </p:nvSpPr>
        <p:spPr bwMode="auto">
          <a:xfrm>
            <a:off x="7373429" y="4823170"/>
            <a:ext cx="1715691" cy="194756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Walking trail with interspersed seating provides </a:t>
            </a:r>
            <a:r>
              <a:rPr lang="en-US" altLang="en-US" sz="1200" dirty="0" smtClean="0">
                <a:solidFill>
                  <a:schemeClr val="bg1"/>
                </a:solidFill>
                <a:latin typeface="Helvetica Condensed" panose="020B0606020202030204" pitchFamily="34" charset="0"/>
              </a:rPr>
              <a:t>exercise </a:t>
            </a:r>
            <a:r>
              <a:rPr lang="en-US" altLang="en-US" sz="1200" dirty="0" smtClean="0">
                <a:solidFill>
                  <a:schemeClr val="bg1"/>
                </a:solidFill>
                <a:latin typeface="Helvetica Condensed" panose="020B0606020202030204" pitchFamily="34" charset="0"/>
              </a:rPr>
              <a:t>and social </a:t>
            </a:r>
            <a:r>
              <a:rPr lang="en-US" altLang="en-US" sz="1200" dirty="0" smtClean="0">
                <a:solidFill>
                  <a:schemeClr val="bg1"/>
                </a:solidFill>
                <a:latin typeface="Helvetica Condensed" panose="020B0606020202030204" pitchFamily="34" charset="0"/>
              </a:rPr>
              <a:t>interaction opportunities</a:t>
            </a:r>
            <a:endParaRPr lang="en-US" sz="1200" dirty="0">
              <a:solidFill>
                <a:schemeClr val="bg1"/>
              </a:solidFill>
              <a:latin typeface="Helvetica Condensed" panose="020B0606020202030204" pitchFamily="34" charset="0"/>
            </a:endParaRPr>
          </a:p>
        </p:txBody>
      </p:sp>
      <p:sp>
        <p:nvSpPr>
          <p:cNvPr id="60" name="TextBox 2"/>
          <p:cNvSpPr>
            <a:spLocks noChangeArrowheads="1"/>
          </p:cNvSpPr>
          <p:nvPr/>
        </p:nvSpPr>
        <p:spPr bwMode="auto">
          <a:xfrm>
            <a:off x="7563592" y="3079184"/>
            <a:ext cx="1388728" cy="168789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All </a:t>
            </a:r>
            <a:r>
              <a:rPr lang="en-US" altLang="en-US" sz="1200" dirty="0" err="1" smtClean="0">
                <a:solidFill>
                  <a:schemeClr val="bg1"/>
                </a:solidFill>
                <a:latin typeface="Helvetica Condensed" panose="020B0606020202030204" pitchFamily="34" charset="0"/>
              </a:rPr>
              <a:t>WPA</a:t>
            </a:r>
            <a:r>
              <a:rPr lang="en-US" altLang="en-US" sz="1200" dirty="0" smtClean="0">
                <a:solidFill>
                  <a:schemeClr val="bg1"/>
                </a:solidFill>
                <a:latin typeface="Helvetica Condensed" panose="020B0606020202030204" pitchFamily="34" charset="0"/>
              </a:rPr>
              <a:t> walls and stairways preserved and used as a community assets</a:t>
            </a:r>
            <a:endParaRPr lang="en-US" sz="1200" dirty="0">
              <a:solidFill>
                <a:schemeClr val="bg1"/>
              </a:solidFill>
              <a:latin typeface="Helvetica Condensed" panose="020B0606020202030204" pitchFamily="34" charset="0"/>
            </a:endParaRPr>
          </a:p>
        </p:txBody>
      </p:sp>
      <p:cxnSp>
        <p:nvCxnSpPr>
          <p:cNvPr id="62" name="Straight Arrow Connector 61"/>
          <p:cNvCxnSpPr>
            <a:stCxn id="60" idx="2"/>
          </p:cNvCxnSpPr>
          <p:nvPr/>
        </p:nvCxnSpPr>
        <p:spPr>
          <a:xfrm flipH="1" flipV="1">
            <a:off x="6248400" y="3505200"/>
            <a:ext cx="1315192" cy="41792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4" name="Straight Arrow Connector 63"/>
          <p:cNvCxnSpPr>
            <a:stCxn id="60" idx="2"/>
          </p:cNvCxnSpPr>
          <p:nvPr/>
        </p:nvCxnSpPr>
        <p:spPr>
          <a:xfrm flipH="1">
            <a:off x="5257800" y="3923129"/>
            <a:ext cx="2305792" cy="134703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7" name="Straight Arrow Connector 66"/>
          <p:cNvCxnSpPr>
            <a:stCxn id="60" idx="2"/>
          </p:cNvCxnSpPr>
          <p:nvPr/>
        </p:nvCxnSpPr>
        <p:spPr>
          <a:xfrm flipH="1">
            <a:off x="2533897" y="3923129"/>
            <a:ext cx="5029695" cy="25538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2" name="Straight Arrow Connector 71"/>
          <p:cNvCxnSpPr>
            <a:stCxn id="60" idx="2"/>
          </p:cNvCxnSpPr>
          <p:nvPr/>
        </p:nvCxnSpPr>
        <p:spPr>
          <a:xfrm flipH="1">
            <a:off x="6400800" y="3923129"/>
            <a:ext cx="1162792" cy="1916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8" name="Straight Arrow Connector 77"/>
          <p:cNvCxnSpPr>
            <a:stCxn id="60" idx="2"/>
          </p:cNvCxnSpPr>
          <p:nvPr/>
        </p:nvCxnSpPr>
        <p:spPr>
          <a:xfrm flipH="1">
            <a:off x="5257800" y="3923129"/>
            <a:ext cx="2305792" cy="171145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7" name="TextBox 22"/>
          <p:cNvSpPr>
            <a:spLocks noChangeArrowheads="1"/>
          </p:cNvSpPr>
          <p:nvPr/>
        </p:nvSpPr>
        <p:spPr bwMode="auto">
          <a:xfrm>
            <a:off x="0" y="5904292"/>
            <a:ext cx="1371600" cy="90886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smtClean="0">
                <a:solidFill>
                  <a:schemeClr val="bg1"/>
                </a:solidFill>
                <a:latin typeface="Helvetica Condensed" panose="020B0606020202030204" pitchFamily="34" charset="0"/>
              </a:rPr>
              <a:t>New stairs built into existing entryway</a:t>
            </a:r>
            <a:endParaRPr lang="en-US" sz="1200" dirty="0">
              <a:solidFill>
                <a:schemeClr val="bg1"/>
              </a:solidFill>
              <a:latin typeface="Helvetica Condensed" panose="020B0606020202030204" pitchFamily="34" charset="0"/>
            </a:endParaRPr>
          </a:p>
        </p:txBody>
      </p:sp>
      <p:cxnSp>
        <p:nvCxnSpPr>
          <p:cNvPr id="89" name="Straight Arrow Connector 88"/>
          <p:cNvCxnSpPr/>
          <p:nvPr/>
        </p:nvCxnSpPr>
        <p:spPr>
          <a:xfrm flipV="1">
            <a:off x="914400" y="6608362"/>
            <a:ext cx="2930467" cy="20479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64677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3427</Words>
  <Application>Microsoft Office PowerPoint</Application>
  <PresentationFormat>On-screen Show (4:3)</PresentationFormat>
  <Paragraphs>261</Paragraphs>
  <Slides>30</Slides>
  <Notes>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3" baseType="lpstr">
      <vt:lpstr>Custom Design</vt:lpstr>
      <vt:lpstr>Default Design</vt:lpstr>
      <vt:lpstr>Chart</vt:lpstr>
      <vt:lpstr>Barnard Trace</vt:lpstr>
      <vt:lpstr>Site- Location</vt:lpstr>
      <vt:lpstr>Site- History</vt:lpstr>
      <vt:lpstr>Site Design- Background</vt:lpstr>
      <vt:lpstr>Site Design- Constraints</vt:lpstr>
      <vt:lpstr>Design- Overview</vt:lpstr>
      <vt:lpstr>Design- Overview</vt:lpstr>
      <vt:lpstr>Design- Overview</vt:lpstr>
      <vt:lpstr>Design- Overview</vt:lpstr>
      <vt:lpstr>Design Elements- Park</vt:lpstr>
      <vt:lpstr>Design Elements- Park</vt:lpstr>
      <vt:lpstr>PowerPoint Presentation</vt:lpstr>
      <vt:lpstr>PowerPoint Presentation</vt:lpstr>
      <vt:lpstr>PowerPoint Presentation</vt:lpstr>
      <vt:lpstr>Design Elements- Neighborhood</vt:lpstr>
      <vt:lpstr>Design Elements- Stormwater</vt:lpstr>
      <vt:lpstr>Design Elements- Stormwater</vt:lpstr>
      <vt:lpstr>Design Elements- Pervious Pavement</vt:lpstr>
      <vt:lpstr>Design Elements- Bioretention</vt:lpstr>
      <vt:lpstr>PowerPoint Presentation</vt:lpstr>
      <vt:lpstr>Design Elements- Stormwater Quantity</vt:lpstr>
      <vt:lpstr>PowerPoint Presentation</vt:lpstr>
      <vt:lpstr>PowerPoint Presentation</vt:lpstr>
      <vt:lpstr>Design Elements- Cost</vt:lpstr>
      <vt:lpstr>Design- Marketability </vt:lpstr>
      <vt:lpstr>Design Elements- Value</vt:lpstr>
      <vt:lpstr>Design Elements- Code Challenges</vt:lpstr>
      <vt:lpstr>Design Elements- Code Challenges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2014-03-11T18:53:37Z</dcterms:created>
  <dcterms:modified xsi:type="dcterms:W3CDTF">2014-03-14T19:35:14Z</dcterms:modified>
</cp:coreProperties>
</file>